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3.xml" ContentType="application/inkml+xml"/>
  <Override PartName="/ppt/ink/ink14.xml" ContentType="application/inkml+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9"/>
  </p:notesMasterIdLst>
  <p:handoutMasterIdLst>
    <p:handoutMasterId r:id="rId70"/>
  </p:handoutMasterIdLst>
  <p:sldIdLst>
    <p:sldId id="443" r:id="rId2"/>
    <p:sldId id="444" r:id="rId3"/>
    <p:sldId id="445" r:id="rId4"/>
    <p:sldId id="446" r:id="rId5"/>
    <p:sldId id="447" r:id="rId6"/>
    <p:sldId id="448" r:id="rId7"/>
    <p:sldId id="449" r:id="rId8"/>
    <p:sldId id="450" r:id="rId9"/>
    <p:sldId id="451" r:id="rId10"/>
    <p:sldId id="516" r:id="rId11"/>
    <p:sldId id="517" r:id="rId12"/>
    <p:sldId id="518" r:id="rId13"/>
    <p:sldId id="519" r:id="rId14"/>
    <p:sldId id="520" r:id="rId15"/>
    <p:sldId id="578" r:id="rId16"/>
    <p:sldId id="579" r:id="rId17"/>
    <p:sldId id="523" r:id="rId18"/>
    <p:sldId id="560" r:id="rId19"/>
    <p:sldId id="574" r:id="rId20"/>
    <p:sldId id="549" r:id="rId21"/>
    <p:sldId id="550" r:id="rId22"/>
    <p:sldId id="576" r:id="rId23"/>
    <p:sldId id="555" r:id="rId24"/>
    <p:sldId id="556" r:id="rId25"/>
    <p:sldId id="464" r:id="rId26"/>
    <p:sldId id="558" r:id="rId27"/>
    <p:sldId id="559" r:id="rId28"/>
    <p:sldId id="561" r:id="rId29"/>
    <p:sldId id="562" r:id="rId30"/>
    <p:sldId id="563" r:id="rId31"/>
    <p:sldId id="564" r:id="rId32"/>
    <p:sldId id="468" r:id="rId33"/>
    <p:sldId id="469" r:id="rId34"/>
    <p:sldId id="470" r:id="rId35"/>
    <p:sldId id="577" r:id="rId36"/>
    <p:sldId id="472" r:id="rId37"/>
    <p:sldId id="473" r:id="rId38"/>
    <p:sldId id="474" r:id="rId39"/>
    <p:sldId id="551" r:id="rId40"/>
    <p:sldId id="553" r:id="rId41"/>
    <p:sldId id="491" r:id="rId42"/>
    <p:sldId id="488" r:id="rId43"/>
    <p:sldId id="539" r:id="rId44"/>
    <p:sldId id="540" r:id="rId45"/>
    <p:sldId id="489" r:id="rId46"/>
    <p:sldId id="542" r:id="rId47"/>
    <p:sldId id="543" r:id="rId48"/>
    <p:sldId id="541" r:id="rId49"/>
    <p:sldId id="490" r:id="rId50"/>
    <p:sldId id="492" r:id="rId51"/>
    <p:sldId id="544" r:id="rId52"/>
    <p:sldId id="573" r:id="rId53"/>
    <p:sldId id="545" r:id="rId54"/>
    <p:sldId id="546" r:id="rId55"/>
    <p:sldId id="565" r:id="rId56"/>
    <p:sldId id="567" r:id="rId57"/>
    <p:sldId id="570" r:id="rId58"/>
    <p:sldId id="572" r:id="rId59"/>
    <p:sldId id="502" r:id="rId60"/>
    <p:sldId id="503" r:id="rId61"/>
    <p:sldId id="505" r:id="rId62"/>
    <p:sldId id="575" r:id="rId63"/>
    <p:sldId id="510" r:id="rId64"/>
    <p:sldId id="512" r:id="rId65"/>
    <p:sldId id="513" r:id="rId66"/>
    <p:sldId id="514" r:id="rId67"/>
    <p:sldId id="547" r:id="rId68"/>
  </p:sldIdLst>
  <p:sldSz cx="12192000" cy="6858000"/>
  <p:notesSz cx="7099300" cy="10234613"/>
  <p:custDataLst>
    <p:tags r:id="rId71"/>
  </p:custDataLst>
  <p:defaultTextStyle>
    <a:defPPr>
      <a:defRPr lang="en-US"/>
    </a:defPPr>
    <a:lvl1pPr algn="ctr" rtl="0" fontAlgn="base">
      <a:spcBef>
        <a:spcPct val="0"/>
      </a:spcBef>
      <a:spcAft>
        <a:spcPct val="0"/>
      </a:spcAft>
      <a:defRPr sz="1400" kern="1200">
        <a:solidFill>
          <a:schemeClr val="tx1"/>
        </a:solidFill>
        <a:latin typeface="Times New Roman" pitchFamily="18" charset="0"/>
        <a:ea typeface="+mn-ea"/>
        <a:cs typeface="+mn-cs"/>
      </a:defRPr>
    </a:lvl1pPr>
    <a:lvl2pPr marL="457200" algn="ctr" rtl="0" fontAlgn="base">
      <a:spcBef>
        <a:spcPct val="0"/>
      </a:spcBef>
      <a:spcAft>
        <a:spcPct val="0"/>
      </a:spcAft>
      <a:defRPr sz="1400" kern="1200">
        <a:solidFill>
          <a:schemeClr val="tx1"/>
        </a:solidFill>
        <a:latin typeface="Times New Roman" pitchFamily="18" charset="0"/>
        <a:ea typeface="+mn-ea"/>
        <a:cs typeface="+mn-cs"/>
      </a:defRPr>
    </a:lvl2pPr>
    <a:lvl3pPr marL="914400" algn="ctr" rtl="0" fontAlgn="base">
      <a:spcBef>
        <a:spcPct val="0"/>
      </a:spcBef>
      <a:spcAft>
        <a:spcPct val="0"/>
      </a:spcAft>
      <a:defRPr sz="1400" kern="1200">
        <a:solidFill>
          <a:schemeClr val="tx1"/>
        </a:solidFill>
        <a:latin typeface="Times New Roman" pitchFamily="18" charset="0"/>
        <a:ea typeface="+mn-ea"/>
        <a:cs typeface="+mn-cs"/>
      </a:defRPr>
    </a:lvl3pPr>
    <a:lvl4pPr marL="1371600" algn="ctr" rtl="0" fontAlgn="base">
      <a:spcBef>
        <a:spcPct val="0"/>
      </a:spcBef>
      <a:spcAft>
        <a:spcPct val="0"/>
      </a:spcAft>
      <a:defRPr sz="1400" kern="1200">
        <a:solidFill>
          <a:schemeClr val="tx1"/>
        </a:solidFill>
        <a:latin typeface="Times New Roman" pitchFamily="18" charset="0"/>
        <a:ea typeface="+mn-ea"/>
        <a:cs typeface="+mn-cs"/>
      </a:defRPr>
    </a:lvl4pPr>
    <a:lvl5pPr marL="1828800" algn="ctr" rtl="0" fontAlgn="base">
      <a:spcBef>
        <a:spcPct val="0"/>
      </a:spcBef>
      <a:spcAft>
        <a:spcPct val="0"/>
      </a:spcAft>
      <a:defRPr sz="1400" kern="1200">
        <a:solidFill>
          <a:schemeClr val="tx1"/>
        </a:solidFill>
        <a:latin typeface="Times New Roman" pitchFamily="18" charset="0"/>
        <a:ea typeface="+mn-ea"/>
        <a:cs typeface="+mn-cs"/>
      </a:defRPr>
    </a:lvl5pPr>
    <a:lvl6pPr marL="2286000" algn="l" defTabSz="914400" rtl="0" eaLnBrk="1" latinLnBrk="0" hangingPunct="1">
      <a:defRPr sz="1400" kern="1200">
        <a:solidFill>
          <a:schemeClr val="tx1"/>
        </a:solidFill>
        <a:latin typeface="Times New Roman" pitchFamily="18" charset="0"/>
        <a:ea typeface="+mn-ea"/>
        <a:cs typeface="+mn-cs"/>
      </a:defRPr>
    </a:lvl6pPr>
    <a:lvl7pPr marL="2743200" algn="l" defTabSz="914400" rtl="0" eaLnBrk="1" latinLnBrk="0" hangingPunct="1">
      <a:defRPr sz="1400" kern="1200">
        <a:solidFill>
          <a:schemeClr val="tx1"/>
        </a:solidFill>
        <a:latin typeface="Times New Roman" pitchFamily="18" charset="0"/>
        <a:ea typeface="+mn-ea"/>
        <a:cs typeface="+mn-cs"/>
      </a:defRPr>
    </a:lvl7pPr>
    <a:lvl8pPr marL="3200400" algn="l" defTabSz="914400" rtl="0" eaLnBrk="1" latinLnBrk="0" hangingPunct="1">
      <a:defRPr sz="1400" kern="1200">
        <a:solidFill>
          <a:schemeClr val="tx1"/>
        </a:solidFill>
        <a:latin typeface="Times New Roman" pitchFamily="18" charset="0"/>
        <a:ea typeface="+mn-ea"/>
        <a:cs typeface="+mn-cs"/>
      </a:defRPr>
    </a:lvl8pPr>
    <a:lvl9pPr marL="3657600" algn="l" defTabSz="914400" rtl="0" eaLnBrk="1" latinLnBrk="0" hangingPunct="1">
      <a:defRPr sz="1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64" autoAdjust="0"/>
    <p:restoredTop sz="95040" autoAdjust="0"/>
  </p:normalViewPr>
  <p:slideViewPr>
    <p:cSldViewPr snapToGrid="0">
      <p:cViewPr varScale="1">
        <p:scale>
          <a:sx n="71" d="100"/>
          <a:sy n="71" d="100"/>
        </p:scale>
        <p:origin x="80" y="20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9" d="100"/>
          <a:sy n="79" d="100"/>
        </p:scale>
        <p:origin x="3966" y="108"/>
      </p:cViewPr>
      <p:guideLst/>
    </p:cSldViewPr>
  </p:notesViewPr>
  <p:gridSpacing cx="360045" cy="36004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6575" cy="512763"/>
          </a:xfrm>
          <a:prstGeom prst="rect">
            <a:avLst/>
          </a:prstGeom>
        </p:spPr>
        <p:txBody>
          <a:bodyPr vert="horz" lIns="91427" tIns="45712" rIns="91427" bIns="45712" rtlCol="0"/>
          <a:lstStyle>
            <a:lvl1pPr algn="l">
              <a:defRPr sz="1200"/>
            </a:lvl1pPr>
          </a:lstStyle>
          <a:p>
            <a:endParaRPr lang="en-US" dirty="0"/>
          </a:p>
        </p:txBody>
      </p:sp>
      <p:sp>
        <p:nvSpPr>
          <p:cNvPr id="3" name="Date Placeholder 2"/>
          <p:cNvSpPr>
            <a:spLocks noGrp="1"/>
          </p:cNvSpPr>
          <p:nvPr>
            <p:ph type="dt" sz="quarter" idx="1"/>
          </p:nvPr>
        </p:nvSpPr>
        <p:spPr>
          <a:xfrm>
            <a:off x="4021140" y="3"/>
            <a:ext cx="3076575" cy="512763"/>
          </a:xfrm>
          <a:prstGeom prst="rect">
            <a:avLst/>
          </a:prstGeom>
        </p:spPr>
        <p:txBody>
          <a:bodyPr vert="horz" lIns="91427" tIns="45712" rIns="91427" bIns="45712" rtlCol="0"/>
          <a:lstStyle>
            <a:lvl1pPr algn="r">
              <a:defRPr sz="1200"/>
            </a:lvl1pPr>
          </a:lstStyle>
          <a:p>
            <a:fld id="{694DBC8F-209B-4C93-BC74-7916C09B1D54}" type="datetimeFigureOut">
              <a:rPr lang="en-US" smtClean="0"/>
              <a:t>4/14/2021</a:t>
            </a:fld>
            <a:endParaRPr lang="en-US" dirty="0"/>
          </a:p>
        </p:txBody>
      </p:sp>
      <p:sp>
        <p:nvSpPr>
          <p:cNvPr id="4" name="Footer Placeholder 3"/>
          <p:cNvSpPr>
            <a:spLocks noGrp="1"/>
          </p:cNvSpPr>
          <p:nvPr>
            <p:ph type="ftr" sz="quarter" idx="2"/>
          </p:nvPr>
        </p:nvSpPr>
        <p:spPr>
          <a:xfrm>
            <a:off x="1" y="9721852"/>
            <a:ext cx="3076575" cy="512763"/>
          </a:xfrm>
          <a:prstGeom prst="rect">
            <a:avLst/>
          </a:prstGeom>
        </p:spPr>
        <p:txBody>
          <a:bodyPr vert="horz" lIns="91427" tIns="45712" rIns="91427" bIns="45712"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1140" y="9721852"/>
            <a:ext cx="3076575" cy="512763"/>
          </a:xfrm>
          <a:prstGeom prst="rect">
            <a:avLst/>
          </a:prstGeom>
        </p:spPr>
        <p:txBody>
          <a:bodyPr vert="horz" lIns="91427" tIns="45712" rIns="91427" bIns="45712" rtlCol="0" anchor="b"/>
          <a:lstStyle>
            <a:lvl1pPr algn="r">
              <a:defRPr sz="1200"/>
            </a:lvl1pPr>
          </a:lstStyle>
          <a:p>
            <a:fld id="{B343A8D6-9F96-4618-A88A-575486995221}" type="slidenum">
              <a:rPr lang="en-US" smtClean="0"/>
              <a:t>‹#›</a:t>
            </a:fld>
            <a:endParaRPr lang="en-US" dirty="0"/>
          </a:p>
        </p:txBody>
      </p:sp>
    </p:spTree>
    <p:extLst>
      <p:ext uri="{BB962C8B-B14F-4D97-AF65-F5344CB8AC3E}">
        <p14:creationId xmlns:p14="http://schemas.microsoft.com/office/powerpoint/2010/main" val="94805790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3-23T11:41:00.4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278 610,'0'0,"0"0,0 0,0 0,0 0,0 0,0 0,0 0,0 0,0 0,0 0,0 0,0 0,0 0,0 0,0 0,0 0,0 0,0 0,0 0,0 0,0 0,0 0,0 0,0 0,0 0,0 0,0 0,0 0,0 0,0 0,0 0,0 0,0 0,0 0,0 0,0 0,0 0,0 0,0 0,0 0,0 0,0 0,0 0,0 0,0 0,0 0,0 0,0 0,0 0,0 0,0 0,0 0,0 0,0 0,0 0,0 0,0 0,0 0,0 0,0 0,0 0,0 0,0 0,0 0,0 0,0 0,0 0,0 0,0 0,0 0,0 0,0 0,0 0,-25-20,25 20,0 0,0 0,0 0,0 0,0 0,0 0,0 0,0 0,0 0,0 0,0 0,0 0,0 0,0 0,-27-19,27 19,0 0,0 0,0 0,0 0,0 0,0 0,0 0,0 0,0 0,0 0,0 0,0 0,0 0,0 0,0 0,0 0,0 0,0 0,0 0,0 0,0 0,0 0,0 0,0 0,0 0,0 0,0 0,-46-29,46 29,0 0,0 0,0 0,0 0,0 0,0 0,0 0,0 0,0 0,0 0,0 0,-25-11,25 11,0 0,0 0,0 0,0 0,0 0,0 0,0 0,0 0,0 0,0 0,0 0,0 0,-39-19,39 19,0 0,0 0,0 0,0 0,0 0,0 0,0 0,0 0,-23-17,23 17,0 0,0 0,0 0,0 0,0 0,0 0,0 0,0 0,0 0,0 0,0 0,0 0,0 0,0 0,0 0,-1 0,1 0,0 0,0 0,0 0,0 0,0 0,-3-1,3 1,0 0,0 0,0 0,0 0,0 0,0 0,0 0,0 0,0 0,-4-3,4 3,0 0,0 0,-3-1,3 1,0 0,0 0,0 0,-78-78,78 78,0 0,0 0,-2-34,2 34,0 0,6-50,6 28,-12 22,13-27,-8 16,-5 11,18-32,-8 3,-10 29,20-45,-8 21,-12 24,13-42,-11 17,-2 25,5-36,-1 21,-4 15,0-16,-1 12,1 4,-3 0,3 0,0 0,0 0,0 4,0-3,0-1,0 8,1-3,-1-5,0 68,6 36,-6-104,4 85,6 28,-10-113,10 107,9 41,-19-148,16 122,6 43,-22-165,11 132,-2 45,-9-177,6 126,-1 42,-5-168,6 128,7 43,-13-171,5 146,-7 50,2-196,-1 141,-4 45,5-186,-4 142,5 48,-1-190,3 133,-3-133,5 174,-5-174,-3 143,-7 45,10-188,0 129,13 45,-13-174,14 135,8 43,-22-178,18 142,6 46,-24-188,18 129,10 37,-28-166,20 106,12 29,-32-135,21 86,9 24,-30-110,18 59,-18-59,21 72,-21-72,13 39,5 8,-18-47,10 27,4 5,-14-32</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6:33.555"/>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DD690390-0661-4F44-8F97-9984E3D1A812}" emma:medium="tactile" emma:mode="ink">
          <msink:context xmlns:msink="http://schemas.microsoft.com/ink/2010/main" type="writingRegion" rotatedBoundingBox="10628,12754 11102,12754 11102,13003 10628,13003"/>
        </emma:interpretation>
      </emma:emma>
    </inkml:annotationXML>
    <inkml:traceGroup>
      <inkml:annotationXML>
        <emma:emma xmlns:emma="http://www.w3.org/2003/04/emma" version="1.0">
          <emma:interpretation id="{E5E884CF-E413-4535-AA06-6C05B0780275}" emma:medium="tactile" emma:mode="ink">
            <msink:context xmlns:msink="http://schemas.microsoft.com/ink/2010/main" type="paragraph" rotatedBoundingBox="10628,12754 11102,12754 11102,13003 10628,13003" alignmentLevel="1"/>
          </emma:interpretation>
        </emma:emma>
      </inkml:annotationXML>
      <inkml:traceGroup>
        <inkml:annotationXML>
          <emma:emma xmlns:emma="http://www.w3.org/2003/04/emma" version="1.0">
            <emma:interpretation id="{2F193FB1-61B7-4C4F-93B5-486179BB036A}" emma:medium="tactile" emma:mode="ink">
              <msink:context xmlns:msink="http://schemas.microsoft.com/ink/2010/main" type="line" rotatedBoundingBox="10628,12754 11102,12754 11102,13003 10628,13003"/>
            </emma:interpretation>
          </emma:emma>
        </inkml:annotationXML>
        <inkml:traceGroup>
          <inkml:annotationXML>
            <emma:emma xmlns:emma="http://www.w3.org/2003/04/emma" version="1.0">
              <emma:interpretation id="{3BAB8FCA-E5CF-4B00-87DE-E7BA049EC2D4}" emma:medium="tactile" emma:mode="ink">
                <msink:context xmlns:msink="http://schemas.microsoft.com/ink/2010/main" type="inkWord" rotatedBoundingBox="10628,12754 11102,12754 11102,13003 10628,13003"/>
              </emma:interpretation>
              <emma:one-of disjunction-type="recognition" id="oneOf0">
                <emma:interpretation id="interp0" emma:lang="en-US" emma:confidence="0">
                  <emma:literal>n</emma:literal>
                </emma:interpretation>
                <emma:interpretation id="interp1" emma:lang="en-US" emma:confidence="0">
                  <emma:literal>^</emma:literal>
                </emma:interpretation>
                <emma:interpretation id="interp2" emma:lang="en-US" emma:confidence="0">
                  <emma:literal>a</emma:literal>
                </emma:interpretation>
                <emma:interpretation id="interp3" emma:lang="en-US" emma:confidence="0">
                  <emma:literal>h</emma:literal>
                </emma:interpretation>
                <emma:interpretation id="interp4" emma:lang="en-US" emma:confidence="0">
                  <emma:literal>N</emma:literal>
                </emma:interpretation>
              </emma:one-of>
            </emma:emma>
          </inkml:annotationXML>
          <inkml:trace contextRef="#ctx0" brushRef="#br0">203 17 19 0,'0'-9'9'0,"3"0"-4"0,-3 9 10 0,0 0-14 16,-1 0 0-16,-3 1 0 15,-2 7 1-15,-1 6-3 16,-4-1 1-16,-1 4 1 16,-5 4 0-16,1 2-2 15,-1 2 1-15,1-1-1 16,-1 0 1-16,3-6 0 0,-1-2 0 16,3-3 2-16,-1-5 0 15,0-2 0-15,6-5 1 16,1-1 0-16,4-1 0 15,2-5-1-15,4-3 1 16,2-5-3-16,4 2 1 16,0 1-1-16,-1-1 0 0,3-3-1 15,5 6 1-15,3-5 0 16,-2 5 0-16,0-3-1 16,2 4 1-16,4 4 0 15,0-1 0-15,1-1 0 16,1 5 1-16,-2 2-1 15,1 5 0-15,-3 0 0 16,0 2 1-16,-2 2 0 16,-2 6 0-16,-1 3-1 15,-3 1 1-15,3-2-4 16,-1 2 1-16,2 1-8 16,0-1 1-16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6:34.57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5EDDC8F8-F158-4149-BC75-AD7D330A6AC9}" emma:medium="tactile" emma:mode="ink">
          <msink:context xmlns:msink="http://schemas.microsoft.com/ink/2010/main" type="writingRegion" rotatedBoundingBox="11261,15924 11452,15924 11452,16107 11261,16107"/>
        </emma:interpretation>
      </emma:emma>
    </inkml:annotationXML>
    <inkml:traceGroup>
      <inkml:annotationXML>
        <emma:emma xmlns:emma="http://www.w3.org/2003/04/emma" version="1.0">
          <emma:interpretation id="{0437A35A-EAE1-4AA1-9F18-C34D629A30DB}" emma:medium="tactile" emma:mode="ink">
            <msink:context xmlns:msink="http://schemas.microsoft.com/ink/2010/main" type="paragraph" rotatedBoundingBox="11261,15924 11452,15924 11452,16107 11261,16107" alignmentLevel="1"/>
          </emma:interpretation>
        </emma:emma>
      </inkml:annotationXML>
      <inkml:traceGroup>
        <inkml:annotationXML>
          <emma:emma xmlns:emma="http://www.w3.org/2003/04/emma" version="1.0">
            <emma:interpretation id="{D90A7ED9-2F5A-4E0A-B83E-1C5DBF694652}" emma:medium="tactile" emma:mode="ink">
              <msink:context xmlns:msink="http://schemas.microsoft.com/ink/2010/main" type="line" rotatedBoundingBox="11261,15924 11452,15924 11452,16107 11261,16107"/>
            </emma:interpretation>
          </emma:emma>
        </inkml:annotationXML>
        <inkml:traceGroup>
          <inkml:annotationXML>
            <emma:emma xmlns:emma="http://www.w3.org/2003/04/emma" version="1.0">
              <emma:interpretation id="{33F63223-892A-49CA-89EF-06B2C6DBB860}" emma:medium="tactile" emma:mode="ink">
                <msink:context xmlns:msink="http://schemas.microsoft.com/ink/2010/main" type="inkWord" rotatedBoundingBox="11261,15924 11452,15924 11452,16107 11261,16107"/>
              </emma:interpretation>
              <emma:one-of disjunction-type="recognition" id="oneOf0">
                <emma:interpretation id="interp0" emma:lang="en-US" emma:confidence="0">
                  <emma:literal>0</emma:literal>
                </emma:interpretation>
                <emma:interpretation id="interp1" emma:lang="en-US" emma:confidence="0">
                  <emma:literal>O</emma:literal>
                </emma:interpretation>
                <emma:interpretation id="interp2" emma:lang="en-US" emma:confidence="0">
                  <emma:literal>o</emma:literal>
                </emma:interpretation>
                <emma:interpretation id="interp3" emma:lang="en-US" emma:confidence="0">
                  <emma:literal>.</emma:literal>
                </emma:interpretation>
                <emma:interpretation id="interp4" emma:lang="en-US" emma:confidence="0">
                  <emma:literal>D</emma:literal>
                </emma:interpretation>
              </emma:one-of>
            </emma:emma>
          </inkml:annotationXML>
          <inkml:trace contextRef="#ctx0" brushRef="#br0">20 16 24 0,'4'-14'12'0,"7"12"-12"15,-11 2 15-15,0 0-15 16,0 0 0-16,-2 0 0 16,0 0 0-16,0 2 0 15,0 4 0-15,-1-6 0 16,-1 3 1-16,0 2 0 16,3-2 0-16,-1 3 0 15,0 0 0-15,0 1 0 16,2 1 1-16,0 1 0 15,4 3 0-15,-1 3 0 16,3 1 0-16,-1 2-1 0,4 0 1 16,2-3-1-16,2 0 1 15,-2-7-2-15,0 0 0 16,0-5 0-16,2-5 1 16,1-5-1-16,1-1 0 15,-1-1 1-15,1-3 1 16,-2 1-1-16,-6-3 1 15,-1 2-1-15,-5 2 1 16,-4 1-1-16,-3 1 1 0,-1-6-2 16,-2 1 1-16,-4 0-1 15,0 3 1-15,-5 1-3 16,-6 3 1-16,-1 4-5 16,-1 5 0-16,1 5-5 15,3 4 0-15</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6:46.96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73DF30EE-6AC3-45A1-9C6C-DC189A0854A5}" emma:medium="tactile" emma:mode="ink">
          <msink:context xmlns:msink="http://schemas.microsoft.com/ink/2010/main" type="writingRegion" rotatedBoundingBox="5769,14569 7559,14436 7647,15629 5857,15761"/>
        </emma:interpretation>
      </emma:emma>
    </inkml:annotationXML>
    <inkml:traceGroup>
      <inkml:annotationXML>
        <emma:emma xmlns:emma="http://www.w3.org/2003/04/emma" version="1.0">
          <emma:interpretation id="{6B160DD9-0657-4840-BF95-42AE4F7C14AF}" emma:medium="tactile" emma:mode="ink">
            <msink:context xmlns:msink="http://schemas.microsoft.com/ink/2010/main" type="paragraph" rotatedBoundingBox="5769,14569 7559,14436 7597,14956 5808,15089" alignmentLevel="1"/>
          </emma:interpretation>
        </emma:emma>
      </inkml:annotationXML>
      <inkml:traceGroup>
        <inkml:annotationXML>
          <emma:emma xmlns:emma="http://www.w3.org/2003/04/emma" version="1.0">
            <emma:interpretation id="{26E9BEB8-5868-4B89-AC1B-A41C66437682}" emma:medium="tactile" emma:mode="ink">
              <msink:context xmlns:msink="http://schemas.microsoft.com/ink/2010/main" type="line" rotatedBoundingBox="5769,14569 7559,14436 7597,14956 5808,15089"/>
            </emma:interpretation>
          </emma:emma>
        </inkml:annotationXML>
        <inkml:traceGroup>
          <inkml:annotationXML>
            <emma:emma xmlns:emma="http://www.w3.org/2003/04/emma" version="1.0">
              <emma:interpretation id="{8EDF9D08-BCBF-4DB1-90E2-BB357328E525}" emma:medium="tactile" emma:mode="ink">
                <msink:context xmlns:msink="http://schemas.microsoft.com/ink/2010/main" type="inkWord" rotatedBoundingBox="5769,14569 7559,14436 7597,14956 5808,15089"/>
              </emma:interpretation>
              <emma:one-of disjunction-type="recognition" id="oneOf0">
                <emma:interpretation id="interp0" emma:lang="en-US" emma:confidence="0">
                  <emma:literal>1_p/u&lt;-t)</emma:literal>
                </emma:interpretation>
                <emma:interpretation id="interp1" emma:lang="en-US" emma:confidence="0">
                  <emma:literal>I-Pruett)</emma:literal>
                </emma:interpretation>
                <emma:interpretation id="interp2" emma:lang="en-US" emma:confidence="0">
                  <emma:literal>It&gt;/u&lt;-t)</emma:literal>
                </emma:interpretation>
                <emma:interpretation id="interp3" emma:lang="en-US" emma:confidence="0">
                  <emma:literal>1t&gt;/u&lt;-t)</emma:literal>
                </emma:interpretation>
                <emma:interpretation id="interp4" emma:lang="en-US" emma:confidence="0">
                  <emma:literal>1I/u&lt;-t)</emma:literal>
                </emma:interpretation>
              </emma:one-of>
            </emma:emma>
          </inkml:annotationXML>
          <inkml:trace contextRef="#ctx0" brushRef="#br0">11 23 29 0,'-2'-1'14'0,"0"-13"-8"15,2 11 14-15,-1 0-20 0,1 1 1 16,-2 4-1-16,0 3 0 15,0-4-1-15,2 5 1 16,0 3-2-16,2-1 1 0,0 4-1 16,1 2 1-16,1 2 0 15,1 1 0-15,1 4 0 16,-1 2 0-16,3 1 1 16,-1 4 0-16,-2-5-3 15,1-1 0-15,-1-5-5 16,3-2 1-16</inkml:trace>
          <inkml:trace contextRef="#ctx0" brushRef="#br0" timeOffset="268.869">156-7 34 0,'-3'6'17'0,"10"8"-23"16,-3-10 32-16,-1 4-27 16,1 2 1-16,1 6-1 31,1 0 0-31,-3 1 0 16,1 4 1-16,0 2-1 0,-1 3 0 15,1-2 0-15,1-3 1 16,-1 2-3-16,1-6 1 15,-1-3-6-15,0-4 1 0</inkml:trace>
          <inkml:trace contextRef="#ctx0" brushRef="#br0" timeOffset="1542.479">476-165 27 0,'0'7'13'0,"-2"1"-16"16,2-2 21 0,-4 2-21-16,1 1 0 0,-3 5-1 15,1 2 0-15,-1 7 6 16,3-8 1-16,-1 14-3 16,-1 0 0-16,1 0 1 15,2 0 1-15,2 3 0 16,2-4 0-16,2 3-2 15,-1-7 0-15,1 2-5 16,1-6 0-16,1-1-2 16,3-5 0-16</inkml:trace>
          <inkml:trace contextRef="#ctx0" brushRef="#br0" timeOffset="797.145">-2 25 35 0,'0'-11'17'0,"15"-1"-21"15,-12 9 29-15,3-2-26 16,1 2 1-16,0-1-2 16,1 1 1-16,-1 3 1 15,4 0 0-15,3-2-1 16,3-1 1-16,3 0-1 15,-2 3 1-15,2-1 0 16,2-2 1-16,-2 3-1 16,1 3 0-16,-4-2-1 15,-3 5 1-15,-3-1 0 16,-4 5 0-16,-1-2 0 16,-4-3 1-16,-4 2 0 15,-2-1 0-15,-1 0-1 31,-3 0 1-31,1-3-1 16,-2 8 1-16,0-2-1 0,-2 6 1 16,0-5-1-16,-3 2 0 15,3-5 0-15,2-2 0 0,0-1-1 16,1 2 0-16,1-4 0 16,0-1 0-16,0-1 0 15,-1 4 1-15,-1-3-1 16,2-1 0-16,2 0 0 0,-1 0 0 15,1 0-7-15,1 0 1 16,0 3-2-16,4 2 1 16</inkml:trace>
          <inkml:trace contextRef="#ctx0" brushRef="#br0" timeOffset="1169.55">103 382 30 0,'-7'3'15'0,"18"-3"-22"0,-5-3 30 16,1 0-23-16,4 1 0 15,3-4-5-15,1 0 1 16,3 0-1-16,2-3 0 16</inkml:trace>
          <inkml:trace contextRef="#ctx0" brushRef="#br0" timeOffset="2053.55">633-53 13 0,'0'-16'6'0,"0"10"-3"0,0 6 10 0,-2 0-12 16,0 0 1-16,-2 1 1 16,-1 4 0-16,-1-2-4 15,1 3 1-15,1 4 3 16,2 2 0-16,2 4-1 15,2 0 1-15,2 4-1 16,1 3 0-16,1-3-1 16,1 2 1-1,2-2-3-15,-2 1 0 16,3-1-1-16,1-6 0 16,-1-5-1-16,3-1 1 15,-2-8 0-15,2-5 0 16,0-4 1-16,-4-2 1 0,0-4 0 15,0-5 1-15,-2 1 0 16,-1-6 0-16,-1-4 0 16,-1 5 1-16,0 4 0 15,-1 4 0-15,1 2 0 16,0 6 1-16,-1 7-1 0,1 1 0 16,-2 7-1-16,1 6 0 15,1-1-1-15,0 6 1 16,-1-1-1-16,1 6 0 15,0-7 0-15,-1 4 0 16,-1-2-3-16,-2 0 1 0,-2-4-7 16,2-3 1-16</inkml:trace>
          <inkml:trace contextRef="#ctx0" brushRef="#br0" timeOffset="2509.374">1090-7 36 0,'2'-3'18'0,"-4"7"-24"0,0-1 31 0,-1-1-31 15,-3 1 0-15,-1 2-1 0,-4 1 1 16,-2-2 9-16,-1 1 1 31,-1 1-5-31,-3-3 0 0,1 3 4 16,-1 0 0-16,4 2 0 16,1-2 1-16,4-2-2 15,1 8 1-15,3-6-3 16,1 2 1-16,2 1-1 15,2-6 0-15,2 3 0 16,2 0 0-16,5 0 0 16,2 1 0-16,4-4 0 0,1 3 0 15,2-5 0-15,-3 1 1 16,1 2 0-16,1-4 0 16,-3 0-1-16,1 0 0 15,-2 0-3-15,-3 2 0 16,0-1-5-16,-3 2 1 15,0-1-3-15,-1-1 1 16</inkml:trace>
          <inkml:trace contextRef="#ctx0" brushRef="#br0" timeOffset="2743.816">1216 54 31 0,'13'-3'15'0,"3"-2"-20"16,-10 5 31-16,1-1-27 16,2 1 0-16,2-2-6 15,2-3 0-15,-2 4 3 16,0-4 0-16</inkml:trace>
          <inkml:trace contextRef="#ctx0" brushRef="#br0" timeOffset="3386.902">1442-22 38 0,'4'-6'19'0,"19"4"-26"0,-15 2 36 15,3 0-32-15,3 0 1 0,3-4-7 16,-1 4 0-16,0-4 5 15,-1-2 0-15</inkml:trace>
          <inkml:trace contextRef="#ctx0" brushRef="#br0" timeOffset="3121.077">1484-141 18 0,'0'-3'9'0,"-2"-3"-5"0,2 6 11 15,-2 0-14-15,0 0 1 16,1 2 0-16,-3 2 1 16,2-1-3-16,0 3 0 0,0 3 3 15,1 1 0-15,-3 2-1 16,0 1 0-16,1 4-1 16,-1-2 1-16,0 5-1 15,3-3 1-15,1-1-2 16,1 0 0-16,3 2 0 15,0-3 1-15,1-4-1 16,-1 4 1-16,1-3-1 16,1-3 0-16,-1-1 0 0,1-2 1 15,5 0-1-15,-2-2 0 16,0-1-2-16,2 0 1 16,0 1-4-16,0-4 1 15,0 0-5-15,-2-5 1 0</inkml:trace>
          <inkml:trace contextRef="#ctx0" brushRef="#br0" timeOffset="3702.47">1712-194 25 0,'2'0'12'0,"1"8"-12"0,-3-5 18 0,2 1-18 16,0-1 1-16,2 3 1 16,-1 5 0-16,3 4-2 15,3 2 1-15,0 0 2 16,2 8 0-16,2 0 0 15,-3-1 0-15,-2 3-1 16,-5 4 0 0,-4-7-1-16,-1 5 0 0,-2 0-6 15,-3-6 0-15,-4 4-5 16,-2-4 1-16</inkml:trace>
        </inkml:traceGroup>
      </inkml:traceGroup>
    </inkml:traceGroup>
    <inkml:traceGroup>
      <inkml:annotationXML>
        <emma:emma xmlns:emma="http://www.w3.org/2003/04/emma" version="1.0">
          <emma:interpretation id="{ED6AA88B-5030-4D25-B58A-C840A59AD5A1}" emma:medium="tactile" emma:mode="ink">
            <msink:context xmlns:msink="http://schemas.microsoft.com/ink/2010/main" type="paragraph" rotatedBoundingBox="6189,15468 7557,15282 7600,15597 6232,15784" alignmentLevel="2"/>
          </emma:interpretation>
        </emma:emma>
      </inkml:annotationXML>
      <inkml:traceGroup>
        <inkml:annotationXML>
          <emma:emma xmlns:emma="http://www.w3.org/2003/04/emma" version="1.0">
            <emma:interpretation id="{3C3C0EAA-4A49-441C-8BBF-ED0EB59BF2A1}" emma:medium="tactile" emma:mode="ink">
              <msink:context xmlns:msink="http://schemas.microsoft.com/ink/2010/main" type="line" rotatedBoundingBox="6189,15468 7557,15282 7600,15597 6232,15784">
                <msink:destinationLink direction="with" ref="{254F52EE-C525-4039-8D48-C9353EF88392}"/>
              </msink:context>
            </emma:interpretation>
          </emma:emma>
        </inkml:annotationXML>
        <inkml:traceGroup>
          <inkml:annotationXML>
            <emma:emma xmlns:emma="http://www.w3.org/2003/04/emma" version="1.0">
              <emma:interpretation id="{968F0767-0D75-4C8C-A77E-EDA58C316AB1}" emma:medium="tactile" emma:mode="ink">
                <msink:context xmlns:msink="http://schemas.microsoft.com/ink/2010/main" type="inkWord" rotatedBoundingBox="6189,15468 7557,15282 7600,15597 6232,15784"/>
              </emma:interpretation>
              <emma:one-of disjunction-type="recognition" id="oneOf1">
                <emma:interpretation id="interp5" emma:lang="en-US" emma:confidence="1">
                  <emma:literal>1111</emma:literal>
                </emma:interpretation>
                <emma:interpretation id="interp6" emma:lang="en-US" emma:confidence="0">
                  <emma:literal>in,</emma:literal>
                </emma:interpretation>
                <emma:interpretation id="interp7" emma:lang="en-US" emma:confidence="0">
                  <emma:literal>in!</emma:literal>
                </emma:interpretation>
                <emma:interpretation id="interp8" emma:lang="en-US" emma:confidence="0">
                  <emma:literal>1/11</emma:literal>
                </emma:interpretation>
                <emma:interpretation id="interp9" emma:lang="en-US" emma:confidence="0">
                  <emma:literal>in</emma:literal>
                </emma:interpretation>
              </emma:one-of>
            </emma:emma>
          </inkml:annotationXML>
          <inkml:trace contextRef="#ctx0" brushRef="#br0" timeOffset="-16517.868">1059 705 30 0,'-2'0'15'0,"-3"2"-21"16,5 2 29-16,-4 4-24 15,-1 3 1-15,-4 2-2 0,-6 3 0 0,-1 5 2 16,-4 0 0-16,-4 2-2 16,-2 1 1-16,-1 0 0 15,0 2 0-15,1-3 0 16,1 0 1-16,1-5-4 16,2 2 1-16,4 0-3 15,3-8 0-15</inkml:trace>
          <inkml:trace contextRef="#ctx0" brushRef="#br0" timeOffset="-16824.167">707 730 27 0,'-16'4'13'0,"9"11"-13"0,3-12 14 15,-2 4-14-15,1 0 1 16,-2 2-1-16,-2 3 1 16,-2-1-2-16,-2 1 1 15,-2 3 2-15,-3 1 0 0,-2 3-1 16,0 0 1-16,2 2 0 15,-2 0 0-15,0-6-2 16,3 2 0-16,3 0-8 16,-1-4 1-16,6 1-2 15,4-6 1-15</inkml:trace>
          <inkml:trace contextRef="#ctx0" brushRef="#br0" timeOffset="-15955.035">1779 617 38 0,'-7'-6'19'0,"1"20"-27"16,5-8 36-16,-5 3-30 16,-3 5 0-16,0 1-8 15,-4 8 1-15,-3-2 8 16,-1 8 0-16,1-3-6 0,1 4 0 15,1-3 1-15,-1-1 0 16,2-2 3-16,2-1 0 0,2-4 0 16,4-6 1-16</inkml:trace>
          <inkml:trace contextRef="#ctx0" brushRef="#br0" timeOffset="-16213.3">1422 686 36 0,'-2'7'18'16,"-9"5"-26"-16,6-6 36 0,-3 5-33 15,-3 3 0-15,1 7-5 16,-5 2 0-16,-1 3 12 16,-5-1 1-16,0 0-7 15,-3 2 1-15,2-7 2 16,-2 1 1-1,6-1 2-15,2-5 0 16,3-1-6-16,6-5 0 16</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15-04-15T15:07:30.3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0D5F9B2-E1F9-4CF0-BB7E-267D04A4B319}" emma:medium="tactile" emma:mode="ink">
          <msink:context xmlns:msink="http://schemas.microsoft.com/ink/2010/main" type="writingRegion" rotatedBoundingBox="23464,10087 24165,10087 24165,10498 23464,10498"/>
        </emma:interpretation>
      </emma:emma>
    </inkml:annotationXML>
    <inkml:traceGroup>
      <inkml:annotationXML>
        <emma:emma xmlns:emma="http://www.w3.org/2003/04/emma" version="1.0">
          <emma:interpretation id="{AA5C504F-5334-4213-A7CE-FBB7597B0790}" emma:medium="tactile" emma:mode="ink">
            <msink:context xmlns:msink="http://schemas.microsoft.com/ink/2010/main" type="paragraph" rotatedBoundingBox="23464,10087 24165,10087 24165,10498 23464,10498" alignmentLevel="1"/>
          </emma:interpretation>
        </emma:emma>
      </inkml:annotationXML>
      <inkml:traceGroup>
        <inkml:annotationXML>
          <emma:emma xmlns:emma="http://www.w3.org/2003/04/emma" version="1.0">
            <emma:interpretation id="{83C54444-EA99-4111-BC5F-F3D44E9E97CB}" emma:medium="tactile" emma:mode="ink">
              <msink:context xmlns:msink="http://schemas.microsoft.com/ink/2010/main" type="line" rotatedBoundingBox="23464,10087 24165,10087 24165,10498 23464,10498"/>
            </emma:interpretation>
          </emma:emma>
        </inkml:annotationXML>
        <inkml:traceGroup>
          <inkml:annotationXML>
            <emma:emma xmlns:emma="http://www.w3.org/2003/04/emma" version="1.0">
              <emma:interpretation id="{31F94C9F-65A8-4C5A-8757-ABD606B70276}" emma:medium="tactile" emma:mode="ink">
                <msink:context xmlns:msink="http://schemas.microsoft.com/ink/2010/main" type="inkWord" rotatedBoundingBox="23464,10087 24165,10087 24165,10498 23464,10498"/>
              </emma:interpretation>
            </emma:emma>
          </inkml:annotationXML>
          <inkml:trace contextRef="#ctx0" brushRef="#br0">0 0 0</inkml:trace>
          <inkml:trace contextRef="#ctx0" brushRef="#br0" timeOffset="3400.821">0 0 0,'0'0'125,"0"24"-110,0 0-15,0 49 16,0-25-16,0 73 15,0-121-15,0 25 16,0-1-16,0 0 140,0 24-108,0-48 529,0-24-561,-24 0 16,0 0-16,24 0 15,-24 24 1,0 0-16,24-25 16,-25 1 93,-47-48-94,48 47-15,24 1 16,-24 24 0,24 0-1,-25 0-15,1-24 16,0 24-1,24 0 422,48 24-421,-23-24-16,-25 24 15,24-24-15,0 25 172,24-1-156,-48 0-16,24 0 15,1 0 48,23 1-63,-24-25 15,0 24 32,1-24-47,-1 48 16,0-48-16,-24 24 15,0-24 438,24-24-438,-24 24-15,24-24 16,-24 0-1,0 0-15,25-25 141,-1 1-126,24 24-15,-24-1 219,49-71-219,-49 96 15,0-25-15,0 1 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15-04-15T15:07:35.83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1FA2AE-9278-4CD8-9693-89E26FE55AC4}" emma:medium="tactile" emma:mode="ink">
          <msink:context xmlns:msink="http://schemas.microsoft.com/ink/2010/main" type="writingRegion" rotatedBoundingBox="10914,10485 11255,11631 10618,11821 10276,10675"/>
        </emma:interpretation>
      </emma:emma>
    </inkml:annotationXML>
    <inkml:traceGroup>
      <inkml:annotationXML>
        <emma:emma xmlns:emma="http://www.w3.org/2003/04/emma" version="1.0">
          <emma:interpretation id="{818D589D-18AE-4135-952A-D230BD39DD18}" emma:medium="tactile" emma:mode="ink">
            <msink:context xmlns:msink="http://schemas.microsoft.com/ink/2010/main" type="paragraph" rotatedBoundingBox="10914,10485 11255,11631 10618,11821 10276,10675" alignmentLevel="1"/>
          </emma:interpretation>
        </emma:emma>
      </inkml:annotationXML>
      <inkml:traceGroup>
        <inkml:annotationXML>
          <emma:emma xmlns:emma="http://www.w3.org/2003/04/emma" version="1.0">
            <emma:interpretation id="{2A2324FD-A9E1-49C5-8F00-08489EBE92BD}" emma:medium="tactile" emma:mode="ink">
              <msink:context xmlns:msink="http://schemas.microsoft.com/ink/2010/main" type="line" rotatedBoundingBox="10914,10485 11255,11631 10618,11821 10276,10675"/>
            </emma:interpretation>
          </emma:emma>
        </inkml:annotationXML>
        <inkml:traceGroup>
          <inkml:annotationXML>
            <emma:emma xmlns:emma="http://www.w3.org/2003/04/emma" version="1.0">
              <emma:interpretation id="{3151051E-2A86-4CD9-952D-210228BCE0C2}" emma:medium="tactile" emma:mode="ink">
                <msink:context xmlns:msink="http://schemas.microsoft.com/ink/2010/main" type="inkWord" rotatedBoundingBox="10914,10485 11255,11631 10618,11821 10276,10675"/>
              </emma:interpretation>
            </emma:emma>
          </inkml:annotationXML>
          <inkml:trace contextRef="#ctx0" brushRef="#br0">0 0 0</inkml:trace>
          <inkml:trace contextRef="#ctx0" brushRef="#br0" timeOffset="2933.818">0 0 0,'0'0'15,"0"24"1,0 25-1,0-1-15,0 25 16,0-25-16,0 0 16,49 25-16,-25-25 15,0 1-15,-24-1 16,0 0-16,48 25 15,-23 0-15,23 72 16,-24-97-16,-24-24 16,0-24-16,24 49 15,-24-25-15,0 0 16,0 0-16,0 0 15,0-24-15,0 25 16,0-1-16,0 0 31,0 0 0,25-24-31,-25 0 16,0 0 109,0 0-110,0-24 1,0 0-16,0 0 16,0 24-16,0-25 15,0 1 1,0 0-1,0 0-15,-49-24 16,-23 23 0,-1-23-16,73 24 156,0 0-156,-24-1 15,-25-23-15,49 24 16,-24 24-1,0 0 1,24 24 0,0-24-1,0 24-15,-24-24 16,24 0 15,0 24 203,0 1-218,24-1-16,0 0 15,-24 0-15,24-24 16,1 24-16,-25 1 15,0-25-15,0 24 16,24-24 0,-24 24-16,24-24 31,0 24-16,0 0-15,-24 0 16,25-24-16,-25 0 94,24 0-32,0 0-15,0 0-16,0 0 47,-24 0-62,25 25-16,-1-1 15,0-24 1,0 0 358,0-97-358,25 49-16,-25-1 15,0 25-15,-24-24 16,0 48-16,24-24 172,0-73-172,-24 73 31,25-1-31,-25 1 15,0 24-15,24-24 16,-24 0-16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3-23T11:40:58.96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36 615,'0'0,"0"0,0 0,0 0,0 0,0 0,0 0,0 0,0 0,0 0,0 0,0 0,0 0,0 0,0 0,0 0,0 0,0 0,0 0,0 0,0 0,0 0,0 0,0 0,0 0,0 0,0 0,0 0,0 0,0 0,0 0,0 0,0 0,0 0,0 0,0 0,0 0,0 0,0 0,0 0,0 0,0 0,0 0,0 0,0 0,0 0,0 0,0 0,0 0,0 0,0 0,0 0,0 0,0 0,0 0,0 0,0 0,0 0,0 0,0 0,0 0,0 0,0 0,0 0,0 0,0 0,0 0,0 0,0 0,0 0,0 0,0 0,0 0,0 0,0 0,-5-6,5 6,0 0,0 0,0 0,0 0,0 0,0 0,0 0,0 0,0 0,0 0,0 0,0 0,0 0,0 0,0 0,0 0,0 0,0 0,0 0,0 0,0 0,0 0,0 0,0 0,0 0,0 0,0 0,0 0,-9-7,9 7,0 0,0 0,0 0,0 0,0 0,0 0,0 0,0 0,0 0,0 0,0 0,0 0,0 0,0 0,0 0,0 0,0 0,0 0,0 0,0 0,0 0,0 0,0 0,0 0,0 0,0 0,0 0,0 0,0 0,0 0,0 0,0 0,0 0,0 0,0 0,0 0,0 0,0 0,0 0,0 0,0 0,0 0,0 0,0 0,0 0,-13-11,13 11,0 0,0 0,0 0,0 0,0 0,0 0,0 0,0 0,0 0,0 0,0 0,0 0,0 0,0 0,0 0,0 0,0 0,0 0,0 0,0 0,0 0,0 0,0 0,0 0,0 0,-6-1,6 1,0 0,0 0,0 0,0 0,0 0,0 0,0 0,0 0,0 0,0 0,0 0,0 0,0 0,0 0,0 0,0 0,0 0,0 0,0 0,0 0,0 0,0 0,0 0,0 0,0 0,0 0,0 0,0 0,0 0,0 0,0 0,0 0,0 0,0 0,0 0,0 0,0 0,0 0,0 0,0 0,0 0,0 0,0 0,0 0,0 0,0 0,0 0,0 0,-3-6,3 6,0 0,0 0,0 0,0 0,0 0,0 0,0 0,0 0,0 0,0 0,0 0,0 0,0 0,0 0,0 0,0 0,0 0,0 0,0 0,0 0,0 0,0 0,3-3,-3 3,0 0,0 0,0 0,0 0,0 0,0 0,0 0,0 0,0 0,0 0,0 0,0 0,0 0,0 0,0 0,0 0,0 0,0 0,0 0,0 0,0 0,0 0,0 0,0 0,0 0,0 0,0 0,0 0,0 0,0 0,0 0,0 0,0 0,0 0,0 0,0 0,0 0,0 0,0 0,0 0,0 0,0 0,0 0,5-3,-5 3,0 0,0 0,0 0,0 0,0 0,0 0,0 0,0 0,0 0,0 0,0 0,0 0,0 0,0 0,0 0,0 0,0 0,0 0,0 0,0 0,0 0,0 0,0 0,0 0,4-4,-4 4,0 0,0 0,0 0,0 0,0 0,0 0,0 0,0 0,0 0,0 0,0 0,0 0,0 0,0 0,0 0,0 0,0 0,0 0,0 0,0 0,0 0,0 0,0 0,0 0,0 0,0 0,0 0,0 0,0 0,0 0,0 0,0 0,0 0,0 0,0 0,7-4,-7 4,0 0,0 0,0 0,0 0,0 0,0 0,0 0,0 0,0 0,0 0,0 0,0 0,0 0,0 0,0 0,6-4,-6 4,0 0,0 0,0 0,0 0,0 0,0 0,0 0,0 0,0 0,0 0,0 0,0 0,0 0,0 0,0 0,0 0,0 0,0 0,0 0,0 0,0 0,0 0,0 0,0 0,0 0,0 0,0 0,0 0,0 0,16-3,-16 3,0 0,0 0,0 0,0 0,0 0,0 0,0 0,0 0,0 0,0 0,0 0,0 0,11 0,-11 0,0 0,0 0,0 0,0 0,0 0,0 0,0 0,0 0,0 0,0 0,0 0,0 0,0 0,0 0,0 0,0 0,0 0,0 0,0 0,0 0,0 0,0 0,0 0,10-2,-10 2,2 0,-2 0,0 0,0 0,0 0,0 0,0 0,0 0,0 0,0 0,0 0,0 0,0 0,0 0,0 0,0 0,0 0,0 0,0 0,7 0,-7 0,0 0,0 0,0 0,0 0,0 0,0 0,4 0,-4 0,0 0,0 0,0 0,0 0,0 0,0 0,0 0,0 0,0 0,0 0,0 0,12-1,-12 1,0 0,0 0,0 0,66 0,-66 0,0 0,0 0,0 0,0 0,0 0,59 0,-59 0,80 3,-80-3,0 0,73 2,27 3,-100-5,79 3,25 2,-104-5,78 4,24 1,-102-5,98 3,-98-3,132 4,-132-4,102 2,26-1,-128-1,91 3,29 6,-120-9,111 5,37-2,-148-3,113-2,34-2,-147 4,104-2,-104 2,138 0,-138 0,97 2,30 2,-127-4,112 5,43-5,-155 0,115-2,36 1,-151 1,110-2,33 0,-143 2,120-4,38-1,-158 5,124-7,39-7,-163 14,103-5,31 1,-134 4,114-5,-114 5,151-13,-151 13,101-9,32-1,-133 10,95-6,29 1,-124 5,94-6,28 0,-122 6,110-4,38-4,-148 8,97-4,-97 4,123-6,-123 6,95-5,30 2,-125 3,97-4,27-6,-124 10,95-4,35 4,-130 0,104-1,31-7,-135 8,90-6,28-2,-118 8,91-9,28-1,-119 10,81-8,23-1,-104 9,68-5,-68 5,88-5,-88 5,62-4,20 0,-82 4,55-1,17 1,-72 0,56-3,16-3,-72 6,65-8,22-6,-87 14,70-10,26-5,-96 15,57-7,18-3,-75 10,42-4,11 1,-53 3,34 0,-34 0,43-5,-43 5,35 0,11-1,-46 1,43-3,16 1,-59 2,26-1,4 2,-30-1,182 6,-146-3,-36-3,30 2,-30-2,2 1,-2-1,1-1,-1-2,0 3,-3 3,-1 0,4-3,-9-8,-1-1,10 9,-31-17,-1 8,32 9,-4-1,1 0,3 1,-12-1,-21-7,33 8,-64-14,-22-7,86 21,-239-62,239 62,-62-19,62 19,-6-2,1 0,5 2,-17-4,-42-11,59 15,-226-61,179 50,47 11,-63-18,38 11,25 7,-2 0,0-1,2 1,0 0,-75-17,61 20,14-3,-10-3,14 0,-4 3,4-2,-4 3,0-1,5 1,-1-1,-4 0,10 1,23 3,-33-4,51 6,15 7,-66-13,59 9,20 3,-79-12,64 10,-64-10,88 18,-88-18,50 12,14 4,-64-16,39 11,7 2,-46-13,43 11,13 6,-56-17,36 11,11 7,-47-18,26 9,-26-9,30 9,-30-9,176 52,-139-45,-37-7,3 1,-3 0,0-1,22 33,-22-33,8-8,-8 8,9-8,-6 7,-3 1,0 0,-1 0,1 0,-3 2,1-2,2 0,-6 2,2-2,4 0,-11 4,11-4,-32 10,32-10,-59 21,-21 10,80-31,-67 25,-27 5,94-30,-51 17,-13 2,64-19,-45 13,-14 6,59-19,-205 62,180-54,25-8,-26 6,24-5,2-1,-8 4,4-1,4-3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3-23T11:41:01.42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-875 252,'0'0,"0"0,0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0,10-9,-10 9,0 0,0 0,0 0,0 0,0 0,0 0,0 0,0 0,0 0,0 0,0 0,0 0,0 0,0 0,0 0,0 0,0 0,0 0,0 0,0 0,0 0,0 0,0 0,0 0,0 0,0 0,0 0,0 0,0 0,0 0,0 0,0 0,0 0,0 0,0 0,0 0,0 0,0 0,0 0,0 0,0 0,0 0,0 0,0 0,0 0,12-15,-12 15,0 0,0 0,0 0,0 0,0 0,0 0,0 0,0 0,0 0,0 0,0 0,0 0,0 0,0 0,0 0,0 0,0 0,0 0,0 0,0 0,0 0,0 0,0 0,0 0,0 0,4-9,-4 9,0 0,0 0,0 0,0 0,0 0,0 0,0 0,0 0,0 0,0 0,0 0,0 0,0 0,0 0,0 0,0 0,0 0,0 0,0 0,0 0,0 0,0 0,0 0,0 0,0 0,0 0,0 0,0 0,0 0,0 0,0 0,0 0,0 0,0 0,0 0,0 0,0 0,0 0,0 0,0 0,0 0,0 0,0 0,0 0,0 0,0 0,0 0,0 0,3-15,-3 15,0 0,0 0,0 0,0 0,0 0,0 0,0 0,0 0,0 0,0 0,0 0,0 0,0 0,0 0,0 0,0 0,0 0,0 0,0 0,0 0,0 0,0 0,-2-8,2 8,0 0,0 0,0 0,0 0,0 0,0 0,0 0,0 0,0 0,0 0,0 0,0 0,0 0,0 0,0 0,0 0,0 0,0 0,0 0,0 0,0 0,0 0,0 0,0 0,0 0,0 0,0 0,0 0,0 0,0 0,0 0,0 0,0 0,0 0,0 0,0 0,0 0,0 0,0 0,0 0,0 0,0 0,0 0,-3-8,3 8,0 0,0 0,0 0,0 0,2 0,-2 0,0 0,0 0,0 0,0 0,0 0,0 0,0 0,0 0,0 0,0 0,0 0,0 0,0 0,0 0,0 0,0 0,0 0,0 0,0 0,0 0,0 0,0 0,0 0,0 0,0 0,0 0,0 0,0 0,0 0,0 0,0 0,0 0,0 0,0 0,0 0,0 0,0 0,3-2,-3 2,0 0,0 0,0 0,0 0,0 0,0 0,0 0,0 0,0 0,0 0,0 0,0 0,0 0,0 0,0 0,0 0,0-1,0 1,0 0,0 0,0 0,0 0,0 0,0 0,0 0,0 0,0 0,0 0,0 0,0 0,0 0,0 0,0 0,0 0,0 0,0 0,0 0,0 0,0 0,0 0,0 0,0 0,0 0,0 0,0 0,0 0,0 0,0 0,0 0,1 0,-1 0,0 0,0 0,0 0,0 0,0 0,0 0,0 0,0 0,0 0,0 0,0 0,0 0,0 0,0 0,0 0,0 0,0 0,0 0,0 0,0 0,0 0,0 0,0 0,0 0,0 0,0 0,0 0,0 0,0 0,0 0,0 0,0 0,0 0,0 0,0 0,0 0,0 0,0 0,0 0,0 0,0 3,0-3,0 0,0 0,0 0,0 0,0 0,0 0,0 0,0 0,0 0,0 0,0 2,0-2,0 0,0 0,0 0,0 0,0 0,0 0,0 0,0 0,0 0,0 0,-3 11,3-11,0 0,0 0,0 0,0 0,0 0,0 0,0 0,-13 43,13-43,0 0,0 0,0 0,0 0,0 0,0 0,0 0,0 0,0 0,0 0,0 0,0 0,0 0,-18 74,18-74,0 0,0 0,0 0,0 0,0 0,0 0,0 0,0 0,0 0,-25 101,25-101,0 0,0 0,0 0,0 0,0 0,-16 62,16-62,-24 77,24-77,0 0,-8 24,0 4,8-28,-49 162,43-141,6-21,26-24,3-20,-29 44,53-98,-53 98,29-69,-29 69,59-119,-20 53,-39 66,53-92,-28 53,-25 39,24-40,-15 37,-9 3,0 2,2-1,-2-1,4 5,-1-1,-3-4,33 47,17 22,-50-69,32 42,10 10,-42-52,20 25,-20-25,23 28,-23-28</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3-23T11:41:51.675"/>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183 327,'0'0,"0"0,0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0,3-11,-3 11,0 0,0 0,0 0,0 0,0 0,0 0,0 0,0 0,0 0,0 0,0 0,0 0,0 0,0 0,0-9,0 9,0 0,0 0,0 0,0 0,0 0,0 0,0 0,0 0,0 0,0 0,0 0,0 0,0 0,0 0,0 0,0 0,0 0,0 0,0 0,0 0,0 0,0 0,0 0,0 0,0 0,0 0,0 0,0 0,0 0,0 0,0 0,0 0,0 0,0 0,0 0,0 0,0 0,0 0,0 0,0 0,0 0,0 0,0 0,0 0,0 0,0 0,0 0,0 0,0 0,0 0,0 0,0 0,0 0,-5-19,5 19,0 0,0 0,0 0,0 0,0 0,0 0,0 0,0 0,0 0,0 0,0 0,0 0,0 0,0 0,0 0,0 0,0 0,0 0,0 0,0 0,-9-14,9 14,0 0,0 0,0 0,0 0,0 0,0 0,0 0,0 0,0 0,0 0,0 0,0 0,0 0,0 0,0 0,0 0,0 0,0 0,0 0,0 0,0 0,0 0,0 0,0 0,0 0,0 0,0 0,0 0,0 0,0 0,0 0,0 0,0 0,0 0,0 0,0 0,0 0,0 0,0 0,0 0,0 0,0 0,0 0,0 0,0 0,0 0,0 0,-9-24,9 24,0 0,0 0,0 0,0 0,0 0,0 0,0 0,0 0,0 0,0 0,0 0,0 0,0 0,0 0,0 0,0 0,0 0,0 0,0 0,0 0,0 0,-3-12,3 12,0 0,0 0,0 0,0 0,0 0,0 0,0 0,0 0,0 0,0 0,0 0,0 0,0 0,0 0,0 0,0 0,0 0,0 0,0 0,0 0,0 0,0 0,-10-24,10 24,0 0,0 0,0 0,0 0,0 0,0 0,0 0,0 0,0 0,0 0,0 0,0 0,0 0,0 0,0 0,0 0,0 0,0 0,-11-18,11 18,0 0,0 0,0 0,0 0,0 0,0 0,0 0,0 0,0 0,0 0,0 0,0 0,0 0,0 0,0 0,0 0,0 0,0 0,0 0,0 0,0 0,0 0,0 0,0 0,0 0,0 0,0 0,0 0,0 0,0 0,0 0,0 0,-13-30,13 30,0 0,0 0,0 0,0 0,0 0,0 0,0 0,0 0,0 0,0 0,0 0,0 0,0 0,0 0,0 0,-3-19,3 19,0 0,0 0,0 0,0 0,0 0,0 0,0 0,0 0,0 0,0 0,0 0,0 0,0 0,0 0,0 0,0 0,0 0,0 0,0 0,0 0,0 0,0 0,0 0,0 0,0 0,0 0,0 0,0 0,0 0,-15-21,15 21,0 0,0 0,0 0,0 0,0 0,0 0,0 0,0 0,0 0,0 0,0 0,0 0,-13-5,13 5,0 0,0 0,0 0,0 0,0 0,0 0,0 0,0 0,0 0,0 0,0 0,0 0,0 0,0 0,0 0,0 0,0 0,0 0,0 0,0 0,0 0,0 0,-1 0,1 0,0 0,0 0,0 0,0 0,0 0,0 0,0 0,0 0,0 0,-1 0,1 0,0 0,0 0,0 0,0 0,0 0,0 0,0 0,0 0,0 0,0 0,0 0,0 0,0 0,0 0,0 0,0 0,0 0,-5 2,5-2,0 0,0 0,0 0,0 0,0 0,0 0,0 0,0 0,0 0,0 0,0 0,0 0,0 0,-1 0,1 0,0 0,0 0,0 0,0 0,0 0,0 0,0 0,0 0,0 0,-3 2,3-2,0 0,0 0,-3 0,3 0,0 0,0 0,0 0,-66 16,61-25,5 9,0 0,0 0,0 0,-2-18,3 6,-1 12,1-26,1 7,-2 19,-2-26,2 26,0-9,0 9,-5-10,0 7,5 3,-3-5,3 4,0 1,2-2,2 4,-4-2,6 2,-3 0,-3-2,4 2,0-4,-4 2,5 6,-2 3,-3-9,0 5,0-4,0-1,1 3,-1-3,0 2,0-2,2 6,-1-5,-1-1,1 8,1-4,-2-4,3 11,-2-5,-1-6,6 22,1 1,-7-23,7 29,6 13,-13-42,12 32,5 10,-17-42,13 27,7 9,-20-36,16 24,4 11,-20-35,18 27,8 8,-26-35,20 27,9 8,-29-35,20 25,7 8,-27-33,23 25,6 9,-29-34,22 25,-22-25,29 32,-29-32,27 29,14 9,-41-38,27 26,10 6,-37-32,29 26,9 8,-38-34,36 30,14 7,-50-37,31 23,8 4,-39-27,30 21,9 5,-39-26,32 21,9 6,-41-27,38 25,-38-25,49 34,-49-34,32 23,9 4,-41-27,32 19,9 6,-41-25,30 18,12 4,-42-22,33 22,12 5,-45-27,31 19,10 4,-41-23,0 0,33 18,10 6,-43-24,30 17,9 8,-39-25,35 20,10 6,-45-26,33 19,10 7,-43-26,30 16,8 5,-38-21,30 17,10 5,-40-22,31 17,6 7,-37-24,32 16,-32-16,40 21,-40-21,31 16,9 7,-40-23,29 17,8 3,-37-20,31 16,9 4,-40-20,33 17,10 5,-43-22,34 17,10 8,-44-25,38 19,11 10,-49-29,40 21,15 3,-55-24,35 15,-35-15,44 22,-44-22,35 18,13 5,-48-23,34 18,12 8,-46-26,42 22,13 5,-55-27,42 18,13 6,-55-24,43 16,-43-16,56 21,-56-21,39 16,13 4,-52-20,45 17,17 7,-62-24,42 15,12 4,-54-19,39 12,12 4,-51-16,39 13,13 4,-52-17,43 15,13 4,-56-19,43 15,14 1,-57-16,40 11,-40-11,0 0,53 14,-53-14,44 11,12 8,-56-19,46 13,16 1,-62-14,48 10,14 5,-62-15,46 9,14 5,-60-14,45 10,-45-10,56 12,-56-12,0 0,39 9,12 6,-51-15,47 12,17 2,-64-14,43 8,15 2,-58-10,42 9,11 2,-53-11,45 9,12-1,-57-8,41 6,12 3,-53-9,48 9,15 1,-63-10,40 6,-40-6,51 12,-51-12,40 8,12-1,-52-7,41 7,13 4,-54-11,45 9,13 4,-58-13,40 9,14 0,-54-9,33 9,10 1,-43-10,46 12,18 5,-64-17,47 12,15 1,-62-13,41 8,-41-8,53 11,-53-11,45 9,14 1,-59-10,42 6,14 3,-56-9,43 9,16 2,-59-11,48 7,14 3,-62-10,43 8,-43-8,55 8,-55-8,35 6,9 0,-44-6,28 3,6 5,-34-8,28 4,6 1,-34-5,18 4,0-1,-18-3,181 30,-142-28,-39-2,36 4,-32-3,-4-1,4 0,-2-1,-2 1,0 1,0-1,0 0,0 0,0 0,-2-3,2 3</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5:31.429"/>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254F52EE-C525-4039-8D48-C9353EF88392}" emma:medium="tactile" emma:mode="ink">
          <msink:context xmlns:msink="http://schemas.microsoft.com/ink/2010/main" type="inkDrawing" rotatedBoundingBox="6121,14084 16479,14093 16477,16103 6119,16094" hotPoints="0,0 19977,21544 7475,18204" semanticType="enclosure" shapeName="RightTriangle">
            <msink:sourceLink direction="with" ref="{E16A8D35-A397-466D-8D9E-A2551465C7CA}"/>
            <msink:sourceLink direction="with" ref="{3C3C0EAA-4A49-441C-8BBF-ED0EB59BF2A1}"/>
          </msink:context>
        </emma:interpretation>
      </emma:emma>
    </inkml:annotationXML>
    <inkml:trace contextRef="#ctx0" brushRef="#br0">-3 123 35 0,'-7'0'17'0,"16"1"-16"15,-4-1 18-15,2 2-19 32,4-2 0-32,3 0 0 15,5 0 0-15,4-2 0 16,5 2 0-16,5-1 1 15,4 1 0-15,3-3 0 0,4 2 1 16,5 0 0-16,9-1 0 16,0 1 0-16,0 1 0 15,5 0-1-15,2 0 1 0,10 0-2 16,-1 0 1-16,1 0-1 16,2-1 0-16,2-1 0 15,7 1 0-15,-5-1 0 16,3 2 0-16,-2-2 0 15,9 1 0-15,-10 0 0 16,3 1 0-16,0 0 0 16,6 1 0-16,-3-1 0 15,3-1 0-15,8 0 0 16,2 1 0-16,-2-1 0 16,2-1 0-16,7 0 0 0,-9-1 0 15,2 2 0-15,0-2 0 16,0 1 0-16,-7 2 1 15,7 0 0-15,-2 0 0 16,2-1 0-16,-2 1 0 16,7 0-1-16,0 0 1 15,-5-2-1-15,9 1 1 16,-2 0-1-16,-2-1 0 16,7 0 0-16,-1-1 0 0,1 2 0 15,2-1 0-15,-2 0 0 16,2 1 0-16,-4 1 0 15,1-2 0-15,3 1 0 16,-2 1 0-16,4-1 0 16,1 0 1-16,-3-2-1 15,5 1 0-15,2 1 1 0,-10-1 1 32,4 1 0-32,-4-2 0 15,-4 3-1-15,-2-2 0 16,0 2 0-16,-3 0 1 0,-4 0-2 15,2 0 0-15,3-1 0 16,-1 1 0-16,-2-2 0 16,7 2 0-16,-4-1 1 15,-6-1 0-15,6 1-1 16,-3 0 1-16,0 1 0 16,-7-1 0-16,5 0 0 0,-3 0 0 15,5 1-1-15,-4-1 0 16,-1 0-1-16,-2 1 1 15,3-1 0-15,-5-1 0 16,-3 1 0-16,1 0 0 31,39-1 0-31,-17 0 0 16,-10 1 0-16,-4-2 0 0,-11 3 0 16,-6-3 0-16,-6 2 0 15,1 0 1-15,-8 0-1 16,-4-1 0-16,0 1 0 15,-7-1 0-15,-3 1 0 16,-2-1 0-16,-4 2 0 16,-5-2 1-16,-3 1-1 15,-1 0 0-15,-6 0 0 16,-1 1 1-16,-3 0-1 16,-1-1 0-16,-8 0 0 15,2 0 1-15,-5 1 0 16,-2 0 0-16,-4 0 0 15,-6 0 1-15,3-1-1 16,0 1 1-16,-2 0-1 0,0 0 1 31,-3 1-2-31,-2-1 1 16,0 0-8-16,0 0 1 0,0 0-10 16,0-3 0-16</inkml:trace>
    <inkml:trace contextRef="#ctx0" brushRef="#br0" timeOffset="12361.839">4873-1508 26 0,'2'0'13'0,"-2"0"-13"16,0 0 13-16,2 2-14 16,0-2 1-16,0 0 0 15,-2 0 0-15,0 1 1 16,0-1 0-16,-4 0 2 16,-2 0 0-16,-1-1 0 15,-4-1 1-15,2 2-1 16,-2-4 1-16,-3 2-2 31,-5 1 1-31,-3 1-2 16,-3-2 0-16,-1 2-1 15,3-3 0-15,-5 6 0 0,-1-1 1 16,0-2-1-16,0 0 1 16,-4 0 0-16,-2 1 0 15,-1 4 1-15,1-2 0 16,1 5-1-16,-3-2 1 0,4 1-1 15,1-1 1-15,-3 2-1 16,-2-4 0-16,-1 4-1 0,-2 1 0 16,0-4 0-16,2-1 1 15,-1 2-2-15,1-3 1 32,-2 3 0-32,4 2 0 15,-1-5 0-15,1 5 0 0,-3 2 0 16,5-2 0-16,-3 0 0 15,-1-2 0-15,0-2 0 16,-1 2 0-16,1 3 0 16,0 2 0-16,1-2 0 15,5 2 0-15,-5-1 0 16,1 1 0-16,-1 1 0 16,1 2 1-16,-1-2-1 15,1 6 1-15,1-3 0 16,4-4 0-16,0 1-1 0,2 2 1 0,0-3 0 15,-2 1 0-15,2 0 0 16,1 1 0-16,-1 1-1 31,2 0 1-31,-6 0-1 16,6-7 1-16,1 2-1 16,1-1 1-16,-3 4-1 0,3-3 0 15,-3 2 0-15,3 1 0 16,1-3 0-16,1 0 0 0,-1 5 0 15,-2-2 1-15,1 3-1 16,3-6 0-16,0 5 0 16,2-5 0-16,0 5 0 15,0-2 0-15,-2 0 0 16,0 0 1-16,0-1-1 16,0 1 1-16,-1 2-1 15,1-5 1-15,-2 4-1 16,0-2 1-16,4 1-2 0,0-4 1 15,0-1 0-15,-3 1 1 0,-3 1-1 16,1 3 0-16,-1-4 0 16,2-1 0-16,1 3 0 15,1-3 0-15,0 1 0 32,0 1 0-32,0 1 0 15,4 0 0-15,1 3 0 16,1-5 1-16,-2 6-1 0,-2-5 0 15,0 0 0-15,0 1 0 16,-2-2 0-16,2 1 0 16,2 0-1-16,-3 3 1 15,3-3 0-15,0-1 1 16,0 0-1-16,1-1 0 16,1 1 0-16,1 1 0 0,1-1 0 15,-1 4 1-15,1-5-1 16,-1-1 0-16,-1-4 0 15,-1 4 0-15,-1-4 0 16,2 4 0-16,1-2 0 16,0-1 0-16,3 3 0 15,-1-3 1-15,0 3-1 16,2 0 0-16,-3-2 0 16,-1 0 1-16,-1-2-1 15,-1 1 1-15,1 1-1 16,3-1 0-16,0 2-1 15,1-4 1-15,-1 5-1 16,0-3 1-16,-2 5 0 16,1-3 0-16,-3 1 0 15,1-3 0-15,-2 3 0 16,1 0 0-16,1-3 0 16,0 3 1-16,-1 0-1 0,1-3 0 15,-1 5 0-15,1-2 1 16,0 0-1-16,1 0 0 15,0-2 0-15,1-1 0 16,-4 1 0 0,-2 0 0-16,-1-4 0 15,0 0 0-15,1 0 0 16,-1 0 0-16,3 2 0 16,0-1 1-16,0 4-1 0,0-5 0 15,-1 6-1-15,1-5 1 16,0 1 0-16,1 2 0 15,-1-2 0-15,0-1 0 0,2 1-1 16,-3 2 1-16,3-2 0 16,0 4 0-16,-1-3 0 15,1 2 0-15,1-2 0 16,1 1 1-16,-1-1-1 16,0 3 0-16,1-1 0 15,-3-4 0-15,1 4 0 16,0-3 0-16,-1-2 0 15,3 3 0-15,1 1 0 16,0-1 0-16,0 2 0 16,1-4 0-16,-3 4 0 15,0-4 0-15,1 2 0 16,1 2 1-16,-5-4-2 16,5 5 1-16,-3-2 0 15,1 2 1-15,2-2-1 16,1-2 0-16,-3-2-1 0,0 1 1 15,-3 1 0-15,4-2 0 16,-3 4 0-16,3-4 0 16,-3 0 0-16,-1 0 0 0,-2 2 0 15,0-1 0-15,-2 2 0 16,0-3 0-16,2 3 0 16,0 2 1-16,0-4-1 15,-2 1 0-15,-2 1 0 16,2-1 0-16,2-1 0 15,-1-1 0-15,1 2 0 16,-6-2 0-16,2 0 0 16,1 0 0-16,3 0 0 0,-2 0 0 31,3 3 0-31,3-3 0 16,-6 1 0-16,4-1 0 15,2 0 0-15,-1-1 1 0,3 1-2 16,3-3 1-16,1 1-5 15,1 1 0-15,2 1-10 16,-4-2 1-16</inkml:trace>
    <inkml:trace contextRef="#ctx0" brushRef="#br0" timeOffset="52118.616">1193-593 12 0,'3'8'6'0,"1"-4"-6"0,-2 1 7 0,2-4-8 31,1 4 1-31,0 1 0 16,1-2 0-16,-1 9 1 15,1 2 1-15,-2 0 0 16,-1 6 0-16,1 5 0 16,-1 9 1-16,-1 1-1 0,0 10 0 15,2 4-2-15,-2 3 1 16,-1 5-1-16,-1 0 0 0,2-2 1 16,-2 2 0-16,2 1 0 15,0-3 1-15,0 2 0 16,-2-6 0-16,0-2 0 15,0-8 0-15,2-1 0 16,-1-3 0-16,3-6 0 16,1-5 0-16,1-8-2 15,1-1 0-15,2-11-7 0,2 1 0 16</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5:35.246"/>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85B899D5-394F-44BD-8105-F13ED1FFD491}" emma:medium="tactile" emma:mode="ink">
          <msink:context xmlns:msink="http://schemas.microsoft.com/ink/2010/main" type="inkDrawing" rotatedBoundingBox="11381,13832 16473,15416 16388,15688 11296,14103" shapeName="Other"/>
        </emma:interpretation>
      </emma:emma>
    </inkml:annotationXML>
    <inkml:trace contextRef="#ctx0" brushRef="#br0">8 9 26 0,'-2'0'13'0,"2"0"-13"16,0 0 13-16,-2 2-14 16,0-2 1-16,0 0 0 15,2 0 0-15,0 1 1 16,0-1 0-16,4 0 2 16,2 0 0-16,1-1 0 15,4-1 1-15,-2 2-1 16,2-4 1-16,3 2-2 31,5 1 1-31,3 1-2 16,3-2 0-16,1 2-1 15,-3-3 0-15,5 6 0 0,1-1 1 16,0-2-1-16,0 0 1 16,4 0 0-16,2 1 0 15,1 4 1-15,-1-2 0 16,-1 5-1-16,3-2 1 0,-4 1-1 15,-1-1 1-15,3 2-1 16,2-4 0-16,1 4-1 0,2 1 0 16,0-4 0-16,-2-1 1 15,1 2-2-15,-1-3 1 32,2 3 0-32,-4 2 0 15,1-5 0-15,-1 5 0 0,3 2 0 16,-5-2 0-16,3 0 0 15,1-2 0-15,0-2 0 16,1 2 0-16,-1 3 0 16,0 2 0-16,-1-2 0 15,-5 2 0-15,5-1 0 16,-1 1 0-16,1 1 0 16,-1 2 1-16,1-2-1 15,-1 6 1-15,-1-3 0 16,-4-4 0-16,0 1-1 0,-2 2 1 0,0-3 0 15,2 1 0-15,-2 0 0 16,-1 1 0-16,1 1-1 31,-2 0 1-31,6 0-1 16,-6-7 1-16,-1 2-1 16,-1-1 1-16,3 4-1 0,-3-3 0 15,3 2 0-15,-3 1 0 16,-1-3 0-16,-1 0 0 0,1 5 0 15,2-2 1-15,-1 3-1 16,-3-6 0-16,0 5 0 16,-2-5 0-16,0 5 0 15,0-2 0-15,2 0 0 16,0 0 1-16,0-1-1 16,0 1 1-16,1 2-1 15,-1-5 1-15,2 4-1 16,0-2 1-16,-4 1-2 0,0-4 1 15,0-1 0-15,3 1 1 0,3 1-1 16,-1 3 0-16,1-4 0 16,-2-1 0-16,-1 3 0 15,-1-3 0-15,0 1 0 32,0 1 0-32,0 1 0 15,-4 0 0-15,-1 3 0 16,-1-5 1-16,2 6-1 0,2-5 0 15,0 0 0-15,0 1 0 16,2-2 0-16,-2 1 0 16,-2 0-1-16,3 3 1 15,-3-3 0-15,0-1 1 16,0 0-1-16,-1-1 0 16,-1 1 0-16,-1 1 0 0,-1-1 0 15,1 4 1-15,-1-5-1 16,1-1 0-16,1-4 0 15,1 4 0-15,1-4 0 16,-2 4 0-16,-1-2 0 16,0-1 0-16,-3 3 0 15,1-3 1-15,0 3-1 16,-2 0 0-16,3-2 0 16,1 0 1-16,1-2-1 15,1 1 1-15,-1 1-1 16,-3-1 0-16,0 2-1 15,-1-4 1-15,1 5-1 16,0-3 1-16,2 5 0 16,-1-3 0-16,3 1 0 15,-1-3 0-15,2 3 0 16,-1 0 0-16,-1-3 0 16,0 3 1-16,1 0-1 0,-1-3 0 15,1 5 0-15,-1-2 1 16,0 0-1-16,-1 0 0 15,0-2 0-15,-1-1 0 16,4 1 0 0,2 0 0-16,1-4 0 15,0 0 0-15,-1 0 0 16,1 0 0-16,-3 2 0 16,0-1 1-16,0 4-1 0,0-5 0 15,1 6-1-15,-1-5 1 16,0 1 0-16,-1 2 0 15,1-2 0-15,0-1 0 0,-2 1-1 16,3 2 1-16,-3-2 0 16,0 4 0-16,1-3 0 15,-1 2 0-15,-1-2 0 16,-1 1 1-16,1-1-1 16,0 3 0-16,-1-1 0 15,3-4 0-15,-1 4 0 16,0-3 0-16,1-2 0 15,-3 3 0-15,-1 1 0 16,0-1 0-16,0 2 0 16,-1-4 0-16,3 4 0 15,0-4 0-15,-1 2 0 16,-1 2 1-16,5-4-2 16,-5 5 1-16,3-2 0 15,-1 2 1-15,-2-2-1 16,-1-2 0-16,3-2-1 0,0 1 1 15,3 1 0-15,-4-2 0 16,3 4 0-16,-3-4 0 16,3 0 0-16,1 0 0 0,2 2 0 15,0-1 0-15,2 2 0 16,0-3 0-16,-2 3 0 16,0 2 1-16,0-4-1 15,2 1 0-15,2 1 0 16,-2-1 0-16,-2-1 0 15,1-1 0-15,-1 2 0 16,6-2 0-16,-2 0 0 16,-1 0 0-16,-3 0 0 0,2 0 0 31,-3 3 0-31,-3-3 0 16,6 1 0-16,-4-1 0 15,-2 0 0-15,1-1 1 0,-3 1-2 16,-3-3 1-16,-1 1-5 15,-1 1 0-15,-2 1-10 16,4-2 1-16</inkml:trace>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6:42.350"/>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B88743C4-53D5-4FDD-B35B-3E372E65CF55}" emma:medium="tactile" emma:mode="ink">
          <msink:context xmlns:msink="http://schemas.microsoft.com/ink/2010/main" type="writingRegion" rotatedBoundingBox="14325,14525 16845,14556 16825,16231 14305,16200"/>
        </emma:interpretation>
      </emma:emma>
    </inkml:annotationXML>
    <inkml:traceGroup>
      <inkml:annotationXML>
        <emma:emma xmlns:emma="http://www.w3.org/2003/04/emma" version="1.0">
          <emma:interpretation id="{628E7EE2-C671-4BB3-BA20-91FDF7A81DA6}" emma:medium="tactile" emma:mode="ink">
            <msink:context xmlns:msink="http://schemas.microsoft.com/ink/2010/main" type="paragraph" rotatedBoundingBox="15088,14535 16845,14556 16840,14993 15082,14972" alignmentLevel="2"/>
          </emma:interpretation>
        </emma:emma>
      </inkml:annotationXML>
      <inkml:traceGroup>
        <inkml:annotationXML>
          <emma:emma xmlns:emma="http://www.w3.org/2003/04/emma" version="1.0">
            <emma:interpretation id="{F0F9F170-F7CA-45C8-92A4-01F96A85A725}" emma:medium="tactile" emma:mode="ink">
              <msink:context xmlns:msink="http://schemas.microsoft.com/ink/2010/main" type="line" rotatedBoundingBox="15088,14535 16845,14556 16840,14993 15082,14972"/>
            </emma:interpretation>
          </emma:emma>
        </inkml:annotationXML>
        <inkml:traceGroup>
          <inkml:annotationXML>
            <emma:emma xmlns:emma="http://www.w3.org/2003/04/emma" version="1.0">
              <emma:interpretation id="{B1930374-5323-4DC8-85AC-454EADB9D11A}" emma:medium="tactile" emma:mode="ink">
                <msink:context xmlns:msink="http://schemas.microsoft.com/ink/2010/main" type="inkWord" rotatedBoundingBox="15088,14535 16845,14556 16840,14993 15082,14972"/>
              </emma:interpretation>
              <emma:one-of disjunction-type="recognition" id="oneOf0">
                <emma:interpretation id="interp0" emma:lang="en-US" emma:confidence="0">
                  <emma:literal>punt</emma:literal>
                </emma:interpretation>
                <emma:interpretation id="interp1" emma:lang="en-US" emma:confidence="0">
                  <emma:literal>Piquet</emma:literal>
                </emma:interpretation>
                <emma:interpretation id="interp2" emma:lang="en-US" emma:confidence="0">
                  <emma:literal>punt,</emma:literal>
                </emma:interpretation>
                <emma:interpretation id="interp3" emma:lang="en-US" emma:confidence="0">
                  <emma:literal>Piquet,</emma:literal>
                </emma:interpretation>
                <emma:interpretation id="interp4" emma:lang="en-US" emma:confidence="0">
                  <emma:literal>Piquet'</emma:literal>
                </emma:interpretation>
              </emma:one-of>
            </emma:emma>
          </inkml:annotationXML>
          <inkml:trace contextRef="#ctx0" brushRef="#br0">773-210 11 0,'-4'-3'5'0,"4"9"-3"15,0-1 5-15,0-2-7 16,-1 3 0-16,1 1-1 15,0 1 1-15,1 0 2 16,1 4 1-16,2 0 1 16,1 3 0-16,1 0 0 15,-1 5 1-15,1 1-1 0,-1 1 1 16,-1 0-4-16,1-3 1 16,-1 0-3-16,0 0 1 15,-1-4-5-15,1-3 1 31,0 0-3-31,-1-3 0 16</inkml:trace>
          <inkml:trace contextRef="#ctx0" brushRef="#br0" timeOffset="313.77">839-123 28 0,'1'3'14'0,"7"4"-20"0,-5-5 26 16,1-1-22-16,0 6 0 15,-1-1-2-15,3 3 1 16,-3 4 4-1,1-3 0-15,0 2-2 16,-1-3 0-16,1 4 1 16,0-3 0-16,-3 3 1 0,1-4 0 15,0 0-3-15,-2 4 1 0,-2-6-4 16,-1-1 0-16</inkml:trace>
          <inkml:trace contextRef="#ctx0" brushRef="#br0" timeOffset="747.354">758-210 29 0,'6'-12'14'0,"5"6"-18"0,-8 3 25 16,1 3-23-16,2 0 1 15,1 3-4-15,4 0 0 16,3-3 5-16,5 0 1 16,1 0-4-16,2 0 0 15,1 2 2-15,-1-2 0 16,-2 3 3-16,-2 1 0 0,1 4 0 15,-5 1 1-15,-1 4 0 16,-4 1 0-16,-2-5-1 16,-3 3 0-16,-2-2-2 15,-4-3 1-15,-2 1-2 16,-3-5 1-16,-6 0-2 16,-1-2 1-16,-4-1-5 15,3 2 0-15,0-1-1 0,3 4 0 31</inkml:trace>
          <inkml:trace contextRef="#ctx0" brushRef="#br0" timeOffset="1166.535">1324-304 24 0,'-6'6'12'0,"-3"3"-17"16,7-4 23-16,-2-1-18 0,1 7 0 16,-3 0-1-16,1 8 1 15,-1 4 1-15,1 6 0 16,-2 1 0-16,-1 1 0 16,3 1 1-16,5 3 1 15,5 0 0-15,4-8 0 16,1 0-1-16,1 1 1 15,-1-6-2-15,1-3 0 16,6-4-6-16,-3-3 0 0,-1-6-4 16,-2-4 0-16</inkml:trace>
          <inkml:trace contextRef="#ctx0" brushRef="#br0" timeOffset="1733.639">1493-216 30 0,'0'0'15'0,"-4"2"-21"16,4-1 26-16,0 4-22 15,0-4 0-15,0 5-1 16,-1 2 1-16,-1-1 3 16,2 3 1-16,0 2-2 15,0 3 0-15,0-1 1 16,2 2 1-16,3 6 0 16,-1-6 1-16,3 0-2 0,0 0 1 31,1-1-2-31,1-2 1 15,2-6-2-15,-4 1 1 16,4-7-1-16,-2-1 0 0,-4-3-1 16,5-1 1-16,-3-4 1 15,0-1 0-15,-1-5 0 16,-1 1 0-16,-3-7 0 16,3-6 1-16,-1 2-1 15,-2 1 0-15,-2 3 0 16,0 3 1-16,-2 5 0 0,0 3 0 15,0 6 0-15,2-1 0 16,0 5-1-16,0 4 0 16,2 5 0-16,0 2 0 0,2 2-1 15,-1 3 1-15,1 0 0 16,0 2 0-16,1-3-4 16,1-1 1-16,-1 1-5 31,0-3 1-31</inkml:trace>
          <inkml:trace contextRef="#ctx0" brushRef="#br0" timeOffset="2180.839">1787-97 38 0,'3'-8'19'16,"10"8"-27"-16,-4 2 35 0,-2-2-27 16,2 1 1-16,1-1-3 15,-1 3 1-15,0-1 0 16,0-2 1-16,4 1-1 16,-1 1 0-16,7 1 0 15,-3-3 0-15,1 1 1 16,-3-1 0-16,-1 2 0 15,-4-1 0-15,2 2 0 16,-4 0 0-16,-1-1 0 16,-5 2 1-16,5-1-1 15,-6 2 1-15,0-2-1 16,0 8 0-16,-2-7 0 16,-3 2 1-16,-3 3-1 15,1 1 0-15,-4-1 0 0,0 1 1 0,-2 2-1 16,1-1 0-16,-1 1 0 15,2-1 0-15,2 1-2 16,2 2 0-16,1-5-6 16,1 0 1-16,3-2-2 15,4-2 0-15</inkml:trace>
          <inkml:trace contextRef="#ctx0" brushRef="#br0" timeOffset="2863.58">2122-84 30 0,'9'0'15'0,"2"-4"-19"16,-7 2 25-16,3 2-24 15,2-1 0-15,2-4-2 0,4 4 0 16,3-4 4-16,0 2 1 16,2-2-7-16,-2 2 0 15,1-1 1-15,-3 1 0 16</inkml:trace>
          <inkml:trace contextRef="#ctx0" brushRef="#br0" timeOffset="2606.464">2215-261 33 0,'-7'-8'16'0,"3"11"-23"0,2-1 32 16,0 2-27-16,1 4 1 15,-1-1 0-15,-2 2 0 0,0 5 1 16,-1 0 1-16,5 2-2 16,-2 3 1-16,-1-7 1 15,3 6 0-15,0-1 0 16,0-2 1-16,0 5 0 31,0-4 0-31,3-5-1 16,-1 4 1-16,-2-3-2 15,5 2 1-15,1-6-1 16,3 1 0-16,2-3-1 16,5-3 0-16,-1 0 0 15,5-3 1-15,-2 0-2 16,-5-3 0-16,3 0-2 0,-1 1 1 16,-4-2-6-16,-2 2 1 15</inkml:trace>
          <inkml:trace contextRef="#ctx0" brushRef="#br0" timeOffset="3144.881">2432-246 34 0,'2'-2'17'0,"5"5"-25"16,-3-1 38-16,-3 2-30 15,5 2 0-15,-1 4 0 16,1 5 1-16,1 0-1 16,0 2 0-16,-1 1 0 15,3 0 1-15,-3 5-1 16,3-3 1-16,-4-2-1 15,-3 2 0-15,-4 2-9 16,-7 0 0-16</inkml:trace>
        </inkml:traceGroup>
      </inkml:traceGroup>
    </inkml:traceGroup>
    <inkml:traceGroup>
      <inkml:annotationXML>
        <emma:emma xmlns:emma="http://www.w3.org/2003/04/emma" version="1.0">
          <emma:interpretation id="{53E2EE1A-85E2-4C54-AEC6-80513444387A}" emma:medium="tactile" emma:mode="ink">
            <msink:context xmlns:msink="http://schemas.microsoft.com/ink/2010/main" type="paragraph" rotatedBoundingBox="14322,14845 16248,15018 16156,16043 14230,15870" alignmentLevel="1"/>
          </emma:interpretation>
        </emma:emma>
      </inkml:annotationXML>
      <inkml:traceGroup>
        <inkml:annotationXML>
          <emma:emma xmlns:emma="http://www.w3.org/2003/04/emma" version="1.0">
            <emma:interpretation id="{E16A8D35-A397-466D-8D9E-A2551465C7CA}" emma:medium="tactile" emma:mode="ink">
              <msink:context xmlns:msink="http://schemas.microsoft.com/ink/2010/main" type="line" rotatedBoundingBox="14322,14845 16248,15018 16156,16043 14230,15870">
                <msink:destinationLink direction="with" ref="{254F52EE-C525-4039-8D48-C9353EF88392}"/>
              </msink:context>
            </emma:interpretation>
          </emma:emma>
        </inkml:annotationXML>
        <inkml:traceGroup>
          <inkml:annotationXML>
            <emma:emma xmlns:emma="http://www.w3.org/2003/04/emma" version="1.0">
              <emma:interpretation id="{C03FF631-6FA1-4F5B-B038-D36B0CD41E97}" emma:medium="tactile" emma:mode="ink">
                <msink:context xmlns:msink="http://schemas.microsoft.com/ink/2010/main" type="inkWord" rotatedBoundingBox="14322,14845 16248,15018 16156,16043 14230,15870"/>
              </emma:interpretation>
              <emma:one-of disjunction-type="recognition" id="oneOf1">
                <emma:interpretation id="interp5" emma:lang="en-US" emma:confidence="0">
                  <emma:literal>kin.</emma:literal>
                </emma:interpretation>
                <emma:interpretation id="interp6" emma:lang="en-US" emma:confidence="0">
                  <emma:literal>kin,</emma:literal>
                </emma:interpretation>
                <emma:interpretation id="interp7" emma:lang="en-US" emma:confidence="0">
                  <emma:literal>kind</emma:literal>
                </emma:interpretation>
                <emma:interpretation id="interp8" emma:lang="en-US" emma:confidence="0">
                  <emma:literal>kin;</emma:literal>
                </emma:interpretation>
                <emma:interpretation id="interp9" emma:lang="en-US" emma:confidence="0">
                  <emma:literal>kin"</emma:literal>
                </emma:interpretation>
              </emma:one-of>
            </emma:emma>
          </inkml:annotationXML>
          <inkml:trace contextRef="#ctx0" brushRef="#br0" timeOffset="-17514.246">2 3 19 0,'-6'-2'9'0,"3"1"-9"16,3 1 10-16,0 0-10 0,0 0 0 16,3 0-1-16,1 0 1 15,0 1 0-15,-1 4 1 16,1-1 0-16,-2 9 1 16,0-4 0-16,-1 10 0 31,1 7 0-31,0 8 1 15,2-1-1-15,-1 11 0 0,1 8-2 0,0 1 1 16,1 5-1-16,1 6 1 16,-3-10-1-16,3 5 0 15,-1-7 0-15,1-6 1 0,-3-8-1 16,3 1 0-16,-3-7-1 16,1-6 0-16,0 1-6 15,-1-4 0-15</inkml:trace>
          <inkml:trace contextRef="#ctx0" brushRef="#br0" timeOffset="-16368.833">93 796 11 0,'-9'1'5'0,"3"5"-3"16,6-6 6-16,0 0-8 16,0 0 1-16,4 0 3 15,0 0 0-15,-1 0-3 0,-1 2 0 32,0-2 3-32,0 1 1 0,0 4 0 0,-2 3 0 15,-2-1-2-15,-2 1 0 16,2 2-1-16,1 3 0 31,1 2-2-31,0-2 0 16,1 6 0-16,1 0 0 0,0 3 0 15,2-4 0-15,-1-3 1 16,-1 3 0-16,0-4 1 0,-2-3 0 16,0-4-1-16,0 2 1 15,0-4-8-15,0-4 0 16,0-1-3-16,-2-7 0 15</inkml:trace>
          <inkml:trace contextRef="#ctx0" brushRef="#br0" timeOffset="-14711.135">323 299 26 0,'5'-21'13'0,"-1"13"-10"0,-4 8 13 0,-2 3-17 16,-2 0 0-16,-1 6-2 16,-2 4 1-16,-4 0-1 31,0 4 1-31,-2 3-3 16,0 3 1-16,0 1 1 15,1-3 1-15,-3 3 3 0,2 1 0 16,-1-1 2-16,-1-1 1 15,1 1 0-15,-1-3 0 16,2-2-6-16,2 0 0 16,4 0-4-16,3-1 0 0</inkml:trace>
          <inkml:trace contextRef="#ctx0" brushRef="#br0" timeOffset="-14410.975">525 483 29 0,'-4'6'14'0,"-8"14"-20"0,8-16 27 16,-1 4-23-16,-3 1 1 15,1 5-1-15,-2-1 1 16,-2-2 1 0,-7 4 1-16,1 3-2 0,1-1 1 0,-2 3 0 15,1 0 0-15,3-1-2 16,3 3 0-16,2-9-5 16,3-2 1-16</inkml:trace>
          <inkml:trace contextRef="#ctx0" brushRef="#br0" timeOffset="-13926.655">777 494 27 0,'-4'4'13'0,"-1"19"-15"0,3-17 22 16,-2-1-21-16,-1 5 0 16,-1 1-2-16,-5 2 0 15,-3 3 3-15,-5 0 0 16,3 3-1-16,-2 2 0 16,1-3 0-16,-1 3 1 15,2 1-1-15,-1-4 1 0,3 2-5 16,5-4 0-16</inkml:trace>
          <inkml:trace contextRef="#ctx0" brushRef="#br0" timeOffset="-13832.904">1119 544 30 0,'-1'0'15'0,"-5"9"-20"15,2-5 27-15,-3 4-25 16,-2 1 1-16,0 5-7 16,-2-1 0-16,0 3 10 15,2 0 0-15,-2 1-4 0,-4 3 0 16,3-2 1-16,-3 2 1 15,0 1 2-15,1-3 1 16,3 0-5-16,4-2 0 16</inkml:trace>
          <inkml:trace contextRef="#ctx0" brushRef="#br0" timeOffset="-13567.258">1449 601 34 0,'-3'-3'17'0,"1"16"-25"16,0-12 33-16,-3 5-27 15,-5 2 1-15,3 5-6 16,-4 3 1-16,-2-1 4 15,-1 0 1-15,-1 3-5 16,3 0 1-16,-1-1 0 16,2-2 0-16,4-3 0 15,1 1 1-15</inkml:trace>
          <inkml:trace contextRef="#ctx0" brushRef="#br0" timeOffset="-13328.998">1881 598 24 0,'-5'5'12'0,"3"12"-16"0,-2-10 24 16,3 4-21-16,-9 0 1 0,3 2-1 31,-6 4 1-31,1 3-2 16,-1-5 0-16,0 0-5 15,0 2 1-15</inkml:trace>
        </inkml:traceGroup>
      </inkml:traceGroup>
    </inkml:traceGroup>
    <inkml:traceGroup>
      <inkml:annotationXML>
        <emma:emma xmlns:emma="http://www.w3.org/2003/04/emma" version="1.0">
          <emma:interpretation id="{C3D86B76-89B2-400D-8F42-2F78C92836EC}" emma:medium="tactile" emma:mode="ink">
            <msink:context xmlns:msink="http://schemas.microsoft.com/ink/2010/main" type="paragraph" rotatedBoundingBox="14522,15918 15022,15918 15022,16204 14522,16204" alignmentLevel="1"/>
          </emma:interpretation>
        </emma:emma>
      </inkml:annotationXML>
      <inkml:traceGroup>
        <inkml:annotationXML>
          <emma:emma xmlns:emma="http://www.w3.org/2003/04/emma" version="1.0">
            <emma:interpretation id="{55CBB847-695D-403E-A001-0DFFDFB8DE56}" emma:medium="tactile" emma:mode="ink">
              <msink:context xmlns:msink="http://schemas.microsoft.com/ink/2010/main" type="inkBullet" rotatedBoundingBox="14517,15920 15018,15910 15024,16195 14523,16205"/>
            </emma:interpretation>
            <emma:one-of disjunction-type="recognition" id="oneOf2">
              <emma:interpretation id="interp10" emma:lang="en-US" emma:confidence="0">
                <emma:literal>•</emma:literal>
              </emma:interpretation>
              <emma:interpretation id="interp11" emma:lang="en-US" emma:confidence="0">
                <emma:literal>&amp;</emma:literal>
              </emma:interpretation>
              <emma:interpretation id="interp12" emma:lang="en-US" emma:confidence="0">
                <emma:literal>I</emma:literal>
              </emma:interpretation>
              <emma:interpretation id="interp13" emma:lang="en-US" emma:confidence="0">
                <emma:literal>y</emma:literal>
              </emma:interpretation>
              <emma:interpretation id="interp14" emma:lang="en-US" emma:confidence="0">
                <emma:literal>£</emma:literal>
              </emma:interpretation>
            </emma:one-of>
          </emma:emma>
        </inkml:annotationXML>
        <inkml:trace contextRef="#ctx0" brushRef="#br0" timeOffset="-6006.986">197 1215 21 0,'-4'-1'10'0,"10"2"-15"16,-4-1 19-16,3 0-14 15,1 2 0-15,-1 1 2 16,0-2 0-16,1 1-1 16,1 1 0-16,2-2 3 15,2-1 0-15,4 3 0 16,1-6 1-16,1 3-1 0,5 0 0 16,1-4-1-16,-1 1 0 15,-2-2-4-15,-3 2 0 16,-3 0-9-16,1 0 1 0</inkml:trace>
        <inkml:trace contextRef="#ctx0" brushRef="#br0" timeOffset="-6421.529">294 1072 25 0,'1'0'12'0,"3"0"-12"16,-4 5 13-16,-4-2-15 16,-1 5 1-16,-1-1-5 15,-1-1 0-15,0 2 6 0,0-1 0 16,-1-1-1-16,1 2 0 15,0 0 2-15,-1 1 1 16,3 4 3-16,-1 1 0 16,1 1-1-16,0 2 1 0,-1 3-3 15,1-2 1-15,1 3-3 16,2-4 0-16,0-2 0 16,4 0 0-16,2-2 0 15,3-3 0-15,0-4 0 16,2 0 0-16,2 0 0 15,2-6 0-15,0 3 0 0,2-1 0 16,-1-4 0-16,1 2 1 16,3-1-2-16,-2-1 0 15,-1 2-5-15,-2-6 0 0,-2 5-2 16,-2-4 1-16</inkml:trace>
        <inkml:trace contextRef="#ctx0" brushRef="#br0" timeOffset="-73827.549">678 1223 65 0</inkml:trace>
      </inkml:traceGroup>
    </inkml:traceGroup>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6:37.64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1F6ACE5B-65E8-45D5-810D-87CE8F460672}" emma:medium="tactile" emma:mode="ink">
          <msink:context xmlns:msink="http://schemas.microsoft.com/ink/2010/main" type="writingRegion" rotatedBoundingBox="7176,16098 8109,16098 8109,16426 7176,16426"/>
        </emma:interpretation>
      </emma:emma>
    </inkml:annotationXML>
    <inkml:traceGroup>
      <inkml:annotationXML>
        <emma:emma xmlns:emma="http://www.w3.org/2003/04/emma" version="1.0">
          <emma:interpretation id="{9A4CF702-6DDC-49A5-B620-F20708C34D75}" emma:medium="tactile" emma:mode="ink">
            <msink:context xmlns:msink="http://schemas.microsoft.com/ink/2010/main" type="paragraph" rotatedBoundingBox="7176,16098 8109,16098 8109,16426 7176,16426" alignmentLevel="1"/>
          </emma:interpretation>
        </emma:emma>
      </inkml:annotationXML>
      <inkml:traceGroup>
        <inkml:annotationXML>
          <emma:emma xmlns:emma="http://www.w3.org/2003/04/emma" version="1.0">
            <emma:interpretation id="{B1BE1C98-8119-457B-8CC3-AB7C4A8FA5AC}" emma:medium="tactile" emma:mode="ink">
              <msink:context xmlns:msink="http://schemas.microsoft.com/ink/2010/main" type="line" rotatedBoundingBox="7176,16098 8109,16098 8109,16426 7176,16426"/>
            </emma:interpretation>
          </emma:emma>
        </inkml:annotationXML>
        <inkml:traceGroup>
          <inkml:annotationXML>
            <emma:emma xmlns:emma="http://www.w3.org/2003/04/emma" version="1.0">
              <emma:interpretation id="{A1AABDCB-B30D-4E3E-A18A-09311FC3208D}" emma:medium="tactile" emma:mode="ink">
                <msink:context xmlns:msink="http://schemas.microsoft.com/ink/2010/main" type="inkWord" rotatedBoundingBox="7176,16208 7480,16208 7480,16245 7176,16245"/>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r</emma:literal>
                </emma:interpretation>
              </emma:one-of>
            </emma:emma>
          </inkml:annotationXML>
          <inkml:trace contextRef="#ctx0" brushRef="#br0">651 835 26 0,'-4'-3'13'15,"1"11"-12"-15,3-10 14 0,0 2-15 16,0 0 1-16,0 0 0 31,0 0 1-31,2 0-2 16,1-3 0-16,3 0 1 0,1 5 1 15,4-2-1-15,2 1 0 16,1-1 0-16,6-1 1 16,2 1-1-16,4 0 0 0,-6-2 0 15,2 2 1-15,0-6-1 16,-1 3 0-16,1-3 0 15,-2 0 0-15,-1 5-3 16,-5-4 0-16,-3 3-8 16,-2 2 1-16</inkml:trace>
        </inkml:traceGroup>
        <inkml:traceGroup>
          <inkml:annotationXML>
            <emma:emma xmlns:emma="http://www.w3.org/2003/04/emma" version="1.0">
              <emma:interpretation id="{20970EEC-011A-497E-A3E9-4C8DFB03A3B5}" emma:medium="tactile" emma:mode="ink">
                <msink:context xmlns:msink="http://schemas.microsoft.com/ink/2010/main" type="inkWord" rotatedBoundingBox="7894,16098 8109,16098 8109,16426 7894,16426"/>
              </emma:interpretation>
              <emma:one-of disjunction-type="recognition" id="oneOf1">
                <emma:interpretation id="interp5" emma:lang="en-US" emma:confidence="0">
                  <emma:literal>t</emma:literal>
                </emma:interpretation>
                <emma:interpretation id="interp6" emma:lang="en-US" emma:confidence="0">
                  <emma:literal>k</emma:literal>
                </emma:interpretation>
                <emma:interpretation id="interp7" emma:lang="en-US" emma:confidence="0">
                  <emma:literal>K</emma:literal>
                </emma:interpretation>
                <emma:interpretation id="interp8" emma:lang="en-US" emma:confidence="0">
                  <emma:literal>E</emma:literal>
                </emma:interpretation>
                <emma:interpretation id="interp9" emma:lang="en-US" emma:confidence="0">
                  <emma:literal>£</emma:literal>
                </emma:interpretation>
              </emma:one-of>
            </emma:emma>
          </inkml:annotationXML>
          <inkml:trace contextRef="#ctx0" brushRef="#br0" timeOffset="536.876">1457 705 31 0,'0'-6'15'0,"0"0"-19"15,0 6 22-15,0 7-23 16,-2-1 1-16,-2 2-1 16,1 1 0-16,-1-1 7 15,-1 4 1-15,-1 1-5 16,1-3 1-16,-3 5 3 15,1 0 1-15,0-1 1 16,-2 2 0 0,0 6 0-16,-1-1 0 15,3-3-2-15,2 5 1 0,1 0-2 16,4-2 0-16,0-6-1 16,4-1 0-16,1-1 0 15,4-3 0-15,2-1 0 16,0-5 1-16,0-2-1 0,4-4 0 15,1 1 0-15,2-4 1 16,2-1-2-16,-1 2 1 16,-1-3-3-16,-2 1 0 0,-3-3-6 15,-2 3 1-15,-2-1-1 16,0-3 0-16</inkml:trace>
          <inkml:trace contextRef="#ctx0" brushRef="#br0" timeOffset="802.751">1386 869 37 0,'2'-3'18'0,"23"0"-26"0,-20 1 40 0,5 2-32 15,2-4 0-15,5 2-2 0,1-4 0 16,2 0-3-16,0 1 1 31,4-1-6-31,-2-1 1 16</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53.68619" units="1/cm"/>
          <inkml:channelProperty channel="F" name="resolution" value="0" units="1/dev"/>
          <inkml:channelProperty channel="T" name="resolution" value="1" units="1/dev"/>
        </inkml:channelProperties>
      </inkml:inkSource>
      <inkml:timestamp xml:id="ts0" timeString="2017-04-06T13:06:32.568"/>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4329E7B7-E597-46A8-AE4F-E194E4711FC0}" emma:medium="tactile" emma:mode="ink">
          <msink:context xmlns:msink="http://schemas.microsoft.com/ink/2010/main" type="inkDrawing" rotatedBoundingBox="10865,12767 11217,16683 11131,16690 10780,12775" shapeName="Other"/>
        </emma:interpretation>
      </emma:emma>
    </inkml:annotationXML>
    <inkml:trace contextRef="#ctx0" brushRef="#br0">50 15 18 0,'-11'-12'9'0,"9"12"-13"16,2 0 18-16,-1-1-13 15,-1-1 1-15,0 2 0 16,0 2 1-16,-1 4-3 15,-1 0 0-15,0-2 2 16,1 10 0-16,1 7 0 16,0 2 0-16,0 9-1 15,2 9 0-15,-2 0 0 16,0 8 0-16,2 13-1 16,0 3 1-16,0 2 0 15,2 6 1-15,6 3 0 16,-1 5 1-16,2-1-2 15,2 10 0-15,0 1 0 0,2 8 1 16,1 10-2-16,4-4 1 16,-1 12-1-16,-3-2 0 15,3 10 0-15,-3-1 1 16,3 4-1-16,-6 1 0 16,0 3 0-16,1 0 1 15,-1 4-1-15,-1 0 0 16,-3 4 1-16,0 1 0 15,0 2 1 1,3 1 1-16,0-14-1 16,5 2 0-16,0-12 1 15,3-5 0-15,0-11-2 16,2-10 1-16,-3-18-10 0,-3-11 0 31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2" y="1"/>
            <a:ext cx="3076363" cy="511731"/>
          </a:xfrm>
          <a:prstGeom prst="rect">
            <a:avLst/>
          </a:prstGeom>
          <a:noFill/>
          <a:ln w="9525">
            <a:noFill/>
            <a:miter lim="800000"/>
            <a:headEnd/>
            <a:tailEnd/>
          </a:ln>
          <a:effectLst/>
        </p:spPr>
        <p:txBody>
          <a:bodyPr vert="horz" wrap="square" lIns="99033" tIns="49518" rIns="99033" bIns="49518" numCol="1" anchor="t" anchorCtr="0" compatLnSpc="1">
            <a:prstTxWarp prst="textNoShape">
              <a:avLst/>
            </a:prstTxWarp>
          </a:bodyPr>
          <a:lstStyle>
            <a:lvl1pPr>
              <a:defRPr sz="1300">
                <a:latin typeface="Arial" charset="0"/>
              </a:defRPr>
            </a:lvl1pPr>
          </a:lstStyle>
          <a:p>
            <a:pPr>
              <a:defRPr/>
            </a:pPr>
            <a:endParaRPr lang="en-US" dirty="0"/>
          </a:p>
        </p:txBody>
      </p:sp>
      <p:sp>
        <p:nvSpPr>
          <p:cNvPr id="32771" name="Rectangle 3"/>
          <p:cNvSpPr>
            <a:spLocks noGrp="1" noChangeArrowheads="1"/>
          </p:cNvSpPr>
          <p:nvPr>
            <p:ph type="dt" idx="1"/>
          </p:nvPr>
        </p:nvSpPr>
        <p:spPr bwMode="auto">
          <a:xfrm>
            <a:off x="4021297" y="1"/>
            <a:ext cx="3076363" cy="511731"/>
          </a:xfrm>
          <a:prstGeom prst="rect">
            <a:avLst/>
          </a:prstGeom>
          <a:noFill/>
          <a:ln w="9525">
            <a:noFill/>
            <a:miter lim="800000"/>
            <a:headEnd/>
            <a:tailEnd/>
          </a:ln>
          <a:effectLst/>
        </p:spPr>
        <p:txBody>
          <a:bodyPr vert="horz" wrap="square" lIns="99033" tIns="49518" rIns="99033" bIns="49518" numCol="1" anchor="t" anchorCtr="0" compatLnSpc="1">
            <a:prstTxWarp prst="textNoShape">
              <a:avLst/>
            </a:prstTxWarp>
          </a:bodyPr>
          <a:lstStyle>
            <a:lvl1pPr algn="r">
              <a:defRPr sz="1300">
                <a:latin typeface="Arial" charset="0"/>
              </a:defRPr>
            </a:lvl1pPr>
          </a:lstStyle>
          <a:p>
            <a:pPr>
              <a:defRPr/>
            </a:pPr>
            <a:endParaRPr lang="en-US" dirty="0"/>
          </a:p>
        </p:txBody>
      </p:sp>
      <p:sp>
        <p:nvSpPr>
          <p:cNvPr id="64516" name="Rectangle 4"/>
          <p:cNvSpPr>
            <a:spLocks noGrp="1" noRot="1" noChangeAspect="1" noChangeArrowheads="1" noTextEdit="1"/>
          </p:cNvSpPr>
          <p:nvPr>
            <p:ph type="sldImg" idx="2"/>
          </p:nvPr>
        </p:nvSpPr>
        <p:spPr bwMode="auto">
          <a:xfrm>
            <a:off x="141288" y="769938"/>
            <a:ext cx="6816725" cy="3835400"/>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709931" y="4861443"/>
            <a:ext cx="5679440" cy="4605576"/>
          </a:xfrm>
          <a:prstGeom prst="rect">
            <a:avLst/>
          </a:prstGeom>
          <a:noFill/>
          <a:ln w="9525">
            <a:noFill/>
            <a:miter lim="800000"/>
            <a:headEnd/>
            <a:tailEnd/>
          </a:ln>
          <a:effectLst/>
        </p:spPr>
        <p:txBody>
          <a:bodyPr vert="horz" wrap="square" lIns="99033" tIns="49518" rIns="99033" bIns="495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2774" name="Rectangle 6"/>
          <p:cNvSpPr>
            <a:spLocks noGrp="1" noChangeArrowheads="1"/>
          </p:cNvSpPr>
          <p:nvPr>
            <p:ph type="ftr" sz="quarter" idx="4"/>
          </p:nvPr>
        </p:nvSpPr>
        <p:spPr bwMode="auto">
          <a:xfrm>
            <a:off x="2" y="9721108"/>
            <a:ext cx="3076363" cy="511731"/>
          </a:xfrm>
          <a:prstGeom prst="rect">
            <a:avLst/>
          </a:prstGeom>
          <a:noFill/>
          <a:ln w="9525">
            <a:noFill/>
            <a:miter lim="800000"/>
            <a:headEnd/>
            <a:tailEnd/>
          </a:ln>
          <a:effectLst/>
        </p:spPr>
        <p:txBody>
          <a:bodyPr vert="horz" wrap="square" lIns="99033" tIns="49518" rIns="99033" bIns="49518" numCol="1" anchor="b" anchorCtr="0" compatLnSpc="1">
            <a:prstTxWarp prst="textNoShape">
              <a:avLst/>
            </a:prstTxWarp>
          </a:bodyPr>
          <a:lstStyle>
            <a:lvl1pPr>
              <a:defRPr sz="1300">
                <a:latin typeface="Arial" charset="0"/>
              </a:defRPr>
            </a:lvl1pPr>
          </a:lstStyle>
          <a:p>
            <a:pPr>
              <a:defRPr/>
            </a:pPr>
            <a:endParaRPr lang="en-US" dirty="0"/>
          </a:p>
        </p:txBody>
      </p:sp>
      <p:sp>
        <p:nvSpPr>
          <p:cNvPr id="32775" name="Rectangle 7"/>
          <p:cNvSpPr>
            <a:spLocks noGrp="1" noChangeArrowheads="1"/>
          </p:cNvSpPr>
          <p:nvPr>
            <p:ph type="sldNum" sz="quarter" idx="5"/>
          </p:nvPr>
        </p:nvSpPr>
        <p:spPr bwMode="auto">
          <a:xfrm>
            <a:off x="4021297" y="9721108"/>
            <a:ext cx="3076363" cy="511731"/>
          </a:xfrm>
          <a:prstGeom prst="rect">
            <a:avLst/>
          </a:prstGeom>
          <a:noFill/>
          <a:ln w="9525">
            <a:noFill/>
            <a:miter lim="800000"/>
            <a:headEnd/>
            <a:tailEnd/>
          </a:ln>
          <a:effectLst/>
        </p:spPr>
        <p:txBody>
          <a:bodyPr vert="horz" wrap="square" lIns="99033" tIns="49518" rIns="99033" bIns="49518" numCol="1" anchor="b" anchorCtr="0" compatLnSpc="1">
            <a:prstTxWarp prst="textNoShape">
              <a:avLst/>
            </a:prstTxWarp>
          </a:bodyPr>
          <a:lstStyle>
            <a:lvl1pPr algn="r">
              <a:defRPr sz="1300">
                <a:latin typeface="Arial" charset="0"/>
              </a:defRPr>
            </a:lvl1pPr>
          </a:lstStyle>
          <a:p>
            <a:pPr>
              <a:defRPr/>
            </a:pPr>
            <a:fld id="{1E7D97A6-0F4A-495E-8CF1-7AC27B20E8C5}" type="slidenum">
              <a:rPr lang="en-US"/>
              <a:pPr>
                <a:defRPr/>
              </a:pPr>
              <a:t>‹#›</a:t>
            </a:fld>
            <a:endParaRPr lang="en-US" dirty="0"/>
          </a:p>
        </p:txBody>
      </p:sp>
    </p:spTree>
    <p:extLst>
      <p:ext uri="{BB962C8B-B14F-4D97-AF65-F5344CB8AC3E}">
        <p14:creationId xmlns:p14="http://schemas.microsoft.com/office/powerpoint/2010/main" val="25922961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dt" sz="quarter" idx="1"/>
          </p:nvPr>
        </p:nvSpPr>
        <p:spPr>
          <a:noFill/>
        </p:spPr>
        <p:txBody>
          <a:bodyPr/>
          <a:lstStyle/>
          <a:p>
            <a:fld id="{21D2011B-CEF1-49F3-8BC5-2A0032BDD73E}" type="datetime1">
              <a:rPr lang="en-CA" smtClean="0"/>
              <a:pPr/>
              <a:t>2021-04-14</a:t>
            </a:fld>
            <a:endParaRPr lang="en-CA"/>
          </a:p>
        </p:txBody>
      </p:sp>
      <p:sp>
        <p:nvSpPr>
          <p:cNvPr id="74755" name="Rectangle 2"/>
          <p:cNvSpPr>
            <a:spLocks noGrp="1" noRot="1" noChangeAspect="1" noChangeArrowheads="1" noTextEdit="1"/>
          </p:cNvSpPr>
          <p:nvPr>
            <p:ph type="sldImg"/>
          </p:nvPr>
        </p:nvSpPr>
        <p:spPr>
          <a:xfrm>
            <a:off x="141288" y="769938"/>
            <a:ext cx="6816725" cy="3835400"/>
          </a:xfrm>
          <a:ln/>
        </p:spPr>
      </p:sp>
      <p:sp>
        <p:nvSpPr>
          <p:cNvPr id="74756"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839674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dt" sz="quarter" idx="1"/>
          </p:nvPr>
        </p:nvSpPr>
        <p:spPr>
          <a:noFill/>
        </p:spPr>
        <p:txBody>
          <a:bodyPr/>
          <a:lstStyle/>
          <a:p>
            <a:fld id="{CCA886E8-0619-408F-BA32-B17DE8FB4C37}" type="datetime1">
              <a:rPr lang="en-CA" smtClean="0"/>
              <a:pPr/>
              <a:t>2021-04-14</a:t>
            </a:fld>
            <a:endParaRPr lang="en-CA"/>
          </a:p>
        </p:txBody>
      </p:sp>
      <p:sp>
        <p:nvSpPr>
          <p:cNvPr id="82947" name="Rectangle 2"/>
          <p:cNvSpPr>
            <a:spLocks noGrp="1" noRot="1" noChangeAspect="1" noChangeArrowheads="1" noTextEdit="1"/>
          </p:cNvSpPr>
          <p:nvPr>
            <p:ph type="sldImg"/>
          </p:nvPr>
        </p:nvSpPr>
        <p:spPr>
          <a:xfrm>
            <a:off x="141288" y="769938"/>
            <a:ext cx="6816725" cy="3835400"/>
          </a:xfrm>
          <a:ln/>
        </p:spPr>
      </p:sp>
      <p:sp>
        <p:nvSpPr>
          <p:cNvPr id="82948"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809007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dt" sz="quarter" idx="1"/>
          </p:nvPr>
        </p:nvSpPr>
        <p:spPr>
          <a:noFill/>
        </p:spPr>
        <p:txBody>
          <a:bodyPr/>
          <a:lstStyle/>
          <a:p>
            <a:fld id="{188CF71F-AD97-4079-9089-B2469241BDEB}" type="datetime1">
              <a:rPr lang="en-CA" smtClean="0"/>
              <a:pPr/>
              <a:t>2021-04-14</a:t>
            </a:fld>
            <a:endParaRPr lang="en-CA"/>
          </a:p>
        </p:txBody>
      </p:sp>
      <p:sp>
        <p:nvSpPr>
          <p:cNvPr id="83971" name="Rectangle 2"/>
          <p:cNvSpPr>
            <a:spLocks noGrp="1" noRot="1" noChangeAspect="1" noChangeArrowheads="1" noTextEdit="1"/>
          </p:cNvSpPr>
          <p:nvPr>
            <p:ph type="sldImg"/>
          </p:nvPr>
        </p:nvSpPr>
        <p:spPr>
          <a:xfrm>
            <a:off x="141288" y="769938"/>
            <a:ext cx="6816725" cy="3835400"/>
          </a:xfrm>
          <a:ln/>
        </p:spPr>
      </p:sp>
      <p:sp>
        <p:nvSpPr>
          <p:cNvPr id="83972"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17265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dt" sz="quarter" idx="1"/>
          </p:nvPr>
        </p:nvSpPr>
        <p:spPr>
          <a:noFill/>
        </p:spPr>
        <p:txBody>
          <a:bodyPr/>
          <a:lstStyle/>
          <a:p>
            <a:fld id="{17622B71-4428-4B2B-9FED-FC4D429FC8D8}" type="datetime1">
              <a:rPr lang="en-CA" smtClean="0"/>
              <a:pPr/>
              <a:t>2021-04-14</a:t>
            </a:fld>
            <a:endParaRPr lang="en-CA"/>
          </a:p>
        </p:txBody>
      </p:sp>
      <p:sp>
        <p:nvSpPr>
          <p:cNvPr id="81923" name="Rectangle 2"/>
          <p:cNvSpPr>
            <a:spLocks noGrp="1" noRot="1" noChangeAspect="1" noChangeArrowheads="1" noTextEdit="1"/>
          </p:cNvSpPr>
          <p:nvPr>
            <p:ph type="sldImg"/>
          </p:nvPr>
        </p:nvSpPr>
        <p:spPr>
          <a:xfrm>
            <a:off x="141288" y="769938"/>
            <a:ext cx="6816725" cy="3835400"/>
          </a:xfrm>
          <a:ln/>
        </p:spPr>
      </p:sp>
      <p:sp>
        <p:nvSpPr>
          <p:cNvPr id="8192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19431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dt" sz="quarter" idx="1"/>
          </p:nvPr>
        </p:nvSpPr>
        <p:spPr>
          <a:noFill/>
        </p:spPr>
        <p:txBody>
          <a:bodyPr/>
          <a:lstStyle/>
          <a:p>
            <a:fld id="{FAE5B3D9-0DA4-42D4-A704-E86ABCBB1325}" type="datetime1">
              <a:rPr lang="en-CA" smtClean="0"/>
              <a:pPr/>
              <a:t>2021-04-14</a:t>
            </a:fld>
            <a:endParaRPr lang="en-CA"/>
          </a:p>
        </p:txBody>
      </p:sp>
      <p:sp>
        <p:nvSpPr>
          <p:cNvPr id="87043" name="Rectangle 2"/>
          <p:cNvSpPr>
            <a:spLocks noGrp="1" noRot="1" noChangeAspect="1" noChangeArrowheads="1" noTextEdit="1"/>
          </p:cNvSpPr>
          <p:nvPr>
            <p:ph type="sldImg"/>
          </p:nvPr>
        </p:nvSpPr>
        <p:spPr>
          <a:xfrm>
            <a:off x="141288" y="769938"/>
            <a:ext cx="6816725" cy="3835400"/>
          </a:xfrm>
          <a:ln/>
        </p:spPr>
      </p:sp>
      <p:sp>
        <p:nvSpPr>
          <p:cNvPr id="8704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46920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dt" sz="quarter" idx="1"/>
          </p:nvPr>
        </p:nvSpPr>
        <p:spPr>
          <a:noFill/>
        </p:spPr>
        <p:txBody>
          <a:bodyPr/>
          <a:lstStyle/>
          <a:p>
            <a:fld id="{17622B71-4428-4B2B-9FED-FC4D429FC8D8}" type="datetime1">
              <a:rPr lang="en-CA" smtClean="0"/>
              <a:pPr/>
              <a:t>2021-04-14</a:t>
            </a:fld>
            <a:endParaRPr lang="en-CA"/>
          </a:p>
        </p:txBody>
      </p:sp>
      <p:sp>
        <p:nvSpPr>
          <p:cNvPr id="81923" name="Rectangle 2"/>
          <p:cNvSpPr>
            <a:spLocks noGrp="1" noRot="1" noChangeAspect="1" noChangeArrowheads="1" noTextEdit="1"/>
          </p:cNvSpPr>
          <p:nvPr>
            <p:ph type="sldImg"/>
          </p:nvPr>
        </p:nvSpPr>
        <p:spPr>
          <a:xfrm>
            <a:off x="141288" y="769938"/>
            <a:ext cx="6816725" cy="3835400"/>
          </a:xfrm>
          <a:ln/>
        </p:spPr>
      </p:sp>
      <p:sp>
        <p:nvSpPr>
          <p:cNvPr id="8192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103860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dt" sz="quarter" idx="1"/>
          </p:nvPr>
        </p:nvSpPr>
        <p:spPr>
          <a:noFill/>
        </p:spPr>
        <p:txBody>
          <a:bodyPr/>
          <a:lstStyle/>
          <a:p>
            <a:fld id="{8AA9F2E7-B17C-4F56-A540-491893BA80BA}" type="datetime1">
              <a:rPr lang="en-CA" smtClean="0"/>
              <a:pPr/>
              <a:t>2021-04-14</a:t>
            </a:fld>
            <a:endParaRPr lang="en-CA"/>
          </a:p>
        </p:txBody>
      </p:sp>
      <p:sp>
        <p:nvSpPr>
          <p:cNvPr id="90115" name="Rectangle 2"/>
          <p:cNvSpPr>
            <a:spLocks noGrp="1" noRot="1" noChangeAspect="1" noChangeArrowheads="1" noTextEdit="1"/>
          </p:cNvSpPr>
          <p:nvPr>
            <p:ph type="sldImg"/>
          </p:nvPr>
        </p:nvSpPr>
        <p:spPr>
          <a:xfrm>
            <a:off x="141288" y="769938"/>
            <a:ext cx="6816725" cy="3835400"/>
          </a:xfrm>
          <a:ln/>
        </p:spPr>
      </p:sp>
      <p:sp>
        <p:nvSpPr>
          <p:cNvPr id="90116"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292997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dt" sz="quarter" idx="1"/>
          </p:nvPr>
        </p:nvSpPr>
        <p:spPr>
          <a:noFill/>
        </p:spPr>
        <p:txBody>
          <a:bodyPr/>
          <a:lstStyle/>
          <a:p>
            <a:fld id="{57004C66-1349-4E27-A008-15E06192ABBE}" type="datetime1">
              <a:rPr lang="en-CA" smtClean="0"/>
              <a:pPr/>
              <a:t>2021-04-14</a:t>
            </a:fld>
            <a:endParaRPr lang="en-CA"/>
          </a:p>
        </p:txBody>
      </p:sp>
      <p:sp>
        <p:nvSpPr>
          <p:cNvPr id="91139" name="Rectangle 2"/>
          <p:cNvSpPr>
            <a:spLocks noGrp="1" noRot="1" noChangeAspect="1" noChangeArrowheads="1" noTextEdit="1"/>
          </p:cNvSpPr>
          <p:nvPr>
            <p:ph type="sldImg"/>
          </p:nvPr>
        </p:nvSpPr>
        <p:spPr>
          <a:xfrm>
            <a:off x="141288" y="769938"/>
            <a:ext cx="6816725" cy="3835400"/>
          </a:xfrm>
          <a:ln/>
        </p:spPr>
      </p:sp>
      <p:sp>
        <p:nvSpPr>
          <p:cNvPr id="91140"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951589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dt" sz="quarter" idx="1"/>
          </p:nvPr>
        </p:nvSpPr>
        <p:spPr>
          <a:noFill/>
        </p:spPr>
        <p:txBody>
          <a:bodyPr/>
          <a:lstStyle/>
          <a:p>
            <a:fld id="{9AB323B5-F915-4A4D-9132-4FF57D1E30F1}" type="datetime1">
              <a:rPr lang="en-CA" smtClean="0"/>
              <a:pPr/>
              <a:t>2021-04-14</a:t>
            </a:fld>
            <a:endParaRPr lang="en-CA"/>
          </a:p>
        </p:txBody>
      </p:sp>
      <p:sp>
        <p:nvSpPr>
          <p:cNvPr id="92163" name="Rectangle 2"/>
          <p:cNvSpPr>
            <a:spLocks noGrp="1" noRot="1" noChangeAspect="1" noChangeArrowheads="1" noTextEdit="1"/>
          </p:cNvSpPr>
          <p:nvPr>
            <p:ph type="sldImg"/>
          </p:nvPr>
        </p:nvSpPr>
        <p:spPr>
          <a:xfrm>
            <a:off x="141288" y="769938"/>
            <a:ext cx="6816725" cy="3835400"/>
          </a:xfrm>
          <a:ln/>
        </p:spPr>
      </p:sp>
      <p:sp>
        <p:nvSpPr>
          <p:cNvPr id="9216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16275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dt" sz="quarter" idx="1"/>
          </p:nvPr>
        </p:nvSpPr>
        <p:spPr>
          <a:noFill/>
        </p:spPr>
        <p:txBody>
          <a:bodyPr/>
          <a:lstStyle/>
          <a:p>
            <a:fld id="{99E48AFB-EF3C-419F-BB25-056D41FA30F8}" type="datetime1">
              <a:rPr lang="en-CA" smtClean="0"/>
              <a:pPr/>
              <a:t>2021-04-14</a:t>
            </a:fld>
            <a:endParaRPr lang="en-CA"/>
          </a:p>
        </p:txBody>
      </p:sp>
      <p:sp>
        <p:nvSpPr>
          <p:cNvPr id="93187" name="Rectangle 2"/>
          <p:cNvSpPr>
            <a:spLocks noGrp="1" noRot="1" noChangeAspect="1" noChangeArrowheads="1" noTextEdit="1"/>
          </p:cNvSpPr>
          <p:nvPr>
            <p:ph type="sldImg"/>
          </p:nvPr>
        </p:nvSpPr>
        <p:spPr>
          <a:xfrm>
            <a:off x="141288" y="769938"/>
            <a:ext cx="6816725" cy="3835400"/>
          </a:xfrm>
          <a:ln/>
        </p:spPr>
      </p:sp>
      <p:sp>
        <p:nvSpPr>
          <p:cNvPr id="93188"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82066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dt" sz="quarter" idx="1"/>
          </p:nvPr>
        </p:nvSpPr>
        <p:spPr>
          <a:noFill/>
        </p:spPr>
        <p:txBody>
          <a:bodyPr/>
          <a:lstStyle/>
          <a:p>
            <a:fld id="{79D77BEC-003D-4D92-ABAA-85C35DD82A19}" type="datetime1">
              <a:rPr lang="en-CA" smtClean="0"/>
              <a:pPr/>
              <a:t>2021-04-14</a:t>
            </a:fld>
            <a:endParaRPr lang="en-CA"/>
          </a:p>
        </p:txBody>
      </p:sp>
      <p:sp>
        <p:nvSpPr>
          <p:cNvPr id="94211" name="Rectangle 2"/>
          <p:cNvSpPr>
            <a:spLocks noGrp="1" noRot="1" noChangeAspect="1" noChangeArrowheads="1" noTextEdit="1"/>
          </p:cNvSpPr>
          <p:nvPr>
            <p:ph type="sldImg"/>
          </p:nvPr>
        </p:nvSpPr>
        <p:spPr>
          <a:xfrm>
            <a:off x="141288" y="769938"/>
            <a:ext cx="6816725" cy="3835400"/>
          </a:xfrm>
          <a:ln/>
        </p:spPr>
      </p:sp>
      <p:sp>
        <p:nvSpPr>
          <p:cNvPr id="94212"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88809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dt" sz="quarter" idx="1"/>
          </p:nvPr>
        </p:nvSpPr>
        <p:spPr>
          <a:noFill/>
        </p:spPr>
        <p:txBody>
          <a:bodyPr/>
          <a:lstStyle/>
          <a:p>
            <a:fld id="{A212014E-A5C8-4BFD-96D3-48E9E161D6C2}" type="datetime1">
              <a:rPr lang="en-CA" smtClean="0"/>
              <a:pPr/>
              <a:t>2021-04-14</a:t>
            </a:fld>
            <a:endParaRPr lang="en-CA"/>
          </a:p>
        </p:txBody>
      </p:sp>
      <p:sp>
        <p:nvSpPr>
          <p:cNvPr id="75779" name="Rectangle 2"/>
          <p:cNvSpPr>
            <a:spLocks noGrp="1" noRot="1" noChangeAspect="1" noChangeArrowheads="1" noTextEdit="1"/>
          </p:cNvSpPr>
          <p:nvPr>
            <p:ph type="sldImg"/>
          </p:nvPr>
        </p:nvSpPr>
        <p:spPr>
          <a:xfrm>
            <a:off x="141288" y="769938"/>
            <a:ext cx="6816725" cy="3835400"/>
          </a:xfrm>
          <a:ln/>
        </p:spPr>
      </p:sp>
      <p:sp>
        <p:nvSpPr>
          <p:cNvPr id="75780"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95895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dt" sz="quarter" idx="1"/>
          </p:nvPr>
        </p:nvSpPr>
        <p:spPr>
          <a:noFill/>
        </p:spPr>
        <p:txBody>
          <a:bodyPr/>
          <a:lstStyle/>
          <a:p>
            <a:fld id="{A9792DC2-F9BB-4CD7-8DC5-A0524A741221}" type="datetime1">
              <a:rPr lang="en-CA" smtClean="0"/>
              <a:pPr/>
              <a:t>2021-04-14</a:t>
            </a:fld>
            <a:endParaRPr lang="en-CA"/>
          </a:p>
        </p:txBody>
      </p:sp>
      <p:sp>
        <p:nvSpPr>
          <p:cNvPr id="110595" name="Rectangle 2"/>
          <p:cNvSpPr>
            <a:spLocks noGrp="1" noRot="1" noChangeAspect="1" noChangeArrowheads="1" noTextEdit="1"/>
          </p:cNvSpPr>
          <p:nvPr>
            <p:ph type="sldImg"/>
          </p:nvPr>
        </p:nvSpPr>
        <p:spPr>
          <a:xfrm>
            <a:off x="141288" y="769938"/>
            <a:ext cx="6816725" cy="3835400"/>
          </a:xfrm>
          <a:ln/>
        </p:spPr>
      </p:sp>
      <p:sp>
        <p:nvSpPr>
          <p:cNvPr id="110596"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299099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dt" sz="quarter" idx="1"/>
          </p:nvPr>
        </p:nvSpPr>
        <p:spPr>
          <a:noFill/>
        </p:spPr>
        <p:txBody>
          <a:bodyPr/>
          <a:lstStyle/>
          <a:p>
            <a:fld id="{A91AAE67-BB8F-484A-B033-96756A9F4F76}" type="datetime1">
              <a:rPr lang="en-CA" smtClean="0"/>
              <a:pPr/>
              <a:t>2021-04-14</a:t>
            </a:fld>
            <a:endParaRPr lang="en-CA"/>
          </a:p>
        </p:txBody>
      </p:sp>
      <p:sp>
        <p:nvSpPr>
          <p:cNvPr id="107523" name="Rectangle 2"/>
          <p:cNvSpPr>
            <a:spLocks noGrp="1" noRot="1" noChangeAspect="1" noChangeArrowheads="1" noTextEdit="1"/>
          </p:cNvSpPr>
          <p:nvPr>
            <p:ph type="sldImg"/>
          </p:nvPr>
        </p:nvSpPr>
        <p:spPr>
          <a:xfrm>
            <a:off x="141288" y="769938"/>
            <a:ext cx="6816725" cy="3835400"/>
          </a:xfrm>
          <a:ln/>
        </p:spPr>
      </p:sp>
      <p:sp>
        <p:nvSpPr>
          <p:cNvPr id="10752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337553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dt" sz="quarter" idx="1"/>
          </p:nvPr>
        </p:nvSpPr>
        <p:spPr>
          <a:noFill/>
        </p:spPr>
        <p:txBody>
          <a:bodyPr/>
          <a:lstStyle/>
          <a:p>
            <a:fld id="{4B67E022-9876-4BB7-8560-C47FCEBE3C5C}" type="datetime1">
              <a:rPr lang="en-CA" smtClean="0"/>
              <a:pPr/>
              <a:t>2021-04-14</a:t>
            </a:fld>
            <a:endParaRPr lang="en-CA"/>
          </a:p>
        </p:txBody>
      </p:sp>
      <p:sp>
        <p:nvSpPr>
          <p:cNvPr id="108547" name="Rectangle 2"/>
          <p:cNvSpPr>
            <a:spLocks noGrp="1" noRot="1" noChangeAspect="1" noChangeArrowheads="1" noTextEdit="1"/>
          </p:cNvSpPr>
          <p:nvPr>
            <p:ph type="sldImg"/>
          </p:nvPr>
        </p:nvSpPr>
        <p:spPr>
          <a:xfrm>
            <a:off x="141288" y="769938"/>
            <a:ext cx="6816725" cy="3835400"/>
          </a:xfrm>
          <a:ln/>
        </p:spPr>
      </p:sp>
      <p:sp>
        <p:nvSpPr>
          <p:cNvPr id="108548"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21680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dt" sz="quarter" idx="1"/>
          </p:nvPr>
        </p:nvSpPr>
        <p:spPr>
          <a:noFill/>
        </p:spPr>
        <p:txBody>
          <a:bodyPr/>
          <a:lstStyle/>
          <a:p>
            <a:fld id="{F6A81BE5-C016-4152-9EF8-BD9BA502C2C2}" type="datetime1">
              <a:rPr lang="en-CA" smtClean="0"/>
              <a:pPr/>
              <a:t>2021-04-14</a:t>
            </a:fld>
            <a:endParaRPr lang="en-CA"/>
          </a:p>
        </p:txBody>
      </p:sp>
      <p:sp>
        <p:nvSpPr>
          <p:cNvPr id="105475" name="Rectangle 2"/>
          <p:cNvSpPr>
            <a:spLocks noGrp="1" noRot="1" noChangeAspect="1" noChangeArrowheads="1" noTextEdit="1"/>
          </p:cNvSpPr>
          <p:nvPr>
            <p:ph type="sldImg"/>
          </p:nvPr>
        </p:nvSpPr>
        <p:spPr>
          <a:xfrm>
            <a:off x="141288" y="769938"/>
            <a:ext cx="6816725" cy="3835400"/>
          </a:xfrm>
          <a:ln/>
        </p:spPr>
      </p:sp>
      <p:sp>
        <p:nvSpPr>
          <p:cNvPr id="105476"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291285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dt" sz="quarter" idx="1"/>
          </p:nvPr>
        </p:nvSpPr>
        <p:spPr>
          <a:noFill/>
        </p:spPr>
        <p:txBody>
          <a:bodyPr/>
          <a:lstStyle/>
          <a:p>
            <a:fld id="{6BD13412-D21C-4E6B-9E48-E07FDC910C21}" type="datetime1">
              <a:rPr lang="en-CA" smtClean="0"/>
              <a:pPr/>
              <a:t>2021-04-14</a:t>
            </a:fld>
            <a:endParaRPr lang="en-CA"/>
          </a:p>
        </p:txBody>
      </p:sp>
      <p:sp>
        <p:nvSpPr>
          <p:cNvPr id="109571" name="Rectangle 2"/>
          <p:cNvSpPr>
            <a:spLocks noGrp="1" noRot="1" noChangeAspect="1" noChangeArrowheads="1" noTextEdit="1"/>
          </p:cNvSpPr>
          <p:nvPr>
            <p:ph type="sldImg"/>
          </p:nvPr>
        </p:nvSpPr>
        <p:spPr>
          <a:xfrm>
            <a:off x="141288" y="769938"/>
            <a:ext cx="6816725" cy="3835400"/>
          </a:xfrm>
          <a:ln/>
        </p:spPr>
      </p:sp>
      <p:sp>
        <p:nvSpPr>
          <p:cNvPr id="109572"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589571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dt" sz="quarter" idx="1"/>
          </p:nvPr>
        </p:nvSpPr>
        <p:spPr>
          <a:noFill/>
        </p:spPr>
        <p:txBody>
          <a:bodyPr/>
          <a:lstStyle/>
          <a:p>
            <a:fld id="{022D5C3D-BEF2-44C2-9D16-FFFA87D28E61}" type="datetime1">
              <a:rPr lang="en-CA" smtClean="0"/>
              <a:pPr/>
              <a:t>2021-04-14</a:t>
            </a:fld>
            <a:endParaRPr lang="en-CA"/>
          </a:p>
        </p:txBody>
      </p:sp>
      <p:sp>
        <p:nvSpPr>
          <p:cNvPr id="111619" name="Rectangle 2"/>
          <p:cNvSpPr>
            <a:spLocks noGrp="1" noRot="1" noChangeAspect="1" noChangeArrowheads="1" noTextEdit="1"/>
          </p:cNvSpPr>
          <p:nvPr>
            <p:ph type="sldImg"/>
          </p:nvPr>
        </p:nvSpPr>
        <p:spPr>
          <a:xfrm>
            <a:off x="141288" y="769938"/>
            <a:ext cx="6816725" cy="3835400"/>
          </a:xfrm>
          <a:ln/>
        </p:spPr>
      </p:sp>
      <p:sp>
        <p:nvSpPr>
          <p:cNvPr id="111620"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35683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dt" sz="quarter" idx="1"/>
          </p:nvPr>
        </p:nvSpPr>
        <p:spPr>
          <a:noFill/>
        </p:spPr>
        <p:txBody>
          <a:bodyPr/>
          <a:lstStyle/>
          <a:p>
            <a:fld id="{66EB7E05-D347-4C51-BBAD-8F525B747A65}" type="datetime1">
              <a:rPr lang="en-CA" smtClean="0"/>
              <a:pPr/>
              <a:t>2021-04-14</a:t>
            </a:fld>
            <a:endParaRPr lang="en-CA"/>
          </a:p>
        </p:txBody>
      </p:sp>
      <p:sp>
        <p:nvSpPr>
          <p:cNvPr id="117763" name="Rectangle 2"/>
          <p:cNvSpPr>
            <a:spLocks noGrp="1" noRot="1" noChangeAspect="1" noChangeArrowheads="1" noTextEdit="1"/>
          </p:cNvSpPr>
          <p:nvPr>
            <p:ph type="sldImg"/>
          </p:nvPr>
        </p:nvSpPr>
        <p:spPr>
          <a:xfrm>
            <a:off x="141288" y="769938"/>
            <a:ext cx="6816725" cy="3835400"/>
          </a:xfrm>
          <a:ln/>
        </p:spPr>
      </p:sp>
      <p:sp>
        <p:nvSpPr>
          <p:cNvPr id="11776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506484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dt" sz="quarter" idx="1"/>
          </p:nvPr>
        </p:nvSpPr>
        <p:spPr>
          <a:noFill/>
        </p:spPr>
        <p:txBody>
          <a:bodyPr/>
          <a:lstStyle/>
          <a:p>
            <a:fld id="{BA18011C-D015-4965-9DFD-8E4AA9519E9E}" type="datetime1">
              <a:rPr lang="en-CA" smtClean="0"/>
              <a:pPr/>
              <a:t>2021-04-14</a:t>
            </a:fld>
            <a:endParaRPr lang="en-CA"/>
          </a:p>
        </p:txBody>
      </p:sp>
      <p:sp>
        <p:nvSpPr>
          <p:cNvPr id="121859" name="Rectangle 2"/>
          <p:cNvSpPr>
            <a:spLocks noGrp="1" noRot="1" noChangeAspect="1" noChangeArrowheads="1" noTextEdit="1"/>
          </p:cNvSpPr>
          <p:nvPr>
            <p:ph type="sldImg"/>
          </p:nvPr>
        </p:nvSpPr>
        <p:spPr>
          <a:xfrm>
            <a:off x="141288" y="769938"/>
            <a:ext cx="6816725" cy="3835400"/>
          </a:xfrm>
          <a:ln/>
        </p:spPr>
      </p:sp>
      <p:sp>
        <p:nvSpPr>
          <p:cNvPr id="121860"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215703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dt" sz="quarter" idx="1"/>
          </p:nvPr>
        </p:nvSpPr>
        <p:spPr>
          <a:noFill/>
        </p:spPr>
        <p:txBody>
          <a:bodyPr/>
          <a:lstStyle/>
          <a:p>
            <a:fld id="{B9ADFAB5-A908-4383-845C-C84F1C569E5C}" type="datetime1">
              <a:rPr lang="en-CA" smtClean="0"/>
              <a:pPr/>
              <a:t>2021-04-14</a:t>
            </a:fld>
            <a:endParaRPr lang="en-CA"/>
          </a:p>
        </p:txBody>
      </p:sp>
      <p:sp>
        <p:nvSpPr>
          <p:cNvPr id="122883" name="Rectangle 2"/>
          <p:cNvSpPr>
            <a:spLocks noGrp="1" noRot="1" noChangeAspect="1" noChangeArrowheads="1" noTextEdit="1"/>
          </p:cNvSpPr>
          <p:nvPr>
            <p:ph type="sldImg"/>
          </p:nvPr>
        </p:nvSpPr>
        <p:spPr>
          <a:xfrm>
            <a:off x="141288" y="769938"/>
            <a:ext cx="6816725" cy="3835400"/>
          </a:xfrm>
          <a:ln/>
        </p:spPr>
      </p:sp>
      <p:sp>
        <p:nvSpPr>
          <p:cNvPr id="12288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343381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dt" sz="quarter" idx="1"/>
          </p:nvPr>
        </p:nvSpPr>
        <p:spPr>
          <a:noFill/>
        </p:spPr>
        <p:txBody>
          <a:bodyPr/>
          <a:lstStyle/>
          <a:p>
            <a:fld id="{4A864C5D-8816-4EDF-9DE0-B0F80CA01413}" type="datetime1">
              <a:rPr lang="en-CA" smtClean="0"/>
              <a:pPr/>
              <a:t>2021-04-14</a:t>
            </a:fld>
            <a:endParaRPr lang="en-CA"/>
          </a:p>
        </p:txBody>
      </p:sp>
      <p:sp>
        <p:nvSpPr>
          <p:cNvPr id="124931" name="Rectangle 2"/>
          <p:cNvSpPr>
            <a:spLocks noGrp="1" noRot="1" noChangeAspect="1" noChangeArrowheads="1" noTextEdit="1"/>
          </p:cNvSpPr>
          <p:nvPr>
            <p:ph type="sldImg"/>
          </p:nvPr>
        </p:nvSpPr>
        <p:spPr>
          <a:xfrm>
            <a:off x="141288" y="769938"/>
            <a:ext cx="6816725" cy="3835400"/>
          </a:xfrm>
          <a:ln/>
        </p:spPr>
      </p:sp>
      <p:sp>
        <p:nvSpPr>
          <p:cNvPr id="124932"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10178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dt" sz="quarter" idx="1"/>
          </p:nvPr>
        </p:nvSpPr>
        <p:spPr>
          <a:noFill/>
        </p:spPr>
        <p:txBody>
          <a:bodyPr/>
          <a:lstStyle/>
          <a:p>
            <a:fld id="{65461F37-16BB-470D-8597-3EBA1EC6D613}" type="datetime1">
              <a:rPr lang="en-CA" smtClean="0"/>
              <a:pPr/>
              <a:t>2021-04-14</a:t>
            </a:fld>
            <a:endParaRPr lang="en-CA"/>
          </a:p>
        </p:txBody>
      </p:sp>
      <p:sp>
        <p:nvSpPr>
          <p:cNvPr id="76803" name="Rectangle 2"/>
          <p:cNvSpPr>
            <a:spLocks noGrp="1" noRot="1" noChangeAspect="1" noChangeArrowheads="1" noTextEdit="1"/>
          </p:cNvSpPr>
          <p:nvPr>
            <p:ph type="sldImg"/>
          </p:nvPr>
        </p:nvSpPr>
        <p:spPr>
          <a:xfrm>
            <a:off x="141288" y="769938"/>
            <a:ext cx="6816725" cy="3835400"/>
          </a:xfrm>
          <a:ln/>
        </p:spPr>
      </p:sp>
      <p:sp>
        <p:nvSpPr>
          <p:cNvPr id="7680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37855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dt" sz="quarter" idx="1"/>
          </p:nvPr>
        </p:nvSpPr>
        <p:spPr>
          <a:noFill/>
        </p:spPr>
        <p:txBody>
          <a:bodyPr/>
          <a:lstStyle/>
          <a:p>
            <a:fld id="{04F3BC30-A015-4508-8DC3-44781A06F60C}" type="datetime1">
              <a:rPr lang="en-CA" smtClean="0"/>
              <a:pPr/>
              <a:t>2021-04-14</a:t>
            </a:fld>
            <a:endParaRPr lang="en-CA"/>
          </a:p>
        </p:txBody>
      </p:sp>
      <p:sp>
        <p:nvSpPr>
          <p:cNvPr id="129027" name="Rectangle 2"/>
          <p:cNvSpPr>
            <a:spLocks noGrp="1" noRot="1" noChangeAspect="1" noChangeArrowheads="1" noTextEdit="1"/>
          </p:cNvSpPr>
          <p:nvPr>
            <p:ph type="sldImg"/>
          </p:nvPr>
        </p:nvSpPr>
        <p:spPr>
          <a:xfrm>
            <a:off x="141288" y="769938"/>
            <a:ext cx="6816725" cy="3835400"/>
          </a:xfrm>
          <a:ln/>
        </p:spPr>
      </p:sp>
      <p:sp>
        <p:nvSpPr>
          <p:cNvPr id="129028"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943919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dt" sz="quarter" idx="1"/>
          </p:nvPr>
        </p:nvSpPr>
        <p:spPr>
          <a:noFill/>
        </p:spPr>
        <p:txBody>
          <a:bodyPr/>
          <a:lstStyle/>
          <a:p>
            <a:fld id="{2FA8D920-D498-44B9-8516-3E187A74616C}" type="datetime1">
              <a:rPr lang="en-CA" smtClean="0"/>
              <a:pPr/>
              <a:t>2021-04-14</a:t>
            </a:fld>
            <a:endParaRPr lang="en-CA"/>
          </a:p>
        </p:txBody>
      </p:sp>
      <p:sp>
        <p:nvSpPr>
          <p:cNvPr id="130051" name="Rectangle 2"/>
          <p:cNvSpPr>
            <a:spLocks noGrp="1" noRot="1" noChangeAspect="1" noChangeArrowheads="1" noTextEdit="1"/>
          </p:cNvSpPr>
          <p:nvPr>
            <p:ph type="sldImg"/>
          </p:nvPr>
        </p:nvSpPr>
        <p:spPr>
          <a:xfrm>
            <a:off x="141288" y="769938"/>
            <a:ext cx="6816725" cy="3835400"/>
          </a:xfrm>
          <a:ln/>
        </p:spPr>
      </p:sp>
      <p:sp>
        <p:nvSpPr>
          <p:cNvPr id="130052"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739381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dt" sz="quarter" idx="1"/>
          </p:nvPr>
        </p:nvSpPr>
        <p:spPr>
          <a:noFill/>
        </p:spPr>
        <p:txBody>
          <a:bodyPr/>
          <a:lstStyle/>
          <a:p>
            <a:fld id="{B4EA4083-01E7-49FE-809D-5D4306C4ECC7}" type="datetime1">
              <a:rPr lang="en-CA" smtClean="0"/>
              <a:pPr/>
              <a:t>2021-04-14</a:t>
            </a:fld>
            <a:endParaRPr lang="en-CA"/>
          </a:p>
        </p:txBody>
      </p:sp>
      <p:sp>
        <p:nvSpPr>
          <p:cNvPr id="132099" name="Rectangle 2"/>
          <p:cNvSpPr>
            <a:spLocks noGrp="1" noRot="1" noChangeAspect="1" noChangeArrowheads="1" noTextEdit="1"/>
          </p:cNvSpPr>
          <p:nvPr>
            <p:ph type="sldImg"/>
          </p:nvPr>
        </p:nvSpPr>
        <p:spPr>
          <a:xfrm>
            <a:off x="141288" y="769938"/>
            <a:ext cx="6816725" cy="3835400"/>
          </a:xfrm>
          <a:ln/>
        </p:spPr>
      </p:sp>
      <p:sp>
        <p:nvSpPr>
          <p:cNvPr id="132100"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251915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dt" sz="quarter" idx="1"/>
          </p:nvPr>
        </p:nvSpPr>
        <p:spPr>
          <a:noFill/>
        </p:spPr>
        <p:txBody>
          <a:bodyPr/>
          <a:lstStyle/>
          <a:p>
            <a:fld id="{B1B887F0-2DDA-4BE4-B484-6A8BDE11F73C}" type="datetime1">
              <a:rPr lang="en-CA" smtClean="0"/>
              <a:pPr/>
              <a:t>2021-04-14</a:t>
            </a:fld>
            <a:endParaRPr lang="en-CA"/>
          </a:p>
        </p:txBody>
      </p:sp>
      <p:sp>
        <p:nvSpPr>
          <p:cNvPr id="133123" name="Rectangle 2"/>
          <p:cNvSpPr>
            <a:spLocks noGrp="1" noRot="1" noChangeAspect="1" noChangeArrowheads="1" noTextEdit="1"/>
          </p:cNvSpPr>
          <p:nvPr>
            <p:ph type="sldImg"/>
          </p:nvPr>
        </p:nvSpPr>
        <p:spPr>
          <a:xfrm>
            <a:off x="141288" y="769938"/>
            <a:ext cx="6816725" cy="3835400"/>
          </a:xfrm>
          <a:ln/>
        </p:spPr>
      </p:sp>
      <p:sp>
        <p:nvSpPr>
          <p:cNvPr id="133124"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46294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dt" sz="quarter" idx="1"/>
          </p:nvPr>
        </p:nvSpPr>
        <p:spPr>
          <a:noFill/>
        </p:spPr>
        <p:txBody>
          <a:bodyPr/>
          <a:lstStyle/>
          <a:p>
            <a:fld id="{5BA8EF01-0461-4009-8E90-2FA62F3B455A}" type="datetime1">
              <a:rPr lang="en-CA" smtClean="0"/>
              <a:pPr/>
              <a:t>2021-04-14</a:t>
            </a:fld>
            <a:endParaRPr lang="en-CA"/>
          </a:p>
        </p:txBody>
      </p:sp>
      <p:sp>
        <p:nvSpPr>
          <p:cNvPr id="77827" name="Rectangle 2"/>
          <p:cNvSpPr>
            <a:spLocks noGrp="1" noRot="1" noChangeAspect="1" noChangeArrowheads="1" noTextEdit="1"/>
          </p:cNvSpPr>
          <p:nvPr>
            <p:ph type="sldImg"/>
          </p:nvPr>
        </p:nvSpPr>
        <p:spPr>
          <a:xfrm>
            <a:off x="141288" y="769938"/>
            <a:ext cx="6816725" cy="3835400"/>
          </a:xfrm>
          <a:ln/>
        </p:spPr>
      </p:sp>
      <p:sp>
        <p:nvSpPr>
          <p:cNvPr id="77828"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195062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dt" sz="quarter" idx="1"/>
          </p:nvPr>
        </p:nvSpPr>
        <p:spPr>
          <a:noFill/>
        </p:spPr>
        <p:txBody>
          <a:bodyPr/>
          <a:lstStyle/>
          <a:p>
            <a:fld id="{7C43E1CA-FDA4-46CA-A559-FE02E00EA617}" type="datetime1">
              <a:rPr lang="en-CA" smtClean="0"/>
              <a:pPr/>
              <a:t>2021-04-14</a:t>
            </a:fld>
            <a:endParaRPr lang="en-CA"/>
          </a:p>
        </p:txBody>
      </p:sp>
      <p:sp>
        <p:nvSpPr>
          <p:cNvPr id="78851" name="Rectangle 2"/>
          <p:cNvSpPr>
            <a:spLocks noGrp="1" noRot="1" noChangeAspect="1" noChangeArrowheads="1" noTextEdit="1"/>
          </p:cNvSpPr>
          <p:nvPr>
            <p:ph type="sldImg"/>
          </p:nvPr>
        </p:nvSpPr>
        <p:spPr>
          <a:xfrm>
            <a:off x="141288" y="769938"/>
            <a:ext cx="6816725" cy="3835400"/>
          </a:xfrm>
          <a:ln/>
        </p:spPr>
      </p:sp>
      <p:sp>
        <p:nvSpPr>
          <p:cNvPr id="78852"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1737169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dt" sz="quarter" idx="1"/>
          </p:nvPr>
        </p:nvSpPr>
        <p:spPr>
          <a:noFill/>
        </p:spPr>
        <p:txBody>
          <a:bodyPr/>
          <a:lstStyle/>
          <a:p>
            <a:fld id="{10D2F658-5BC2-43A3-85BF-6F07832DA683}" type="datetime1">
              <a:rPr lang="en-CA" smtClean="0"/>
              <a:pPr/>
              <a:t>2021-04-14</a:t>
            </a:fld>
            <a:endParaRPr lang="en-CA"/>
          </a:p>
        </p:txBody>
      </p:sp>
      <p:sp>
        <p:nvSpPr>
          <p:cNvPr id="79875" name="Rectangle 2"/>
          <p:cNvSpPr>
            <a:spLocks noGrp="1" noRot="1" noChangeAspect="1" noChangeArrowheads="1" noTextEdit="1"/>
          </p:cNvSpPr>
          <p:nvPr>
            <p:ph type="sldImg"/>
          </p:nvPr>
        </p:nvSpPr>
        <p:spPr>
          <a:xfrm>
            <a:off x="141288" y="769938"/>
            <a:ext cx="6816725" cy="3835400"/>
          </a:xfrm>
          <a:ln/>
        </p:spPr>
      </p:sp>
      <p:sp>
        <p:nvSpPr>
          <p:cNvPr id="79876"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247257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dt" sz="quarter" idx="1"/>
          </p:nvPr>
        </p:nvSpPr>
        <p:spPr>
          <a:noFill/>
        </p:spPr>
        <p:txBody>
          <a:bodyPr/>
          <a:lstStyle/>
          <a:p>
            <a:fld id="{10D2F658-5BC2-43A3-85BF-6F07832DA683}" type="datetime1">
              <a:rPr lang="en-CA" smtClean="0"/>
              <a:pPr/>
              <a:t>2021-04-14</a:t>
            </a:fld>
            <a:endParaRPr lang="en-CA"/>
          </a:p>
        </p:txBody>
      </p:sp>
      <p:sp>
        <p:nvSpPr>
          <p:cNvPr id="79875" name="Rectangle 2"/>
          <p:cNvSpPr>
            <a:spLocks noGrp="1" noRot="1" noChangeAspect="1" noChangeArrowheads="1" noTextEdit="1"/>
          </p:cNvSpPr>
          <p:nvPr>
            <p:ph type="sldImg"/>
          </p:nvPr>
        </p:nvSpPr>
        <p:spPr>
          <a:xfrm>
            <a:off x="141288" y="769938"/>
            <a:ext cx="6816725" cy="3835400"/>
          </a:xfrm>
          <a:ln/>
        </p:spPr>
      </p:sp>
      <p:sp>
        <p:nvSpPr>
          <p:cNvPr id="79876"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31392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dt" sz="quarter" idx="1"/>
          </p:nvPr>
        </p:nvSpPr>
        <p:spPr>
          <a:noFill/>
        </p:spPr>
        <p:txBody>
          <a:bodyPr/>
          <a:lstStyle/>
          <a:p>
            <a:fld id="{B1792A10-942B-4D02-9DF8-85B837B29D17}" type="datetime1">
              <a:rPr lang="en-CA" smtClean="0"/>
              <a:pPr/>
              <a:t>2021-04-14</a:t>
            </a:fld>
            <a:endParaRPr lang="en-CA"/>
          </a:p>
        </p:txBody>
      </p:sp>
      <p:sp>
        <p:nvSpPr>
          <p:cNvPr id="80899" name="Rectangle 2"/>
          <p:cNvSpPr>
            <a:spLocks noGrp="1" noRot="1" noChangeAspect="1" noChangeArrowheads="1" noTextEdit="1"/>
          </p:cNvSpPr>
          <p:nvPr>
            <p:ph type="sldImg"/>
          </p:nvPr>
        </p:nvSpPr>
        <p:spPr>
          <a:xfrm>
            <a:off x="141288" y="769938"/>
            <a:ext cx="6816725" cy="3835400"/>
          </a:xfrm>
          <a:ln/>
        </p:spPr>
      </p:sp>
      <p:sp>
        <p:nvSpPr>
          <p:cNvPr id="80900" name="Rectangle 3"/>
          <p:cNvSpPr>
            <a:spLocks noGrp="1" noChangeArrowheads="1"/>
          </p:cNvSpPr>
          <p:nvPr>
            <p:ph type="body" idx="1"/>
          </p:nvPr>
        </p:nvSpPr>
        <p:spPr>
          <a:noFill/>
          <a:ln w="9525"/>
        </p:spPr>
        <p:txBody>
          <a:bodyPr/>
          <a:lstStyle/>
          <a:p>
            <a:endParaRPr lang="fr-FR"/>
          </a:p>
        </p:txBody>
      </p:sp>
    </p:spTree>
    <p:extLst>
      <p:ext uri="{BB962C8B-B14F-4D97-AF65-F5344CB8AC3E}">
        <p14:creationId xmlns:p14="http://schemas.microsoft.com/office/powerpoint/2010/main" val="303652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9938"/>
            <a:ext cx="6816725" cy="3835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7D97A6-0F4A-495E-8CF1-7AC27B20E8C5}" type="slidenum">
              <a:rPr lang="en-US" smtClean="0"/>
              <a:pPr>
                <a:defRPr/>
              </a:pPr>
              <a:t>17</a:t>
            </a:fld>
            <a:endParaRPr lang="en-US" dirty="0"/>
          </a:p>
        </p:txBody>
      </p:sp>
    </p:spTree>
    <p:extLst>
      <p:ext uri="{BB962C8B-B14F-4D97-AF65-F5344CB8AC3E}">
        <p14:creationId xmlns:p14="http://schemas.microsoft.com/office/powerpoint/2010/main" val="117392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lvl1pPr>
              <a:defRPr sz="4400" b="0"/>
            </a:lvl1pPr>
          </a:lstStyle>
          <a:p>
            <a:r>
              <a:rPr lang="en-US"/>
              <a:t>Click to edit Master title style</a:t>
            </a:r>
            <a:endParaRPr lang="fr-CH" dirty="0"/>
          </a:p>
        </p:txBody>
      </p:sp>
      <p:sp>
        <p:nvSpPr>
          <p:cNvPr id="3" name="Subtitle 2"/>
          <p:cNvSpPr>
            <a:spLocks noGrp="1"/>
          </p:cNvSpPr>
          <p:nvPr>
            <p:ph type="subTitle" idx="1"/>
          </p:nvPr>
        </p:nvSpPr>
        <p:spPr>
          <a:xfrm>
            <a:off x="914400" y="3886200"/>
            <a:ext cx="9448800" cy="1752600"/>
          </a:xfrm>
        </p:spPr>
        <p:txBody>
          <a:bodyPr/>
          <a:lstStyle>
            <a:lvl1pPr marL="0" indent="0" algn="l">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fr-CH" dirty="0"/>
          </a:p>
        </p:txBody>
      </p:sp>
      <p:sp>
        <p:nvSpPr>
          <p:cNvPr id="4" name="Rectangle 4"/>
          <p:cNvSpPr>
            <a:spLocks noGrp="1" noChangeArrowheads="1"/>
          </p:cNvSpPr>
          <p:nvPr>
            <p:ph type="ftr" sz="quarter" idx="10"/>
          </p:nvPr>
        </p:nvSpPr>
        <p:spPr>
          <a:ln/>
        </p:spPr>
        <p:txBody>
          <a:bodyPr/>
          <a:lstStyle>
            <a:lvl1pPr>
              <a:defRPr/>
            </a:lvl1pPr>
          </a:lstStyle>
          <a:p>
            <a:pPr>
              <a:defRPr/>
            </a:pPr>
            <a:fld id="{F7C9D96D-26C0-43EC-B9D3-249939157ABE}" type="slidenum">
              <a:rPr lang="en-US" smtClean="0"/>
              <a:pPr>
                <a:defRPr/>
              </a:pPr>
              <a:t>‹#›</a:t>
            </a:fld>
            <a:endParaRPr lang="en-US" dirty="0"/>
          </a:p>
        </p:txBody>
      </p:sp>
    </p:spTree>
    <p:extLst>
      <p:ext uri="{BB962C8B-B14F-4D97-AF65-F5344CB8AC3E}">
        <p14:creationId xmlns:p14="http://schemas.microsoft.com/office/powerpoint/2010/main" val="2037018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fr-CH" dirty="0"/>
          </a:p>
        </p:txBody>
      </p:sp>
      <p:sp>
        <p:nvSpPr>
          <p:cNvPr id="3" name="Content Placeholder 2"/>
          <p:cNvSpPr>
            <a:spLocks noGrp="1"/>
          </p:cNvSpPr>
          <p:nvPr>
            <p:ph sz="half" idx="1"/>
          </p:nvPr>
        </p:nvSpPr>
        <p:spPr>
          <a:xfrm>
            <a:off x="239185" y="1052513"/>
            <a:ext cx="5801783" cy="56896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dirty="0"/>
          </a:p>
        </p:txBody>
      </p:sp>
      <p:sp>
        <p:nvSpPr>
          <p:cNvPr id="4" name="Content Placeholder 3"/>
          <p:cNvSpPr>
            <a:spLocks noGrp="1"/>
          </p:cNvSpPr>
          <p:nvPr>
            <p:ph sz="half" idx="2"/>
          </p:nvPr>
        </p:nvSpPr>
        <p:spPr>
          <a:xfrm>
            <a:off x="6244167" y="1052513"/>
            <a:ext cx="5803900" cy="56896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fld id="{5B488EFA-4CF3-4386-B551-3CC9AE9B8056}" type="slidenum">
              <a:rPr lang="en-US" smtClean="0"/>
              <a:pPr>
                <a:defRPr/>
              </a:pPr>
              <a:t>‹#›</a:t>
            </a:fld>
            <a:endParaRPr lang="en-US" dirty="0"/>
          </a:p>
        </p:txBody>
      </p:sp>
    </p:spTree>
    <p:extLst>
      <p:ext uri="{BB962C8B-B14F-4D97-AF65-F5344CB8AC3E}">
        <p14:creationId xmlns:p14="http://schemas.microsoft.com/office/powerpoint/2010/main" val="2117573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3565" y="0"/>
            <a:ext cx="11065561" cy="908050"/>
          </a:xfrm>
        </p:spPr>
        <p:txBody>
          <a:bodyPr/>
          <a:lstStyle>
            <a:lvl1pPr>
              <a:defRPr sz="3200" b="0"/>
            </a:lvl1pPr>
          </a:lstStyle>
          <a:p>
            <a:r>
              <a:rPr lang="en-US" noProof="0"/>
              <a:t>Click to edit Master title style</a:t>
            </a:r>
            <a:endParaRPr lang="en-CA" noProof="0" dirty="0"/>
          </a:p>
        </p:txBody>
      </p:sp>
      <p:sp>
        <p:nvSpPr>
          <p:cNvPr id="3" name="Content Placeholder 2"/>
          <p:cNvSpPr>
            <a:spLocks noGrp="1"/>
          </p:cNvSpPr>
          <p:nvPr>
            <p:ph idx="1"/>
          </p:nvPr>
        </p:nvSpPr>
        <p:spPr>
          <a:xfrm>
            <a:off x="343565" y="1073295"/>
            <a:ext cx="9433048" cy="5689600"/>
          </a:xfrm>
        </p:spPr>
        <p:txBody>
          <a:bodyPr/>
          <a:lstStyle>
            <a:lvl1pPr marL="0" indent="0">
              <a:buFont typeface="Arial" panose="020B0604020202020204" pitchFamily="34" charset="0"/>
              <a:buNone/>
              <a:defRPr sz="2400">
                <a:solidFill>
                  <a:schemeClr val="tx1">
                    <a:lumMod val="95000"/>
                    <a:lumOff val="5000"/>
                  </a:schemeClr>
                </a:solidFill>
                <a:latin typeface="Calibri Light" panose="020F0302020204030204" pitchFamily="34" charset="0"/>
              </a:defRPr>
            </a:lvl1pPr>
            <a:lvl2pPr marL="405000">
              <a:defRPr sz="2400"/>
            </a:lvl2pPr>
            <a:lvl3pPr>
              <a:defRPr sz="2400"/>
            </a:lvl3pPr>
            <a:lvl4pPr>
              <a:defRPr sz="2400"/>
            </a:lvl4pPr>
            <a:lvl5pPr>
              <a:defRPr sz="2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dirty="0"/>
          </a:p>
        </p:txBody>
      </p:sp>
      <p:sp>
        <p:nvSpPr>
          <p:cNvPr id="4" name="Rectangle 4"/>
          <p:cNvSpPr>
            <a:spLocks noGrp="1" noChangeArrowheads="1"/>
          </p:cNvSpPr>
          <p:nvPr>
            <p:ph type="ftr" sz="quarter" idx="10"/>
          </p:nvPr>
        </p:nvSpPr>
        <p:spPr>
          <a:ln/>
        </p:spPr>
        <p:txBody>
          <a:bodyPr/>
          <a:lstStyle>
            <a:lvl1pPr>
              <a:defRPr>
                <a:latin typeface="Calibri Light" panose="020F0302020204030204" pitchFamily="34" charset="0"/>
              </a:defRPr>
            </a:lvl1pPr>
          </a:lstStyle>
          <a:p>
            <a:pPr>
              <a:defRPr/>
            </a:pPr>
            <a:fld id="{C3A5A597-CA98-43DC-8E18-EB322DDCE446}" type="slidenum">
              <a:rPr lang="en-US" smtClean="0"/>
              <a:pPr>
                <a:defRPr/>
              </a:pPr>
              <a:t>‹#›</a:t>
            </a:fld>
            <a:endParaRPr lang="en-US" dirty="0"/>
          </a:p>
        </p:txBody>
      </p:sp>
    </p:spTree>
    <p:extLst>
      <p:ext uri="{BB962C8B-B14F-4D97-AF65-F5344CB8AC3E}">
        <p14:creationId xmlns:p14="http://schemas.microsoft.com/office/powerpoint/2010/main" val="1370017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1" y="1052513"/>
            <a:ext cx="9649073" cy="5689600"/>
          </a:xfrm>
        </p:spPr>
        <p:txBody>
          <a:bodyPr/>
          <a:lstStyle>
            <a:lvl1pPr marL="0" indent="0">
              <a:buFont typeface="Arial" panose="020B0604020202020204" pitchFamily="34" charset="0"/>
              <a:buNone/>
              <a:defRPr sz="2400">
                <a:solidFill>
                  <a:schemeClr val="tx1">
                    <a:lumMod val="95000"/>
                    <a:lumOff val="5000"/>
                  </a:schemeClr>
                </a:solidFill>
                <a:latin typeface="Calibri Light" panose="020F0302020204030204" pitchFamily="34" charset="0"/>
              </a:defRPr>
            </a:lvl1pPr>
            <a:lvl2pPr marL="557213" indent="-214313">
              <a:buFont typeface="Arial" panose="020B0604020202020204" pitchFamily="34" charset="0"/>
              <a:buChar char="•"/>
              <a:defRPr sz="1500"/>
            </a:lvl2pPr>
          </a:lstStyle>
          <a:p>
            <a:pPr lvl="0"/>
            <a:r>
              <a:rPr lang="en-US" noProof="0"/>
              <a:t>Edit Master text styles</a:t>
            </a:r>
          </a:p>
        </p:txBody>
      </p:sp>
      <p:sp>
        <p:nvSpPr>
          <p:cNvPr id="4" name="Rectangle 4"/>
          <p:cNvSpPr>
            <a:spLocks noGrp="1" noChangeArrowheads="1"/>
          </p:cNvSpPr>
          <p:nvPr>
            <p:ph type="ftr" sz="quarter" idx="10"/>
          </p:nvPr>
        </p:nvSpPr>
        <p:spPr>
          <a:ln/>
        </p:spPr>
        <p:txBody>
          <a:bodyPr/>
          <a:lstStyle>
            <a:lvl1pPr>
              <a:defRPr>
                <a:latin typeface="+mj-lt"/>
              </a:defRPr>
            </a:lvl1pPr>
          </a:lstStyle>
          <a:p>
            <a:pPr>
              <a:defRPr/>
            </a:pPr>
            <a:fld id="{D42D046B-9B48-43E5-9FA7-F1852605721D}" type="slidenum">
              <a:rPr lang="en-US" smtClean="0"/>
              <a:pPr>
                <a:defRPr/>
              </a:pPr>
              <a:t>‹#›</a:t>
            </a:fld>
            <a:endParaRPr lang="en-US" dirty="0"/>
          </a:p>
        </p:txBody>
      </p:sp>
      <p:sp>
        <p:nvSpPr>
          <p:cNvPr id="5" name="TextBox 4"/>
          <p:cNvSpPr txBox="1"/>
          <p:nvPr/>
        </p:nvSpPr>
        <p:spPr>
          <a:xfrm>
            <a:off x="209536" y="188641"/>
            <a:ext cx="1566454" cy="584775"/>
          </a:xfrm>
          <a:prstGeom prst="rect">
            <a:avLst/>
          </a:prstGeom>
          <a:noFill/>
        </p:spPr>
        <p:txBody>
          <a:bodyPr wrap="none" rtlCol="0">
            <a:spAutoFit/>
          </a:bodyPr>
          <a:lstStyle/>
          <a:p>
            <a:pPr algn="l"/>
            <a:r>
              <a:rPr lang="en-US" sz="3200" b="0" noProof="0" dirty="0">
                <a:solidFill>
                  <a:srgbClr val="FF0000"/>
                </a:solidFill>
                <a:latin typeface="+mj-lt"/>
                <a:ea typeface="+mj-ea"/>
                <a:cs typeface="+mj-cs"/>
              </a:rPr>
              <a:t>Solution</a:t>
            </a:r>
          </a:p>
        </p:txBody>
      </p:sp>
    </p:spTree>
    <p:extLst>
      <p:ext uri="{BB962C8B-B14F-4D97-AF65-F5344CB8AC3E}">
        <p14:creationId xmlns:p14="http://schemas.microsoft.com/office/powerpoint/2010/main" val="383156445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lvl1pPr>
          </a:lstStyle>
          <a:p>
            <a:r>
              <a:rPr lang="en-US"/>
              <a:t>Click to edit Master title style</a:t>
            </a:r>
            <a:endParaRPr lang="fr-CH"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fld id="{EB40DE49-4246-4011-B964-D654E5D2EC1B}" type="slidenum">
              <a:rPr lang="en-US" smtClean="0"/>
              <a:pPr>
                <a:defRPr/>
              </a:pPr>
              <a:t>‹#›</a:t>
            </a:fld>
            <a:endParaRPr lang="en-US" dirty="0"/>
          </a:p>
        </p:txBody>
      </p:sp>
    </p:spTree>
    <p:extLst>
      <p:ext uri="{BB962C8B-B14F-4D97-AF65-F5344CB8AC3E}">
        <p14:creationId xmlns:p14="http://schemas.microsoft.com/office/powerpoint/2010/main" val="158302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fr-CH" dirty="0"/>
          </a:p>
        </p:txBody>
      </p:sp>
      <p:sp>
        <p:nvSpPr>
          <p:cNvPr id="3" name="Rectangle 4"/>
          <p:cNvSpPr>
            <a:spLocks noGrp="1" noChangeArrowheads="1"/>
          </p:cNvSpPr>
          <p:nvPr>
            <p:ph type="ftr" sz="quarter" idx="10"/>
          </p:nvPr>
        </p:nvSpPr>
        <p:spPr>
          <a:ln/>
        </p:spPr>
        <p:txBody>
          <a:bodyPr/>
          <a:lstStyle>
            <a:lvl1pPr>
              <a:defRPr/>
            </a:lvl1pPr>
          </a:lstStyle>
          <a:p>
            <a:pPr>
              <a:defRPr/>
            </a:pPr>
            <a:fld id="{8A0E906B-EEDA-48BE-9AED-19AEAF4AB5F8}" type="slidenum">
              <a:rPr lang="en-US" smtClean="0"/>
              <a:pPr>
                <a:defRPr/>
              </a:pPr>
              <a:t>‹#›</a:t>
            </a:fld>
            <a:endParaRPr lang="en-US" dirty="0"/>
          </a:p>
        </p:txBody>
      </p:sp>
    </p:spTree>
    <p:extLst>
      <p:ext uri="{BB962C8B-B14F-4D97-AF65-F5344CB8AC3E}">
        <p14:creationId xmlns:p14="http://schemas.microsoft.com/office/powerpoint/2010/main" val="3197620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fld id="{C12C9490-29B1-450A-A54A-1A528E3E45A2}" type="slidenum">
              <a:rPr lang="en-US" smtClean="0"/>
              <a:pPr>
                <a:defRPr/>
              </a:pPr>
              <a:t>‹#›</a:t>
            </a:fld>
            <a:endParaRPr lang="en-US" dirty="0"/>
          </a:p>
        </p:txBody>
      </p:sp>
    </p:spTree>
    <p:extLst>
      <p:ext uri="{BB962C8B-B14F-4D97-AF65-F5344CB8AC3E}">
        <p14:creationId xmlns:p14="http://schemas.microsoft.com/office/powerpoint/2010/main" val="28352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fld id="{163F11B8-A34A-4C5B-A5FD-CF5C34B1A0D7}" type="slidenum">
              <a:rPr lang="en-US" smtClean="0"/>
              <a:pPr>
                <a:defRPr/>
              </a:pPr>
              <a:t>‹#›</a:t>
            </a:fld>
            <a:endParaRPr lang="en-US" dirty="0"/>
          </a:p>
        </p:txBody>
      </p:sp>
    </p:spTree>
    <p:extLst>
      <p:ext uri="{BB962C8B-B14F-4D97-AF65-F5344CB8AC3E}">
        <p14:creationId xmlns:p14="http://schemas.microsoft.com/office/powerpoint/2010/main" val="183199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 y="104775"/>
            <a:ext cx="12020551" cy="628650"/>
          </a:xfrm>
        </p:spPr>
        <p:txBody>
          <a:bodyPr/>
          <a:lstStyle/>
          <a:p>
            <a:r>
              <a:rPr lang="en-US"/>
              <a:t>Click to edit Master title style</a:t>
            </a:r>
            <a:endParaRPr lang="fr-CH"/>
          </a:p>
        </p:txBody>
      </p:sp>
      <p:sp>
        <p:nvSpPr>
          <p:cNvPr id="3" name="Text Placeholder 2"/>
          <p:cNvSpPr>
            <a:spLocks noGrp="1"/>
          </p:cNvSpPr>
          <p:nvPr>
            <p:ph type="body" sz="half" idx="1"/>
          </p:nvPr>
        </p:nvSpPr>
        <p:spPr>
          <a:xfrm>
            <a:off x="711200" y="1036638"/>
            <a:ext cx="5427133" cy="5821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lipArt Placeholder 3"/>
          <p:cNvSpPr>
            <a:spLocks noGrp="1"/>
          </p:cNvSpPr>
          <p:nvPr>
            <p:ph type="clipArt" sz="half" idx="2"/>
          </p:nvPr>
        </p:nvSpPr>
        <p:spPr>
          <a:xfrm>
            <a:off x="6341533" y="1036638"/>
            <a:ext cx="5429251" cy="5821362"/>
          </a:xfrm>
        </p:spPr>
        <p:txBody>
          <a:bodyPr/>
          <a:lstStyle/>
          <a:p>
            <a:pPr lvl="0"/>
            <a:r>
              <a:rPr lang="en-US" noProof="0"/>
              <a:t>Click icon to add online image</a:t>
            </a:r>
            <a:endParaRPr lang="fr-CH" noProof="0"/>
          </a:p>
        </p:txBody>
      </p:sp>
    </p:spTree>
    <p:extLst>
      <p:ext uri="{BB962C8B-B14F-4D97-AF65-F5344CB8AC3E}">
        <p14:creationId xmlns:p14="http://schemas.microsoft.com/office/powerpoint/2010/main" val="3171424392"/>
      </p:ext>
    </p:extLst>
  </p:cSld>
  <p:clrMapOvr>
    <a:masterClrMapping/>
  </p:clrMapOvr>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 y="104775"/>
            <a:ext cx="12020551" cy="628650"/>
          </a:xfrm>
        </p:spPr>
        <p:txBody>
          <a:bodyPr/>
          <a:lstStyle/>
          <a:p>
            <a:r>
              <a:rPr lang="en-US"/>
              <a:t>Click to edit Master title style</a:t>
            </a:r>
            <a:endParaRPr lang="fr-CH"/>
          </a:p>
        </p:txBody>
      </p:sp>
      <p:sp>
        <p:nvSpPr>
          <p:cNvPr id="3" name="Text Placeholder 2"/>
          <p:cNvSpPr>
            <a:spLocks noGrp="1"/>
          </p:cNvSpPr>
          <p:nvPr>
            <p:ph type="body" sz="half" idx="1"/>
          </p:nvPr>
        </p:nvSpPr>
        <p:spPr>
          <a:xfrm>
            <a:off x="711200" y="1036638"/>
            <a:ext cx="5427133" cy="58213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hart Placeholder 3"/>
          <p:cNvSpPr>
            <a:spLocks noGrp="1"/>
          </p:cNvSpPr>
          <p:nvPr>
            <p:ph type="chart" sz="half" idx="2"/>
          </p:nvPr>
        </p:nvSpPr>
        <p:spPr>
          <a:xfrm>
            <a:off x="6341533" y="1036638"/>
            <a:ext cx="5429251" cy="5821362"/>
          </a:xfrm>
        </p:spPr>
        <p:txBody>
          <a:bodyPr/>
          <a:lstStyle/>
          <a:p>
            <a:pPr lvl="0"/>
            <a:r>
              <a:rPr lang="en-US" noProof="0"/>
              <a:t>Click icon to add chart</a:t>
            </a:r>
            <a:endParaRPr lang="fr-CH" noProof="0"/>
          </a:p>
        </p:txBody>
      </p:sp>
    </p:spTree>
    <p:extLst>
      <p:ext uri="{BB962C8B-B14F-4D97-AF65-F5344CB8AC3E}">
        <p14:creationId xmlns:p14="http://schemas.microsoft.com/office/powerpoint/2010/main" val="3762329715"/>
      </p:ext>
    </p:extLst>
  </p:cSld>
  <p:clrMapOvr>
    <a:masterClrMapping/>
  </p:clrMapOvr>
  <p:transition/>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936" y="0"/>
            <a:ext cx="11713633"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1027" name="Rectangle 3"/>
          <p:cNvSpPr>
            <a:spLocks noGrp="1" noChangeArrowheads="1"/>
          </p:cNvSpPr>
          <p:nvPr>
            <p:ph type="body" idx="1"/>
          </p:nvPr>
        </p:nvSpPr>
        <p:spPr bwMode="auto">
          <a:xfrm>
            <a:off x="239185" y="1052513"/>
            <a:ext cx="10105288" cy="568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73412" name="Rectangle 4"/>
          <p:cNvSpPr>
            <a:spLocks noGrp="1" noChangeArrowheads="1"/>
          </p:cNvSpPr>
          <p:nvPr>
            <p:ph type="ftr" sz="quarter" idx="3"/>
          </p:nvPr>
        </p:nvSpPr>
        <p:spPr bwMode="auto">
          <a:xfrm>
            <a:off x="11377086" y="6597650"/>
            <a:ext cx="814916"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chemeClr val="tx1"/>
                </a:solidFill>
                <a:latin typeface="+mj-lt"/>
                <a:cs typeface="+mn-cs"/>
              </a:defRPr>
            </a:lvl1pPr>
          </a:lstStyle>
          <a:p>
            <a:pPr>
              <a:defRPr/>
            </a:pPr>
            <a:fld id="{D42D046B-9B48-43E5-9FA7-F1852605721D}" type="slidenum">
              <a:rPr lang="en-US" smtClean="0"/>
              <a:pPr>
                <a:defRPr/>
              </a:pPr>
              <a:t>‹#›</a:t>
            </a:fld>
            <a:endParaRPr lang="en-US" dirty="0"/>
          </a:p>
        </p:txBody>
      </p:sp>
    </p:spTree>
    <p:extLst>
      <p:ext uri="{BB962C8B-B14F-4D97-AF65-F5344CB8AC3E}">
        <p14:creationId xmlns:p14="http://schemas.microsoft.com/office/powerpoint/2010/main" val="172692157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hf hdr="0" dt="0"/>
  <p:txStyles>
    <p:titleStyle>
      <a:lvl1pPr algn="l" rtl="0" eaLnBrk="1" fontAlgn="base" hangingPunct="1">
        <a:spcBef>
          <a:spcPct val="0"/>
        </a:spcBef>
        <a:spcAft>
          <a:spcPct val="0"/>
        </a:spcAft>
        <a:defRPr sz="3200" b="0">
          <a:solidFill>
            <a:srgbClr val="0099CC"/>
          </a:solidFill>
          <a:latin typeface="+mj-lt"/>
          <a:ea typeface="+mj-ea"/>
          <a:cs typeface="+mj-cs"/>
        </a:defRPr>
      </a:lvl1pPr>
      <a:lvl2pPr algn="ctr" rtl="0" eaLnBrk="1" fontAlgn="base" hangingPunct="1">
        <a:spcBef>
          <a:spcPct val="0"/>
        </a:spcBef>
        <a:spcAft>
          <a:spcPct val="0"/>
        </a:spcAft>
        <a:defRPr sz="2700" b="1">
          <a:solidFill>
            <a:srgbClr val="0099CC"/>
          </a:solidFill>
          <a:latin typeface="Calibri" pitchFamily="34" charset="0"/>
        </a:defRPr>
      </a:lvl2pPr>
      <a:lvl3pPr algn="ctr" rtl="0" eaLnBrk="1" fontAlgn="base" hangingPunct="1">
        <a:spcBef>
          <a:spcPct val="0"/>
        </a:spcBef>
        <a:spcAft>
          <a:spcPct val="0"/>
        </a:spcAft>
        <a:defRPr sz="2700" b="1">
          <a:solidFill>
            <a:srgbClr val="0099CC"/>
          </a:solidFill>
          <a:latin typeface="Calibri" pitchFamily="34" charset="0"/>
        </a:defRPr>
      </a:lvl3pPr>
      <a:lvl4pPr algn="ctr" rtl="0" eaLnBrk="1" fontAlgn="base" hangingPunct="1">
        <a:spcBef>
          <a:spcPct val="0"/>
        </a:spcBef>
        <a:spcAft>
          <a:spcPct val="0"/>
        </a:spcAft>
        <a:defRPr sz="2700" b="1">
          <a:solidFill>
            <a:srgbClr val="0099CC"/>
          </a:solidFill>
          <a:latin typeface="Calibri" pitchFamily="34" charset="0"/>
        </a:defRPr>
      </a:lvl4pPr>
      <a:lvl5pPr algn="ctr" rtl="0" eaLnBrk="1" fontAlgn="base" hangingPunct="1">
        <a:spcBef>
          <a:spcPct val="0"/>
        </a:spcBef>
        <a:spcAft>
          <a:spcPct val="0"/>
        </a:spcAft>
        <a:defRPr sz="2700" b="1">
          <a:solidFill>
            <a:srgbClr val="0099CC"/>
          </a:solidFill>
          <a:latin typeface="Calibri" pitchFamily="34" charset="0"/>
        </a:defRPr>
      </a:lvl5pPr>
      <a:lvl6pPr marL="342900" algn="ctr" rtl="0" eaLnBrk="1" fontAlgn="base" hangingPunct="1">
        <a:spcBef>
          <a:spcPct val="0"/>
        </a:spcBef>
        <a:spcAft>
          <a:spcPct val="0"/>
        </a:spcAft>
        <a:defRPr sz="2700" b="1">
          <a:solidFill>
            <a:srgbClr val="0099CC"/>
          </a:solidFill>
          <a:latin typeface="Calibri" pitchFamily="34" charset="0"/>
        </a:defRPr>
      </a:lvl6pPr>
      <a:lvl7pPr marL="685800" algn="ctr" rtl="0" eaLnBrk="1" fontAlgn="base" hangingPunct="1">
        <a:spcBef>
          <a:spcPct val="0"/>
        </a:spcBef>
        <a:spcAft>
          <a:spcPct val="0"/>
        </a:spcAft>
        <a:defRPr sz="2700" b="1">
          <a:solidFill>
            <a:srgbClr val="0099CC"/>
          </a:solidFill>
          <a:latin typeface="Calibri" pitchFamily="34" charset="0"/>
        </a:defRPr>
      </a:lvl7pPr>
      <a:lvl8pPr marL="1028700" algn="ctr" rtl="0" eaLnBrk="1" fontAlgn="base" hangingPunct="1">
        <a:spcBef>
          <a:spcPct val="0"/>
        </a:spcBef>
        <a:spcAft>
          <a:spcPct val="0"/>
        </a:spcAft>
        <a:defRPr sz="2700" b="1">
          <a:solidFill>
            <a:srgbClr val="0099CC"/>
          </a:solidFill>
          <a:latin typeface="Calibri" pitchFamily="34" charset="0"/>
        </a:defRPr>
      </a:lvl8pPr>
      <a:lvl9pPr marL="1371600" algn="ctr" rtl="0" eaLnBrk="1" fontAlgn="base" hangingPunct="1">
        <a:spcBef>
          <a:spcPct val="0"/>
        </a:spcBef>
        <a:spcAft>
          <a:spcPct val="0"/>
        </a:spcAft>
        <a:defRPr sz="2700" b="1">
          <a:solidFill>
            <a:srgbClr val="0099CC"/>
          </a:solidFill>
          <a:latin typeface="Calibri" pitchFamily="34" charset="0"/>
        </a:defRPr>
      </a:lvl9pPr>
    </p:titleStyle>
    <p:bodyStyle>
      <a:lvl1pPr marL="0" indent="0" algn="l" rtl="0" eaLnBrk="1" fontAlgn="base" hangingPunct="1">
        <a:spcBef>
          <a:spcPct val="20000"/>
        </a:spcBef>
        <a:spcAft>
          <a:spcPct val="0"/>
        </a:spcAft>
        <a:buFont typeface="Wingdings" pitchFamily="2" charset="2"/>
        <a:buNone/>
        <a:defRPr sz="2400">
          <a:solidFill>
            <a:schemeClr val="tx1">
              <a:lumMod val="95000"/>
              <a:lumOff val="5000"/>
            </a:schemeClr>
          </a:solidFill>
          <a:latin typeface="Calibri Light" panose="020F0302020204030204" pitchFamily="34" charset="0"/>
          <a:ea typeface="+mn-ea"/>
          <a:cs typeface="+mn-cs"/>
        </a:defRPr>
      </a:lvl1pPr>
      <a:lvl2pPr marL="342900" indent="0" algn="l" rtl="0" eaLnBrk="1" fontAlgn="base" hangingPunct="1">
        <a:spcBef>
          <a:spcPct val="20000"/>
        </a:spcBef>
        <a:spcAft>
          <a:spcPct val="0"/>
        </a:spcAft>
        <a:buFont typeface="Wingdings" pitchFamily="2" charset="2"/>
        <a:buNone/>
        <a:defRPr sz="2400">
          <a:solidFill>
            <a:schemeClr val="tx1">
              <a:lumMod val="95000"/>
              <a:lumOff val="5000"/>
            </a:schemeClr>
          </a:solidFill>
          <a:latin typeface="Calibri Light" panose="020F0302020204030204" pitchFamily="34" charset="0"/>
        </a:defRPr>
      </a:lvl2pPr>
      <a:lvl3pPr marL="685800" indent="0" algn="l" rtl="0" eaLnBrk="1" fontAlgn="base" hangingPunct="1">
        <a:spcBef>
          <a:spcPct val="20000"/>
        </a:spcBef>
        <a:spcAft>
          <a:spcPct val="0"/>
        </a:spcAft>
        <a:buFont typeface="Wingdings" pitchFamily="2" charset="2"/>
        <a:buNone/>
        <a:defRPr sz="1800">
          <a:solidFill>
            <a:schemeClr val="tx1">
              <a:lumMod val="95000"/>
              <a:lumOff val="5000"/>
            </a:schemeClr>
          </a:solidFill>
          <a:latin typeface="Calibri Light" panose="020F0302020204030204" pitchFamily="34" charset="0"/>
        </a:defRPr>
      </a:lvl3pPr>
      <a:lvl4pPr marL="1200150" indent="-171450" algn="l" rtl="0" eaLnBrk="1" fontAlgn="base" hangingPunct="1">
        <a:spcBef>
          <a:spcPct val="20000"/>
        </a:spcBef>
        <a:spcAft>
          <a:spcPct val="0"/>
        </a:spcAft>
        <a:buFont typeface="Wingdings" pitchFamily="2" charset="2"/>
        <a:buBlip>
          <a:blip r:embed="rId12"/>
        </a:buBlip>
        <a:defRPr sz="1600">
          <a:solidFill>
            <a:schemeClr val="tx1">
              <a:lumMod val="95000"/>
              <a:lumOff val="5000"/>
            </a:schemeClr>
          </a:solidFill>
          <a:latin typeface="Calibri Light" panose="020F0302020204030204" pitchFamily="34" charset="0"/>
        </a:defRPr>
      </a:lvl4pPr>
      <a:lvl5pPr marL="1543050" indent="-171450" algn="l" rtl="0" eaLnBrk="1" fontAlgn="base" hangingPunct="1">
        <a:spcBef>
          <a:spcPct val="20000"/>
        </a:spcBef>
        <a:spcAft>
          <a:spcPct val="0"/>
        </a:spcAft>
        <a:buFont typeface="Wingdings" pitchFamily="2" charset="2"/>
        <a:buBlip>
          <a:blip r:embed="rId12"/>
        </a:buBlip>
        <a:defRPr sz="1600">
          <a:solidFill>
            <a:schemeClr val="tx1">
              <a:lumMod val="95000"/>
              <a:lumOff val="5000"/>
            </a:schemeClr>
          </a:solidFill>
          <a:latin typeface="Calibri Light" panose="020F0302020204030204" pitchFamily="34" charset="0"/>
        </a:defRPr>
      </a:lvl5pPr>
      <a:lvl6pPr marL="1885950" indent="-171450" algn="l" rtl="0" eaLnBrk="1" fontAlgn="base" hangingPunct="1">
        <a:spcBef>
          <a:spcPct val="20000"/>
        </a:spcBef>
        <a:spcAft>
          <a:spcPct val="0"/>
        </a:spcAft>
        <a:buFont typeface="Wingdings" pitchFamily="2" charset="2"/>
        <a:buBlip>
          <a:blip r:embed="rId12"/>
        </a:buBlip>
        <a:defRPr sz="1050">
          <a:solidFill>
            <a:srgbClr val="5F5F5F"/>
          </a:solidFill>
          <a:latin typeface="+mn-lt"/>
        </a:defRPr>
      </a:lvl6pPr>
      <a:lvl7pPr marL="2228850" indent="-171450" algn="l" rtl="0" eaLnBrk="1" fontAlgn="base" hangingPunct="1">
        <a:spcBef>
          <a:spcPct val="20000"/>
        </a:spcBef>
        <a:spcAft>
          <a:spcPct val="0"/>
        </a:spcAft>
        <a:buFont typeface="Wingdings" pitchFamily="2" charset="2"/>
        <a:buBlip>
          <a:blip r:embed="rId12"/>
        </a:buBlip>
        <a:defRPr sz="1050">
          <a:solidFill>
            <a:srgbClr val="5F5F5F"/>
          </a:solidFill>
          <a:latin typeface="+mn-lt"/>
        </a:defRPr>
      </a:lvl7pPr>
      <a:lvl8pPr marL="2571750" indent="-171450" algn="l" rtl="0" eaLnBrk="1" fontAlgn="base" hangingPunct="1">
        <a:spcBef>
          <a:spcPct val="20000"/>
        </a:spcBef>
        <a:spcAft>
          <a:spcPct val="0"/>
        </a:spcAft>
        <a:buFont typeface="Wingdings" pitchFamily="2" charset="2"/>
        <a:buBlip>
          <a:blip r:embed="rId12"/>
        </a:buBlip>
        <a:defRPr sz="1050">
          <a:solidFill>
            <a:srgbClr val="5F5F5F"/>
          </a:solidFill>
          <a:latin typeface="+mn-lt"/>
        </a:defRPr>
      </a:lvl8pPr>
      <a:lvl9pPr marL="2914650" indent="-171450" algn="l" rtl="0" eaLnBrk="1" fontAlgn="base" hangingPunct="1">
        <a:spcBef>
          <a:spcPct val="20000"/>
        </a:spcBef>
        <a:spcAft>
          <a:spcPct val="0"/>
        </a:spcAft>
        <a:buFont typeface="Wingdings" pitchFamily="2" charset="2"/>
        <a:buBlip>
          <a:blip r:embed="rId12"/>
        </a:buBlip>
        <a:defRPr sz="1050">
          <a:solidFill>
            <a:srgbClr val="5F5F5F"/>
          </a:solidFill>
          <a:latin typeface="+mn-lt"/>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24.emf"/><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6.emf"/><Relationship Id="rId5" Type="http://schemas.openxmlformats.org/officeDocument/2006/relationships/image" Target="../media/image23.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0.png"/><Relationship Id="rId5" Type="http://schemas.openxmlformats.org/officeDocument/2006/relationships/tags" Target="../tags/tag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customXml" Target="../ink/ink10.xml"/><Relationship Id="rId18" Type="http://schemas.openxmlformats.org/officeDocument/2006/relationships/image" Target="../media/image43.emf"/><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40.emf"/><Relationship Id="rId17" Type="http://schemas.openxmlformats.org/officeDocument/2006/relationships/customXml" Target="../ink/ink12.xml"/><Relationship Id="rId2" Type="http://schemas.openxmlformats.org/officeDocument/2006/relationships/image" Target="../media/image41.png"/><Relationship Id="rId16"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37.emf"/><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customXml" Target="../ink/ink8.xml"/><Relationship Id="rId1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4.png"/><Relationship Id="rId5" Type="http://schemas.openxmlformats.org/officeDocument/2006/relationships/tags" Target="../tags/tag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customXml" Target="../ink/ink14.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customXml" Target="../ink/ink13.xml"/><Relationship Id="rId4" Type="http://schemas.openxmlformats.org/officeDocument/2006/relationships/image" Target="../media/image59.png"/><Relationship Id="rId9"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1.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tags" Target="../tags/tag1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9.png"/><Relationship Id="rId10" Type="http://schemas.openxmlformats.org/officeDocument/2006/relationships/image" Target="../media/image75.png"/><Relationship Id="rId9"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2" Type="http://schemas.openxmlformats.org/officeDocument/2006/relationships/hyperlink" Target="https://www.horizons-mag.ch/2019/03/07/do-we-still-need-the-statistical-threshold-value-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157539" y="800100"/>
            <a:ext cx="4867275" cy="5238750"/>
          </a:xfrm>
          <a:prstGeom prst="rect">
            <a:avLst/>
          </a:prstGeom>
          <a:noFill/>
          <a:ln w="9525" algn="ctr">
            <a:noFill/>
            <a:miter lim="800000"/>
            <a:headEnd/>
            <a:tailEnd/>
          </a:ln>
        </p:spPr>
      </p:pic>
      <p:sp>
        <p:nvSpPr>
          <p:cNvPr id="2051" name="Rectangle 2"/>
          <p:cNvSpPr>
            <a:spLocks noGrp="1" noChangeArrowheads="1"/>
          </p:cNvSpPr>
          <p:nvPr>
            <p:ph type="ctrTitle"/>
          </p:nvPr>
        </p:nvSpPr>
        <p:spPr>
          <a:xfrm>
            <a:off x="5924550" y="2073276"/>
            <a:ext cx="4267200" cy="1470025"/>
          </a:xfrm>
          <a:noFill/>
        </p:spPr>
        <p:txBody>
          <a:bodyPr/>
          <a:lstStyle/>
          <a:p>
            <a:pPr algn="r" eaLnBrk="1" hangingPunct="1"/>
            <a:r>
              <a:rPr lang="fr-CH" sz="4000" dirty="0"/>
              <a:t>Tests</a:t>
            </a:r>
          </a:p>
        </p:txBody>
      </p:sp>
      <p:sp>
        <p:nvSpPr>
          <p:cNvPr id="2052" name="Subtitle 6"/>
          <p:cNvSpPr>
            <a:spLocks noGrp="1"/>
          </p:cNvSpPr>
          <p:nvPr>
            <p:ph type="subTitle" idx="1"/>
          </p:nvPr>
        </p:nvSpPr>
        <p:spPr>
          <a:xfrm>
            <a:off x="7313295" y="3829050"/>
            <a:ext cx="3162300" cy="1752600"/>
          </a:xfrm>
        </p:spPr>
        <p:txBody>
          <a:bodyPr/>
          <a:lstStyle/>
          <a:p>
            <a:pPr algn="r" eaLnBrk="1" hangingPunct="1"/>
            <a:r>
              <a:rPr lang="fr-CH" dirty="0"/>
              <a:t>Jean-Yves Le Boudec</a:t>
            </a:r>
          </a:p>
          <a:p>
            <a:pPr algn="r" eaLnBrk="1" hangingPunct="1"/>
            <a:r>
              <a:rPr lang="en-CA" dirty="0"/>
              <a:t>2</a:t>
            </a:r>
            <a:r>
              <a:rPr lang="fr-CH" dirty="0"/>
              <a:t>021</a:t>
            </a:r>
          </a:p>
        </p:txBody>
      </p:sp>
      <p:pic>
        <p:nvPicPr>
          <p:cNvPr id="6" name="Image 29">
            <a:extLst>
              <a:ext uri="{FF2B5EF4-FFF2-40B4-BE49-F238E27FC236}">
                <a16:creationId xmlns:a16="http://schemas.microsoft.com/office/drawing/2014/main" id="{C4B44DF8-68AE-4B3D-805C-AF28C9918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7041" y="522986"/>
            <a:ext cx="1963343" cy="704072"/>
          </a:xfrm>
          <a:prstGeom prst="rect">
            <a:avLst/>
          </a:prstGeom>
        </p:spPr>
      </p:pic>
    </p:spTree>
    <p:extLst>
      <p:ext uri="{BB962C8B-B14F-4D97-AF65-F5344CB8AC3E}">
        <p14:creationId xmlns:p14="http://schemas.microsoft.com/office/powerpoint/2010/main" val="333061598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975" y="0"/>
            <a:ext cx="6941436" cy="908050"/>
          </a:xfrm>
        </p:spPr>
        <p:txBody>
          <a:bodyPr/>
          <a:lstStyle/>
          <a:p>
            <a:r>
              <a:rPr lang="en-US" sz="2800" dirty="0"/>
              <a:t>Example : Paired Data --  Is A better than B ?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fr-CH" i="1" smtClean="0">
                            <a:latin typeface="Cambria Math" panose="02040503050406030204" pitchFamily="18" charset="0"/>
                          </a:rPr>
                        </m:ctrlPr>
                      </m:sSubPr>
                      <m:e>
                        <m:r>
                          <a:rPr lang="fr-CH" i="1">
                            <a:latin typeface="Cambria Math"/>
                          </a:rPr>
                          <m:t>𝑋</m:t>
                        </m:r>
                      </m:e>
                      <m:sub>
                        <m:r>
                          <a:rPr lang="fr-CH" i="1">
                            <a:latin typeface="Cambria Math"/>
                          </a:rPr>
                          <m:t>𝑖</m:t>
                        </m:r>
                      </m:sub>
                    </m:sSub>
                    <m:r>
                      <a:rPr lang="fr-CH" i="1">
                        <a:latin typeface="Cambria Math"/>
                      </a:rPr>
                      <m:t>= </m:t>
                    </m:r>
                  </m:oMath>
                </a14:m>
                <a:r>
                  <a:rPr lang="fr-CH" dirty="0" err="1"/>
                  <a:t>Reduction</a:t>
                </a:r>
                <a:r>
                  <a:rPr lang="fr-CH" dirty="0"/>
                  <a:t> in </a:t>
                </a:r>
                <a:r>
                  <a:rPr lang="fr-CH" dirty="0" err="1"/>
                  <a:t>execution</a:t>
                </a:r>
                <a:r>
                  <a:rPr lang="fr-CH" dirty="0"/>
                  <a:t> time</a:t>
                </a:r>
                <a:br>
                  <a:rPr lang="fr-CH" dirty="0"/>
                </a:br>
                <a:r>
                  <a:rPr lang="fr-CH" dirty="0"/>
                  <a:t>Model: </a:t>
                </a:r>
                <a14:m>
                  <m:oMath xmlns:m="http://schemas.openxmlformats.org/officeDocument/2006/math">
                    <m:sSub>
                      <m:sSubPr>
                        <m:ctrlPr>
                          <a:rPr lang="fr-CH" i="1">
                            <a:latin typeface="Cambria Math" panose="02040503050406030204" pitchFamily="18" charset="0"/>
                          </a:rPr>
                        </m:ctrlPr>
                      </m:sSubPr>
                      <m:e>
                        <m:r>
                          <a:rPr lang="fr-CH" i="1">
                            <a:latin typeface="Cambria Math"/>
                          </a:rPr>
                          <m:t>𝑋</m:t>
                        </m:r>
                      </m:e>
                      <m:sub>
                        <m:r>
                          <a:rPr lang="fr-CH" i="1">
                            <a:latin typeface="Cambria Math"/>
                          </a:rPr>
                          <m:t>𝑖</m:t>
                        </m:r>
                      </m:sub>
                    </m:sSub>
                    <m:r>
                      <a:rPr lang="fr-CH" i="1">
                        <a:latin typeface="Cambria Math"/>
                      </a:rPr>
                      <m:t>∼</m:t>
                    </m:r>
                    <m:sSub>
                      <m:sSubPr>
                        <m:ctrlPr>
                          <a:rPr lang="fr-CH" i="1">
                            <a:latin typeface="Cambria Math" panose="02040503050406030204" pitchFamily="18" charset="0"/>
                          </a:rPr>
                        </m:ctrlPr>
                      </m:sSubPr>
                      <m:e>
                        <m:r>
                          <a:rPr lang="fr-CH" i="1">
                            <a:latin typeface="Cambria Math"/>
                          </a:rPr>
                          <m:t>𝑁</m:t>
                        </m:r>
                      </m:e>
                      <m:sub>
                        <m:r>
                          <a:rPr lang="fr-CH" i="1">
                            <a:latin typeface="Cambria Math"/>
                          </a:rPr>
                          <m:t>𝜇</m:t>
                        </m:r>
                        <m:r>
                          <a:rPr lang="fr-CH" i="1">
                            <a:latin typeface="Cambria Math"/>
                          </a:rPr>
                          <m:t>,</m:t>
                        </m:r>
                        <m:sSup>
                          <m:sSupPr>
                            <m:ctrlPr>
                              <a:rPr lang="fr-CH" i="1">
                                <a:latin typeface="Cambria Math" panose="02040503050406030204" pitchFamily="18" charset="0"/>
                              </a:rPr>
                            </m:ctrlPr>
                          </m:sSupPr>
                          <m:e>
                            <m:r>
                              <a:rPr lang="fr-CH" i="1">
                                <a:latin typeface="Cambria Math"/>
                              </a:rPr>
                              <m:t>𝜎</m:t>
                            </m:r>
                          </m:e>
                          <m:sup>
                            <m:r>
                              <a:rPr lang="fr-CH" i="1">
                                <a:latin typeface="Cambria Math"/>
                              </a:rPr>
                              <m:t>2</m:t>
                            </m:r>
                          </m:sup>
                        </m:sSup>
                      </m:sub>
                    </m:sSub>
                    <m:r>
                      <a:rPr lang="fr-CH" b="0" i="0" smtClean="0">
                        <a:latin typeface="Cambria Math" panose="02040503050406030204" pitchFamily="18" charset="0"/>
                      </a:rPr>
                      <m:t>,  </m:t>
                    </m:r>
                    <m:r>
                      <m:rPr>
                        <m:sty m:val="p"/>
                      </m:rPr>
                      <a:rPr lang="fr-CH">
                        <a:latin typeface="Cambria Math"/>
                      </a:rPr>
                      <m:t>Θ</m:t>
                    </m:r>
                    <m:r>
                      <a:rPr lang="fr-CH" i="1">
                        <a:latin typeface="Cambria Math"/>
                      </a:rPr>
                      <m:t>=</m:t>
                    </m:r>
                    <m:d>
                      <m:dPr>
                        <m:begChr m:val="{"/>
                        <m:endChr m:val="}"/>
                        <m:ctrlPr>
                          <a:rPr lang="fr-CH" i="1">
                            <a:latin typeface="Cambria Math" panose="02040503050406030204" pitchFamily="18" charset="0"/>
                          </a:rPr>
                        </m:ctrlPr>
                      </m:dPr>
                      <m:e>
                        <m:d>
                          <m:dPr>
                            <m:ctrlPr>
                              <a:rPr lang="fr-CH" i="1">
                                <a:latin typeface="Cambria Math" panose="02040503050406030204" pitchFamily="18" charset="0"/>
                              </a:rPr>
                            </m:ctrlPr>
                          </m:dPr>
                          <m:e>
                            <m:r>
                              <a:rPr lang="fr-CH" i="1">
                                <a:latin typeface="Cambria Math"/>
                              </a:rPr>
                              <m:t>𝜇</m:t>
                            </m:r>
                            <m:r>
                              <a:rPr lang="fr-CH" i="1">
                                <a:latin typeface="Cambria Math"/>
                              </a:rPr>
                              <m:t>, </m:t>
                            </m:r>
                            <m:r>
                              <a:rPr lang="fr-CH" i="1">
                                <a:latin typeface="Cambria Math"/>
                              </a:rPr>
                              <m:t>𝜎</m:t>
                            </m:r>
                          </m:e>
                        </m:d>
                        <m:r>
                          <a:rPr lang="fr-CH" i="1">
                            <a:latin typeface="Cambria Math"/>
                          </a:rPr>
                          <m:t>, </m:t>
                        </m:r>
                        <m:r>
                          <a:rPr lang="fr-CH" i="1">
                            <a:latin typeface="Cambria Math"/>
                          </a:rPr>
                          <m:t>𝜇</m:t>
                        </m:r>
                        <m:r>
                          <a:rPr lang="fr-CH" i="1">
                            <a:latin typeface="Cambria Math"/>
                          </a:rPr>
                          <m:t>≥0, </m:t>
                        </m:r>
                        <m:r>
                          <a:rPr lang="fr-CH" i="1">
                            <a:latin typeface="Cambria Math"/>
                          </a:rPr>
                          <m:t>𝜎</m:t>
                        </m:r>
                        <m:r>
                          <a:rPr lang="fr-CH" i="1">
                            <a:latin typeface="Cambria Math"/>
                          </a:rPr>
                          <m:t>&gt;0</m:t>
                        </m:r>
                      </m:e>
                    </m:d>
                  </m:oMath>
                </a14:m>
                <a:br>
                  <a:rPr lang="fr-CH" i="1" dirty="0">
                    <a:latin typeface="Cambria Math"/>
                  </a:rPr>
                </a:br>
                <a14:m>
                  <m:oMath xmlns:m="http://schemas.openxmlformats.org/officeDocument/2006/math">
                    <m:sSub>
                      <m:sSubPr>
                        <m:ctrlPr>
                          <a:rPr lang="fr-CH" i="1">
                            <a:latin typeface="Cambria Math" panose="02040503050406030204" pitchFamily="18" charset="0"/>
                          </a:rPr>
                        </m:ctrlPr>
                      </m:sSubPr>
                      <m:e>
                        <m:r>
                          <a:rPr lang="fr-CH" i="1">
                            <a:latin typeface="Cambria Math"/>
                          </a:rPr>
                          <m:t>𝐻</m:t>
                        </m:r>
                      </m:e>
                      <m:sub>
                        <m:r>
                          <a:rPr lang="fr-CH" i="1">
                            <a:latin typeface="Cambria Math"/>
                          </a:rPr>
                          <m:t>0</m:t>
                        </m:r>
                      </m:sub>
                    </m:sSub>
                    <m:r>
                      <a:rPr lang="fr-CH" i="1">
                        <a:latin typeface="Cambria Math"/>
                      </a:rPr>
                      <m:t>:</m:t>
                    </m:r>
                    <m:r>
                      <a:rPr lang="fr-CH" i="1">
                        <a:latin typeface="Cambria Math"/>
                      </a:rPr>
                      <m:t>𝜇</m:t>
                    </m:r>
                    <m:r>
                      <a:rPr lang="fr-CH" i="1">
                        <a:latin typeface="Cambria Math"/>
                      </a:rPr>
                      <m:t>=0</m:t>
                    </m:r>
                  </m:oMath>
                </a14:m>
                <a:r>
                  <a:rPr lang="fr-CH" dirty="0"/>
                  <a:t>,  </a:t>
                </a:r>
                <a14:m>
                  <m:oMath xmlns:m="http://schemas.openxmlformats.org/officeDocument/2006/math">
                    <m:sSub>
                      <m:sSubPr>
                        <m:ctrlPr>
                          <a:rPr lang="fr-CH" i="1">
                            <a:latin typeface="Cambria Math" panose="02040503050406030204" pitchFamily="18" charset="0"/>
                          </a:rPr>
                        </m:ctrlPr>
                      </m:sSubPr>
                      <m:e>
                        <m:r>
                          <m:rPr>
                            <m:sty m:val="p"/>
                          </m:rPr>
                          <a:rPr lang="fr-CH">
                            <a:latin typeface="Cambria Math"/>
                          </a:rPr>
                          <m:t>Θ</m:t>
                        </m:r>
                      </m:e>
                      <m:sub>
                        <m:r>
                          <a:rPr lang="fr-CH" i="1">
                            <a:latin typeface="Cambria Math"/>
                          </a:rPr>
                          <m:t>0</m:t>
                        </m:r>
                      </m:sub>
                    </m:sSub>
                    <m:r>
                      <a:rPr lang="fr-CH" i="1">
                        <a:latin typeface="Cambria Math"/>
                      </a:rPr>
                      <m:t>=</m:t>
                    </m:r>
                    <m:d>
                      <m:dPr>
                        <m:begChr m:val="{"/>
                        <m:endChr m:val="}"/>
                        <m:ctrlPr>
                          <a:rPr lang="fr-CH" i="1">
                            <a:latin typeface="Cambria Math" panose="02040503050406030204" pitchFamily="18" charset="0"/>
                          </a:rPr>
                        </m:ctrlPr>
                      </m:dPr>
                      <m:e>
                        <m:d>
                          <m:dPr>
                            <m:ctrlPr>
                              <a:rPr lang="fr-CH" i="1">
                                <a:latin typeface="Cambria Math" panose="02040503050406030204" pitchFamily="18" charset="0"/>
                              </a:rPr>
                            </m:ctrlPr>
                          </m:dPr>
                          <m:e>
                            <m:r>
                              <a:rPr lang="fr-CH" i="1">
                                <a:latin typeface="Cambria Math"/>
                              </a:rPr>
                              <m:t>0, </m:t>
                            </m:r>
                            <m:r>
                              <a:rPr lang="fr-CH" i="1">
                                <a:latin typeface="Cambria Math"/>
                              </a:rPr>
                              <m:t>𝜎</m:t>
                            </m:r>
                          </m:e>
                        </m:d>
                        <m:r>
                          <a:rPr lang="fr-CH" i="1">
                            <a:latin typeface="Cambria Math"/>
                          </a:rPr>
                          <m:t>, </m:t>
                        </m:r>
                        <m:r>
                          <a:rPr lang="fr-CH" i="1">
                            <a:latin typeface="Cambria Math"/>
                          </a:rPr>
                          <m:t>𝜎</m:t>
                        </m:r>
                        <m:r>
                          <a:rPr lang="fr-CH" i="1">
                            <a:latin typeface="Cambria Math"/>
                          </a:rPr>
                          <m:t>&gt;0 </m:t>
                        </m:r>
                      </m:e>
                    </m:d>
                  </m:oMath>
                </a14:m>
                <a:br>
                  <a:rPr lang="fr-CH" i="1" dirty="0">
                    <a:latin typeface="Cambria Math" panose="02040503050406030204" pitchFamily="18" charset="0"/>
                  </a:rPr>
                </a:br>
                <a14:m>
                  <m:oMath xmlns:m="http://schemas.openxmlformats.org/officeDocument/2006/math">
                    <m:sSub>
                      <m:sSubPr>
                        <m:ctrlPr>
                          <a:rPr lang="fr-CH" i="1">
                            <a:latin typeface="Cambria Math" panose="02040503050406030204" pitchFamily="18" charset="0"/>
                          </a:rPr>
                        </m:ctrlPr>
                      </m:sSubPr>
                      <m:e>
                        <m:r>
                          <a:rPr lang="fr-CH" i="1">
                            <a:latin typeface="Cambria Math"/>
                          </a:rPr>
                          <m:t>𝐻</m:t>
                        </m:r>
                      </m:e>
                      <m:sub>
                        <m:r>
                          <a:rPr lang="fr-CH" i="1">
                            <a:latin typeface="Cambria Math"/>
                          </a:rPr>
                          <m:t>1</m:t>
                        </m:r>
                      </m:sub>
                    </m:sSub>
                    <m:r>
                      <a:rPr lang="fr-CH" i="1">
                        <a:latin typeface="Cambria Math"/>
                      </a:rPr>
                      <m:t>:</m:t>
                    </m:r>
                    <m:r>
                      <a:rPr lang="fr-CH" i="1">
                        <a:latin typeface="Cambria Math"/>
                      </a:rPr>
                      <m:t>𝜇</m:t>
                    </m:r>
                    <m:r>
                      <a:rPr lang="fr-CH" i="1">
                        <a:latin typeface="Cambria Math"/>
                      </a:rPr>
                      <m:t>&gt;0</m:t>
                    </m:r>
                  </m:oMath>
                </a14:m>
                <a:r>
                  <a:rPr lang="en-US" dirty="0"/>
                  <a:t> </a:t>
                </a:r>
              </a:p>
              <a:p>
                <a:r>
                  <a:rPr lang="en-US" dirty="0"/>
                  <a:t>First attempt: </a:t>
                </a:r>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a:rPr>
                                  <m:t>𝑥</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𝑥</m:t>
                                </m:r>
                              </m:e>
                              <m:sub>
                                <m:r>
                                  <a:rPr lang="fr-CH" i="1">
                                    <a:latin typeface="Cambria Math"/>
                                  </a:rPr>
                                  <m:t>𝑛</m:t>
                                </m:r>
                              </m:sub>
                            </m:sSub>
                          </m:e>
                        </m:d>
                        <m:r>
                          <a:rPr lang="fr-CH" i="1">
                            <a:latin typeface="Cambria Math"/>
                          </a:rPr>
                          <m:t>, </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𝑥</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𝑥</m:t>
                                </m:r>
                              </m:e>
                              <m:sub>
                                <m:r>
                                  <a:rPr lang="fr-CH" i="1">
                                    <a:latin typeface="Cambria Math"/>
                                  </a:rPr>
                                  <m:t>𝑛</m:t>
                                </m:r>
                              </m:sub>
                            </m:sSub>
                          </m:num>
                          <m:den>
                            <m:r>
                              <a:rPr lang="fr-CH" i="1">
                                <a:latin typeface="Cambria Math"/>
                              </a:rPr>
                              <m:t>𝑛</m:t>
                            </m:r>
                          </m:den>
                        </m:f>
                        <m:r>
                          <a:rPr lang="fr-CH" i="1">
                            <a:latin typeface="Cambria Math"/>
                          </a:rPr>
                          <m:t>&gt;</m:t>
                        </m:r>
                        <m:r>
                          <a:rPr lang="fr-CH" i="1">
                            <a:latin typeface="Cambria Math"/>
                          </a:rPr>
                          <m:t>𝑐</m:t>
                        </m:r>
                      </m:e>
                    </m:d>
                  </m:oMath>
                </a14:m>
                <a:r>
                  <a:rPr lang="en-US" dirty="0"/>
                  <a:t> for some </a:t>
                </a:r>
                <a14:m>
                  <m:oMath xmlns:m="http://schemas.openxmlformats.org/officeDocument/2006/math">
                    <m:r>
                      <a:rPr lang="fr-CH" b="0" i="1" smtClean="0">
                        <a:latin typeface="Cambria Math" panose="02040503050406030204" pitchFamily="18" charset="0"/>
                      </a:rPr>
                      <m:t>𝑐</m:t>
                    </m:r>
                  </m:oMath>
                </a14:m>
                <a:r>
                  <a:rPr lang="en-US" dirty="0"/>
                  <a:t> to be computed from the required test size</a:t>
                </a:r>
              </a:p>
              <a:p>
                <a:pPr/>
                <a:r>
                  <a:rPr lang="en-US" dirty="0"/>
                  <a:t>Size of this test =</a:t>
                </a:r>
                <a14:m>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sup</m:t>
                            </m:r>
                          </m:e>
                          <m:lim>
                            <m:r>
                              <a:rPr lang="fr-CH" b="0" i="1" smtClean="0">
                                <a:latin typeface="Cambria Math" panose="02040503050406030204" pitchFamily="18" charset="0"/>
                              </a:rPr>
                              <m:t>𝜃</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m:rPr>
                                    <m:sty m:val="p"/>
                                  </m:rPr>
                                  <a:rPr lang="fr-CH" b="0" i="0" smtClean="0">
                                    <a:latin typeface="Cambria Math" panose="02040503050406030204" pitchFamily="18" charset="0"/>
                                  </a:rPr>
                                  <m:t>Θ</m:t>
                                </m:r>
                              </m:e>
                              <m:sub>
                                <m:r>
                                  <a:rPr lang="fr-CH" b="0" i="1" smtClean="0">
                                    <a:latin typeface="Cambria Math" panose="02040503050406030204" pitchFamily="18" charset="0"/>
                                  </a:rPr>
                                  <m:t>0</m:t>
                                </m:r>
                              </m:sub>
                            </m:sSub>
                          </m:lim>
                        </m:limLow>
                      </m:fName>
                      <m:e>
                        <m:r>
                          <a:rPr lang="fr-CH" b="0" i="1" smtClean="0">
                            <a:latin typeface="Cambria Math" panose="02040503050406030204" pitchFamily="18" charset="0"/>
                          </a:rPr>
                          <m:t>𝑃</m:t>
                        </m:r>
                        <m:r>
                          <a:rPr lang="fr-CH" b="0" i="1" smtClean="0">
                            <a:latin typeface="Cambria Math" panose="02040503050406030204" pitchFamily="18" charset="0"/>
                          </a:rPr>
                          <m:t>(</m:t>
                        </m:r>
                        <m:r>
                          <m:rPr>
                            <m:sty m:val="p"/>
                          </m:rPr>
                          <a:rPr lang="fr-CH" b="0" i="0" smtClean="0">
                            <a:latin typeface="Cambria Math" panose="02040503050406030204" pitchFamily="18" charset="0"/>
                          </a:rPr>
                          <m:t>data</m:t>
                        </m:r>
                        <m:r>
                          <a:rPr lang="fr-CH" b="0" i="1" smtClean="0">
                            <a:latin typeface="Cambria Math" panose="02040503050406030204" pitchFamily="18" charset="0"/>
                          </a:rPr>
                          <m:t>∈</m:t>
                        </m:r>
                        <m:r>
                          <a:rPr lang="fr-CH" b="0" i="1" smtClean="0">
                            <a:latin typeface="Cambria Math" panose="02040503050406030204" pitchFamily="18" charset="0"/>
                          </a:rPr>
                          <m:t>𝐶</m:t>
                        </m:r>
                        <m:r>
                          <a:rPr lang="fr-CH" b="0" i="1" smtClean="0">
                            <a:latin typeface="Cambria Math" panose="02040503050406030204" pitchFamily="18" charset="0"/>
                          </a:rPr>
                          <m:t>) </m:t>
                        </m:r>
                      </m:e>
                    </m:func>
                  </m:oMath>
                </a14:m>
                <a:r>
                  <a:rPr lang="en-US" dirty="0"/>
                  <a:t> </a:t>
                </a:r>
                <a:br>
                  <a:rPr lang="en-US" dirty="0"/>
                </a:b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m:t>
                      </m:r>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sup</m:t>
                          </m:r>
                        </m:e>
                        <m:lim>
                          <m:r>
                            <a:rPr lang="fr-CH" b="0" i="1" smtClean="0">
                              <a:latin typeface="Cambria Math" panose="02040503050406030204" pitchFamily="18" charset="0"/>
                            </a:rPr>
                            <m:t>𝜎</m:t>
                          </m:r>
                          <m:r>
                            <a:rPr lang="fr-CH" b="0" i="1" smtClean="0">
                              <a:latin typeface="Cambria Math" panose="02040503050406030204" pitchFamily="18" charset="0"/>
                            </a:rPr>
                            <m:t>&gt;0 </m:t>
                          </m:r>
                        </m:lim>
                      </m:limLow>
                      <m:r>
                        <a:rPr lang="fr-CH" b="0" i="1" smtClean="0">
                          <a:latin typeface="Cambria Math" panose="02040503050406030204" pitchFamily="18" charset="0"/>
                        </a:rPr>
                        <m:t> </m:t>
                      </m:r>
                      <m:r>
                        <a:rPr lang="fr-CH" b="0" i="1" smtClean="0">
                          <a:latin typeface="Cambria Math" panose="02040503050406030204" pitchFamily="18" charset="0"/>
                        </a:rPr>
                        <m:t>𝑃</m:t>
                      </m:r>
                      <m:d>
                        <m:dPr>
                          <m:ctrlPr>
                            <a:rPr lang="fr-CH" b="0" i="1" smtClean="0">
                              <a:latin typeface="Cambria Math" panose="02040503050406030204" pitchFamily="18" charset="0"/>
                            </a:rPr>
                          </m:ctrlPr>
                        </m:dPr>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𝑋</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𝑋</m:t>
                                  </m:r>
                                </m:e>
                                <m:sub>
                                  <m:r>
                                    <a:rPr lang="fr-CH" i="1">
                                      <a:latin typeface="Cambria Math"/>
                                    </a:rPr>
                                    <m:t>𝑛</m:t>
                                  </m:r>
                                </m:sub>
                              </m:sSub>
                            </m:num>
                            <m:den>
                              <m:r>
                                <a:rPr lang="fr-CH" i="1">
                                  <a:latin typeface="Cambria Math"/>
                                </a:rPr>
                                <m:t>𝑛</m:t>
                              </m:r>
                            </m:den>
                          </m:f>
                          <m:r>
                            <a:rPr lang="fr-CH" i="1">
                              <a:latin typeface="Cambria Math"/>
                            </a:rPr>
                            <m:t>&gt;</m:t>
                          </m:r>
                          <m:r>
                            <a:rPr lang="fr-CH" i="1">
                              <a:latin typeface="Cambria Math"/>
                            </a:rPr>
                            <m:t>𝑐</m:t>
                          </m:r>
                        </m:e>
                      </m:d>
                      <m:r>
                        <a:rPr lang="fr-CH" b="0" i="1" smtClean="0">
                          <a:latin typeface="Cambria Math" panose="02040503050406030204" pitchFamily="18" charset="0"/>
                        </a:rPr>
                        <m:t>=</m:t>
                      </m:r>
                    </m:oMath>
                    <m:oMath xmlns:m="http://schemas.openxmlformats.org/officeDocument/2006/math">
                      <m:limLow>
                        <m:limLowPr>
                          <m:ctrlPr>
                            <a:rPr lang="fr-CH" i="1">
                              <a:latin typeface="Cambria Math" panose="02040503050406030204" pitchFamily="18" charset="0"/>
                            </a:rPr>
                          </m:ctrlPr>
                        </m:limLowPr>
                        <m:e>
                          <m:r>
                            <m:rPr>
                              <m:sty m:val="p"/>
                            </m:rPr>
                            <a:rPr lang="fr-CH">
                              <a:latin typeface="Cambria Math" panose="02040503050406030204" pitchFamily="18" charset="0"/>
                            </a:rPr>
                            <m:t>sup</m:t>
                          </m:r>
                        </m:e>
                        <m:lim>
                          <m:r>
                            <a:rPr lang="fr-CH" i="1">
                              <a:latin typeface="Cambria Math" panose="02040503050406030204" pitchFamily="18" charset="0"/>
                            </a:rPr>
                            <m:t>𝜎</m:t>
                          </m:r>
                          <m:r>
                            <a:rPr lang="fr-CH" i="1">
                              <a:latin typeface="Cambria Math" panose="02040503050406030204" pitchFamily="18" charset="0"/>
                            </a:rPr>
                            <m:t>&gt;0 </m:t>
                          </m:r>
                        </m:lim>
                      </m:limLow>
                      <m:r>
                        <a:rPr lang="fr-CH" b="0" i="1" smtClean="0">
                          <a:latin typeface="Cambria Math" panose="02040503050406030204" pitchFamily="18" charset="0"/>
                        </a:rPr>
                        <m:t> </m:t>
                      </m:r>
                      <m:d>
                        <m:dPr>
                          <m:begChr m:val="{"/>
                          <m:endChr m:val="}"/>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𝜎</m:t>
                                      </m:r>
                                    </m:e>
                                    <m:sup>
                                      <m:r>
                                        <a:rPr lang="fr-CH" b="0" i="1" smtClean="0">
                                          <a:latin typeface="Cambria Math" panose="02040503050406030204" pitchFamily="18" charset="0"/>
                                        </a:rPr>
                                        <m:t>2</m:t>
                                      </m:r>
                                    </m:sup>
                                  </m:sSup>
                                </m:num>
                                <m:den>
                                  <m:r>
                                    <a:rPr lang="fr-CH" b="0" i="1" smtClean="0">
                                      <a:latin typeface="Cambria Math" panose="02040503050406030204" pitchFamily="18" charset="0"/>
                                    </a:rPr>
                                    <m:t>𝑛</m:t>
                                  </m:r>
                                </m:den>
                              </m:f>
                            </m:sub>
                          </m:sSub>
                          <m:d>
                            <m:dPr>
                              <m:ctrlPr>
                                <a:rPr lang="fr-CH" b="0" i="1" smtClean="0">
                                  <a:latin typeface="Cambria Math" panose="02040503050406030204" pitchFamily="18" charset="0"/>
                                </a:rPr>
                              </m:ctrlPr>
                            </m:dPr>
                            <m:e>
                              <m:r>
                                <a:rPr lang="fr-CH" b="0" i="1" smtClean="0">
                                  <a:latin typeface="Cambria Math" panose="02040503050406030204" pitchFamily="18" charset="0"/>
                                </a:rPr>
                                <m:t>𝑐</m:t>
                              </m:r>
                            </m:e>
                          </m:d>
                        </m:e>
                      </m:d>
                      <m:r>
                        <a:rPr lang="fr-CH" i="1">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panose="02040503050406030204" pitchFamily="18" charset="0"/>
                            </a:rPr>
                            <m:t>sup</m:t>
                          </m:r>
                        </m:e>
                        <m:lim>
                          <m:r>
                            <a:rPr lang="fr-CH" i="1">
                              <a:latin typeface="Cambria Math" panose="02040503050406030204" pitchFamily="18" charset="0"/>
                            </a:rPr>
                            <m:t>𝜎</m:t>
                          </m:r>
                          <m:r>
                            <a:rPr lang="fr-CH" i="1">
                              <a:latin typeface="Cambria Math" panose="02040503050406030204" pitchFamily="18" charset="0"/>
                            </a:rPr>
                            <m:t>&gt;0 </m:t>
                          </m:r>
                        </m:lim>
                      </m:limLow>
                      <m:r>
                        <a:rPr lang="fr-CH" i="1">
                          <a:latin typeface="Cambria Math" panose="02040503050406030204" pitchFamily="18" charset="0"/>
                        </a:rPr>
                        <m:t> </m:t>
                      </m:r>
                      <m:d>
                        <m:dPr>
                          <m:begChr m:val="{"/>
                          <m:endChr m:val="}"/>
                          <m:ctrlPr>
                            <a:rPr lang="fr-CH" i="1">
                              <a:latin typeface="Cambria Math" panose="02040503050406030204" pitchFamily="18" charset="0"/>
                            </a:rPr>
                          </m:ctrlPr>
                        </m:dPr>
                        <m:e>
                          <m:r>
                            <a:rPr lang="fr-CH" i="1">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rPr>
                                <m:t>𝑁</m:t>
                              </m:r>
                            </m:e>
                            <m:sub>
                              <m:r>
                                <a:rPr lang="fr-CH" i="1">
                                  <a:latin typeface="Cambria Math" panose="02040503050406030204" pitchFamily="18" charset="0"/>
                                </a:rPr>
                                <m:t>0,</m:t>
                              </m:r>
                              <m:r>
                                <a:rPr lang="fr-CH" b="0" i="1" smtClean="0">
                                  <a:latin typeface="Cambria Math" panose="02040503050406030204" pitchFamily="18" charset="0"/>
                                </a:rPr>
                                <m:t>1</m:t>
                              </m:r>
                            </m:sub>
                          </m:sSub>
                          <m:d>
                            <m:dPr>
                              <m:ctrlPr>
                                <a:rPr lang="fr-CH" i="1">
                                  <a:latin typeface="Cambria Math" panose="02040503050406030204" pitchFamily="18" charset="0"/>
                                </a:rPr>
                              </m:ctrlPr>
                            </m:dPr>
                            <m:e>
                              <m:f>
                                <m:fPr>
                                  <m:ctrlPr>
                                    <a:rPr lang="fr-CH" b="0" i="1" smtClean="0">
                                      <a:latin typeface="Cambria Math" panose="02040503050406030204" pitchFamily="18" charset="0"/>
                                    </a:rPr>
                                  </m:ctrlPr>
                                </m:fPr>
                                <m:num>
                                  <m:r>
                                    <a:rPr lang="fr-CH" i="1">
                                      <a:latin typeface="Cambria Math" panose="02040503050406030204" pitchFamily="18" charset="0"/>
                                    </a:rPr>
                                    <m:t>𝑐</m:t>
                                  </m:r>
                                </m:num>
                                <m:den>
                                  <m:r>
                                    <a:rPr lang="fr-CH" b="0" i="1" smtClean="0">
                                      <a:latin typeface="Cambria Math" panose="02040503050406030204" pitchFamily="18" charset="0"/>
                                    </a:rPr>
                                    <m:t>𝜎</m:t>
                                  </m:r>
                                  <m:r>
                                    <a:rPr lang="fr-CH" b="0" i="1" smtClean="0">
                                      <a:latin typeface="Cambria Math" panose="02040503050406030204" pitchFamily="18" charset="0"/>
                                    </a:rPr>
                                    <m:t>/</m:t>
                                  </m:r>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𝑛</m:t>
                                      </m:r>
                                    </m:e>
                                  </m:rad>
                                </m:den>
                              </m:f>
                            </m:e>
                          </m:d>
                        </m:e>
                      </m:d>
                      <m:r>
                        <a:rPr lang="fr-CH" b="0" i="1" smtClean="0">
                          <a:latin typeface="Cambria Math" panose="02040503050406030204" pitchFamily="18" charset="0"/>
                        </a:rPr>
                        <m:t>=1 ‼!</m:t>
                      </m:r>
                    </m:oMath>
                  </m:oMathPara>
                </a14:m>
                <a:endParaRPr lang="fr-CH" b="0" dirty="0"/>
              </a:p>
              <a:p>
                <a:r>
                  <a:rPr lang="en-US" dirty="0"/>
                  <a:t>This definition of the rejection region does not 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a:stretch>
              </a:blipFill>
            </p:spPr>
            <p:txBody>
              <a:bodyPr/>
              <a:lstStyle/>
              <a:p>
                <a:r>
                  <a:rPr lang="en-CA">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10</a:t>
            </a:fld>
            <a:endParaRPr lang="en-US" dirty="0"/>
          </a:p>
        </p:txBody>
      </p:sp>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r="65416"/>
          <a:stretch>
            <a:fillRect/>
          </a:stretch>
        </p:blipFill>
        <p:spPr bwMode="auto">
          <a:xfrm>
            <a:off x="8519411" y="-130860"/>
            <a:ext cx="2094614" cy="2222283"/>
          </a:xfrm>
          <a:prstGeom prst="rect">
            <a:avLst/>
          </a:prstGeom>
          <a:noFill/>
          <a:ln w="9525" algn="ctr">
            <a:noFill/>
            <a:miter lim="800000"/>
            <a:headEnd/>
            <a:tailEnd/>
          </a:ln>
        </p:spPr>
      </p:pic>
    </p:spTree>
    <p:extLst>
      <p:ext uri="{BB962C8B-B14F-4D97-AF65-F5344CB8AC3E}">
        <p14:creationId xmlns:p14="http://schemas.microsoft.com/office/powerpoint/2010/main" val="1621860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0"/>
            <a:ext cx="7254240" cy="908050"/>
          </a:xfrm>
        </p:spPr>
        <p:txBody>
          <a:bodyPr/>
          <a:lstStyle/>
          <a:p>
            <a:r>
              <a:rPr lang="en-US" sz="2800" dirty="0"/>
              <a:t>Example : Paired Data --  Is A better than B ?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fr-CH" i="1" smtClean="0">
                            <a:latin typeface="Cambria Math" panose="02040503050406030204" pitchFamily="18" charset="0"/>
                          </a:rPr>
                        </m:ctrlPr>
                      </m:sSubPr>
                      <m:e>
                        <m:r>
                          <a:rPr lang="fr-CH" i="1">
                            <a:latin typeface="Cambria Math"/>
                          </a:rPr>
                          <m:t>𝑋</m:t>
                        </m:r>
                      </m:e>
                      <m:sub>
                        <m:r>
                          <a:rPr lang="fr-CH" i="1">
                            <a:latin typeface="Cambria Math"/>
                          </a:rPr>
                          <m:t>𝑖</m:t>
                        </m:r>
                      </m:sub>
                    </m:sSub>
                    <m:r>
                      <a:rPr lang="fr-CH" i="1">
                        <a:latin typeface="Cambria Math"/>
                      </a:rPr>
                      <m:t>= </m:t>
                    </m:r>
                  </m:oMath>
                </a14:m>
                <a:r>
                  <a:rPr lang="fr-CH" dirty="0" err="1"/>
                  <a:t>Reduction</a:t>
                </a:r>
                <a:r>
                  <a:rPr lang="fr-CH" dirty="0"/>
                  <a:t> in </a:t>
                </a:r>
                <a:r>
                  <a:rPr lang="fr-CH" dirty="0" err="1"/>
                  <a:t>execution</a:t>
                </a:r>
                <a:r>
                  <a:rPr lang="fr-CH" dirty="0"/>
                  <a:t> time</a:t>
                </a:r>
                <a:br>
                  <a:rPr lang="fr-CH" dirty="0"/>
                </a:br>
                <a:r>
                  <a:rPr lang="fr-CH" dirty="0"/>
                  <a:t>Model: </a:t>
                </a:r>
                <a14:m>
                  <m:oMath xmlns:m="http://schemas.openxmlformats.org/officeDocument/2006/math">
                    <m:sSub>
                      <m:sSubPr>
                        <m:ctrlPr>
                          <a:rPr lang="fr-CH" i="1">
                            <a:latin typeface="Cambria Math" panose="02040503050406030204" pitchFamily="18" charset="0"/>
                          </a:rPr>
                        </m:ctrlPr>
                      </m:sSubPr>
                      <m:e>
                        <m:r>
                          <a:rPr lang="fr-CH" i="1">
                            <a:latin typeface="Cambria Math"/>
                          </a:rPr>
                          <m:t>𝑋</m:t>
                        </m:r>
                      </m:e>
                      <m:sub>
                        <m:r>
                          <a:rPr lang="fr-CH" i="1">
                            <a:latin typeface="Cambria Math"/>
                          </a:rPr>
                          <m:t>𝑖</m:t>
                        </m:r>
                      </m:sub>
                    </m:sSub>
                    <m:r>
                      <a:rPr lang="fr-CH" i="1">
                        <a:latin typeface="Cambria Math"/>
                      </a:rPr>
                      <m:t>∼</m:t>
                    </m:r>
                    <m:sSub>
                      <m:sSubPr>
                        <m:ctrlPr>
                          <a:rPr lang="fr-CH" i="1">
                            <a:latin typeface="Cambria Math" panose="02040503050406030204" pitchFamily="18" charset="0"/>
                          </a:rPr>
                        </m:ctrlPr>
                      </m:sSubPr>
                      <m:e>
                        <m:r>
                          <a:rPr lang="fr-CH" i="1">
                            <a:latin typeface="Cambria Math"/>
                          </a:rPr>
                          <m:t>𝑁</m:t>
                        </m:r>
                      </m:e>
                      <m:sub>
                        <m:r>
                          <a:rPr lang="fr-CH" i="1">
                            <a:latin typeface="Cambria Math"/>
                          </a:rPr>
                          <m:t>𝜇</m:t>
                        </m:r>
                        <m:r>
                          <a:rPr lang="fr-CH" i="1">
                            <a:latin typeface="Cambria Math"/>
                          </a:rPr>
                          <m:t>,</m:t>
                        </m:r>
                        <m:sSup>
                          <m:sSupPr>
                            <m:ctrlPr>
                              <a:rPr lang="fr-CH" i="1">
                                <a:latin typeface="Cambria Math" panose="02040503050406030204" pitchFamily="18" charset="0"/>
                              </a:rPr>
                            </m:ctrlPr>
                          </m:sSupPr>
                          <m:e>
                            <m:r>
                              <a:rPr lang="fr-CH" i="1">
                                <a:latin typeface="Cambria Math"/>
                              </a:rPr>
                              <m:t>𝜎</m:t>
                            </m:r>
                          </m:e>
                          <m:sup>
                            <m:r>
                              <a:rPr lang="fr-CH" i="1">
                                <a:latin typeface="Cambria Math"/>
                              </a:rPr>
                              <m:t>2</m:t>
                            </m:r>
                          </m:sup>
                        </m:sSup>
                      </m:sub>
                    </m:sSub>
                    <m:r>
                      <a:rPr lang="fr-CH" b="0" i="0" smtClean="0">
                        <a:latin typeface="Cambria Math" panose="02040503050406030204" pitchFamily="18" charset="0"/>
                      </a:rPr>
                      <m:t>,  </m:t>
                    </m:r>
                    <m:r>
                      <m:rPr>
                        <m:sty m:val="p"/>
                      </m:rPr>
                      <a:rPr lang="fr-CH">
                        <a:latin typeface="Cambria Math"/>
                      </a:rPr>
                      <m:t>Θ</m:t>
                    </m:r>
                    <m:r>
                      <a:rPr lang="fr-CH" i="1">
                        <a:latin typeface="Cambria Math"/>
                      </a:rPr>
                      <m:t>=</m:t>
                    </m:r>
                    <m:d>
                      <m:dPr>
                        <m:begChr m:val="{"/>
                        <m:endChr m:val="}"/>
                        <m:ctrlPr>
                          <a:rPr lang="fr-CH" i="1">
                            <a:latin typeface="Cambria Math" panose="02040503050406030204" pitchFamily="18" charset="0"/>
                          </a:rPr>
                        </m:ctrlPr>
                      </m:dPr>
                      <m:e>
                        <m:d>
                          <m:dPr>
                            <m:ctrlPr>
                              <a:rPr lang="fr-CH" i="1">
                                <a:latin typeface="Cambria Math" panose="02040503050406030204" pitchFamily="18" charset="0"/>
                              </a:rPr>
                            </m:ctrlPr>
                          </m:dPr>
                          <m:e>
                            <m:r>
                              <a:rPr lang="fr-CH" i="1">
                                <a:latin typeface="Cambria Math"/>
                              </a:rPr>
                              <m:t>𝜇</m:t>
                            </m:r>
                            <m:r>
                              <a:rPr lang="fr-CH" i="1">
                                <a:latin typeface="Cambria Math"/>
                              </a:rPr>
                              <m:t>, </m:t>
                            </m:r>
                            <m:r>
                              <a:rPr lang="fr-CH" i="1">
                                <a:latin typeface="Cambria Math"/>
                              </a:rPr>
                              <m:t>𝜎</m:t>
                            </m:r>
                          </m:e>
                        </m:d>
                        <m:r>
                          <a:rPr lang="fr-CH" i="1">
                            <a:latin typeface="Cambria Math"/>
                          </a:rPr>
                          <m:t>, </m:t>
                        </m:r>
                        <m:r>
                          <a:rPr lang="fr-CH" i="1">
                            <a:latin typeface="Cambria Math"/>
                          </a:rPr>
                          <m:t>𝜇</m:t>
                        </m:r>
                        <m:r>
                          <a:rPr lang="fr-CH" i="1">
                            <a:latin typeface="Cambria Math"/>
                          </a:rPr>
                          <m:t>≥0, </m:t>
                        </m:r>
                        <m:r>
                          <a:rPr lang="fr-CH" i="1">
                            <a:latin typeface="Cambria Math"/>
                          </a:rPr>
                          <m:t>𝜎</m:t>
                        </m:r>
                        <m:r>
                          <a:rPr lang="fr-CH" i="1">
                            <a:latin typeface="Cambria Math"/>
                          </a:rPr>
                          <m:t>&gt;0</m:t>
                        </m:r>
                      </m:e>
                    </m:d>
                  </m:oMath>
                </a14:m>
                <a:br>
                  <a:rPr lang="fr-CH" i="1" dirty="0">
                    <a:latin typeface="Cambria Math"/>
                  </a:rPr>
                </a:br>
                <a14:m>
                  <m:oMath xmlns:m="http://schemas.openxmlformats.org/officeDocument/2006/math">
                    <m:sSub>
                      <m:sSubPr>
                        <m:ctrlPr>
                          <a:rPr lang="fr-CH" i="1">
                            <a:latin typeface="Cambria Math" panose="02040503050406030204" pitchFamily="18" charset="0"/>
                          </a:rPr>
                        </m:ctrlPr>
                      </m:sSubPr>
                      <m:e>
                        <m:r>
                          <a:rPr lang="fr-CH" i="1">
                            <a:latin typeface="Cambria Math"/>
                          </a:rPr>
                          <m:t>𝐻</m:t>
                        </m:r>
                      </m:e>
                      <m:sub>
                        <m:r>
                          <a:rPr lang="fr-CH" i="1">
                            <a:latin typeface="Cambria Math"/>
                          </a:rPr>
                          <m:t>0</m:t>
                        </m:r>
                      </m:sub>
                    </m:sSub>
                    <m:r>
                      <a:rPr lang="fr-CH" i="1">
                        <a:latin typeface="Cambria Math"/>
                      </a:rPr>
                      <m:t>:</m:t>
                    </m:r>
                    <m:r>
                      <a:rPr lang="fr-CH" i="1">
                        <a:latin typeface="Cambria Math"/>
                      </a:rPr>
                      <m:t>𝜇</m:t>
                    </m:r>
                    <m:r>
                      <a:rPr lang="fr-CH" i="1">
                        <a:latin typeface="Cambria Math"/>
                      </a:rPr>
                      <m:t>=0</m:t>
                    </m:r>
                  </m:oMath>
                </a14:m>
                <a:r>
                  <a:rPr lang="fr-CH" dirty="0"/>
                  <a:t>,  </a:t>
                </a:r>
                <a14:m>
                  <m:oMath xmlns:m="http://schemas.openxmlformats.org/officeDocument/2006/math">
                    <m:sSub>
                      <m:sSubPr>
                        <m:ctrlPr>
                          <a:rPr lang="fr-CH" i="1">
                            <a:latin typeface="Cambria Math" panose="02040503050406030204" pitchFamily="18" charset="0"/>
                          </a:rPr>
                        </m:ctrlPr>
                      </m:sSubPr>
                      <m:e>
                        <m:r>
                          <m:rPr>
                            <m:sty m:val="p"/>
                          </m:rPr>
                          <a:rPr lang="fr-CH">
                            <a:latin typeface="Cambria Math"/>
                          </a:rPr>
                          <m:t>Θ</m:t>
                        </m:r>
                      </m:e>
                      <m:sub>
                        <m:r>
                          <a:rPr lang="fr-CH" i="1">
                            <a:latin typeface="Cambria Math"/>
                          </a:rPr>
                          <m:t>0</m:t>
                        </m:r>
                      </m:sub>
                    </m:sSub>
                    <m:r>
                      <a:rPr lang="fr-CH" i="1">
                        <a:latin typeface="Cambria Math"/>
                      </a:rPr>
                      <m:t>=</m:t>
                    </m:r>
                    <m:d>
                      <m:dPr>
                        <m:begChr m:val="{"/>
                        <m:endChr m:val="}"/>
                        <m:ctrlPr>
                          <a:rPr lang="fr-CH" i="1">
                            <a:latin typeface="Cambria Math" panose="02040503050406030204" pitchFamily="18" charset="0"/>
                          </a:rPr>
                        </m:ctrlPr>
                      </m:dPr>
                      <m:e>
                        <m:d>
                          <m:dPr>
                            <m:ctrlPr>
                              <a:rPr lang="fr-CH" i="1">
                                <a:latin typeface="Cambria Math" panose="02040503050406030204" pitchFamily="18" charset="0"/>
                              </a:rPr>
                            </m:ctrlPr>
                          </m:dPr>
                          <m:e>
                            <m:r>
                              <a:rPr lang="fr-CH" i="1">
                                <a:latin typeface="Cambria Math"/>
                              </a:rPr>
                              <m:t>0, </m:t>
                            </m:r>
                            <m:r>
                              <a:rPr lang="fr-CH" i="1">
                                <a:latin typeface="Cambria Math"/>
                              </a:rPr>
                              <m:t>𝜎</m:t>
                            </m:r>
                          </m:e>
                        </m:d>
                        <m:r>
                          <a:rPr lang="fr-CH" i="1">
                            <a:latin typeface="Cambria Math"/>
                          </a:rPr>
                          <m:t>, </m:t>
                        </m:r>
                        <m:r>
                          <a:rPr lang="fr-CH" i="1">
                            <a:latin typeface="Cambria Math"/>
                          </a:rPr>
                          <m:t>𝜎</m:t>
                        </m:r>
                        <m:r>
                          <a:rPr lang="fr-CH" i="1">
                            <a:latin typeface="Cambria Math"/>
                          </a:rPr>
                          <m:t>&gt;0 </m:t>
                        </m:r>
                      </m:e>
                    </m:d>
                  </m:oMath>
                </a14:m>
                <a:br>
                  <a:rPr lang="fr-CH" i="1" dirty="0">
                    <a:latin typeface="Cambria Math" panose="02040503050406030204" pitchFamily="18" charset="0"/>
                  </a:rPr>
                </a:br>
                <a14:m>
                  <m:oMath xmlns:m="http://schemas.openxmlformats.org/officeDocument/2006/math">
                    <m:sSub>
                      <m:sSubPr>
                        <m:ctrlPr>
                          <a:rPr lang="fr-CH" i="1">
                            <a:latin typeface="Cambria Math" panose="02040503050406030204" pitchFamily="18" charset="0"/>
                          </a:rPr>
                        </m:ctrlPr>
                      </m:sSubPr>
                      <m:e>
                        <m:r>
                          <a:rPr lang="fr-CH" i="1">
                            <a:latin typeface="Cambria Math"/>
                          </a:rPr>
                          <m:t>𝐻</m:t>
                        </m:r>
                      </m:e>
                      <m:sub>
                        <m:r>
                          <a:rPr lang="fr-CH" i="1">
                            <a:latin typeface="Cambria Math"/>
                          </a:rPr>
                          <m:t>1</m:t>
                        </m:r>
                      </m:sub>
                    </m:sSub>
                    <m:r>
                      <a:rPr lang="fr-CH" i="1">
                        <a:latin typeface="Cambria Math"/>
                      </a:rPr>
                      <m:t>:</m:t>
                    </m:r>
                    <m:r>
                      <a:rPr lang="fr-CH" i="1">
                        <a:latin typeface="Cambria Math"/>
                      </a:rPr>
                      <m:t>𝜇</m:t>
                    </m:r>
                    <m:r>
                      <a:rPr lang="fr-CH" i="1">
                        <a:latin typeface="Cambria Math"/>
                      </a:rPr>
                      <m:t>&gt;0</m:t>
                    </m:r>
                  </m:oMath>
                </a14:m>
                <a:r>
                  <a:rPr lang="en-US" dirty="0"/>
                  <a:t> </a:t>
                </a:r>
              </a:p>
              <a:p>
                <a:r>
                  <a:rPr lang="en-US" dirty="0"/>
                  <a:t>Second attempt: </a:t>
                </a:r>
                <a14:m>
                  <m:oMath xmlns:m="http://schemas.openxmlformats.org/officeDocument/2006/math">
                    <m:r>
                      <a:rPr lang="fr-CH" b="0" i="1" smtClean="0">
                        <a:latin typeface="Cambria Math" panose="02040503050406030204" pitchFamily="18" charset="0"/>
                      </a:rPr>
                      <m:t>𝐶</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a:rPr>
                                  <m:t>𝑥</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𝑥</m:t>
                                </m:r>
                              </m:e>
                              <m:sub>
                                <m:r>
                                  <a:rPr lang="fr-CH" i="1">
                                    <a:latin typeface="Cambria Math"/>
                                  </a:rPr>
                                  <m:t>𝑛</m:t>
                                </m:r>
                              </m:sub>
                            </m:sSub>
                          </m:e>
                        </m:d>
                        <m:r>
                          <a:rPr lang="fr-CH" i="1">
                            <a:latin typeface="Cambria Math"/>
                          </a:rPr>
                          <m:t>, </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𝑥</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𝑥</m:t>
                                </m:r>
                              </m:e>
                              <m:sub>
                                <m:r>
                                  <a:rPr lang="fr-CH" i="1">
                                    <a:latin typeface="Cambria Math"/>
                                  </a:rPr>
                                  <m:t>𝑛</m:t>
                                </m:r>
                              </m:sub>
                            </m:sSub>
                          </m:num>
                          <m:den>
                            <m:r>
                              <a:rPr lang="fr-CH" i="1">
                                <a:latin typeface="Cambria Math"/>
                              </a:rPr>
                              <m:t>𝑛</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𝑠</m:t>
                                </m:r>
                              </m:e>
                              <m:sub>
                                <m:r>
                                  <a:rPr lang="fr-CH" b="0" i="1" smtClean="0">
                                    <a:latin typeface="Cambria Math" panose="02040503050406030204" pitchFamily="18" charset="0"/>
                                  </a:rPr>
                                  <m:t>𝑛</m:t>
                                </m:r>
                              </m:sub>
                            </m:sSub>
                            <m:r>
                              <a:rPr lang="fr-CH" b="0" i="1" smtClean="0">
                                <a:latin typeface="Cambria Math" panose="02040503050406030204" pitchFamily="18" charset="0"/>
                              </a:rPr>
                              <m:t>/</m:t>
                            </m:r>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𝑛</m:t>
                                </m:r>
                              </m:e>
                            </m:rad>
                          </m:den>
                        </m:f>
                        <m:r>
                          <a:rPr lang="fr-CH" i="1">
                            <a:latin typeface="Cambria Math"/>
                          </a:rPr>
                          <m:t>&gt;</m:t>
                        </m:r>
                        <m:r>
                          <a:rPr lang="fr-CH" i="1">
                            <a:latin typeface="Cambria Math"/>
                          </a:rPr>
                          <m:t>𝑐</m:t>
                        </m:r>
                      </m:e>
                    </m:d>
                  </m:oMath>
                </a14:m>
                <a:r>
                  <a:rPr lang="en-US" dirty="0"/>
                  <a:t> for some </a:t>
                </a:r>
                <a14:m>
                  <m:oMath xmlns:m="http://schemas.openxmlformats.org/officeDocument/2006/math">
                    <m:r>
                      <a:rPr lang="fr-CH" b="0" i="1" smtClean="0">
                        <a:latin typeface="Cambria Math" panose="02040503050406030204" pitchFamily="18" charset="0"/>
                      </a:rPr>
                      <m:t>𝑐</m:t>
                    </m:r>
                  </m:oMath>
                </a14:m>
                <a:r>
                  <a:rPr lang="en-US" dirty="0"/>
                  <a:t>, where </a:t>
                </a:r>
                <a14:m>
                  <m:oMath xmlns:m="http://schemas.openxmlformats.org/officeDocument/2006/math">
                    <m:sSubSup>
                      <m:sSubSupPr>
                        <m:ctrlPr>
                          <a:rPr lang="fr-CH" b="0"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smtClean="0">
                            <a:latin typeface="Cambria Math" panose="02040503050406030204" pitchFamily="18" charset="0"/>
                          </a:rPr>
                          <m:t>𝑛</m:t>
                        </m:r>
                      </m:sub>
                      <m:sup>
                        <m:r>
                          <a:rPr lang="fr-CH" b="0" i="1" dirty="0" smtClean="0">
                            <a:latin typeface="Cambria Math" panose="02040503050406030204" pitchFamily="18" charset="0"/>
                          </a:rPr>
                          <m:t>2</m:t>
                        </m:r>
                      </m:sup>
                    </m:sSubSup>
                  </m:oMath>
                </a14:m>
                <a:r>
                  <a:rPr lang="en-US" dirty="0"/>
                  <a:t> is an estimator of variance </a:t>
                </a:r>
              </a:p>
              <a:p>
                <a:pPr/>
                <a:r>
                  <a:rPr lang="en-US" dirty="0"/>
                  <a:t>Size of this test =</a:t>
                </a:r>
                <a14:m>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sup</m:t>
                            </m:r>
                          </m:e>
                          <m:lim>
                            <m:r>
                              <a:rPr lang="fr-CH" b="0" i="1" smtClean="0">
                                <a:latin typeface="Cambria Math" panose="02040503050406030204" pitchFamily="18" charset="0"/>
                              </a:rPr>
                              <m:t>𝜃</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m:rPr>
                                    <m:sty m:val="p"/>
                                  </m:rPr>
                                  <a:rPr lang="fr-CH" b="0" i="0" smtClean="0">
                                    <a:latin typeface="Cambria Math" panose="02040503050406030204" pitchFamily="18" charset="0"/>
                                  </a:rPr>
                                  <m:t>Θ</m:t>
                                </m:r>
                              </m:e>
                              <m:sub>
                                <m:r>
                                  <a:rPr lang="fr-CH" b="0" i="1" smtClean="0">
                                    <a:latin typeface="Cambria Math" panose="02040503050406030204" pitchFamily="18" charset="0"/>
                                  </a:rPr>
                                  <m:t>0</m:t>
                                </m:r>
                              </m:sub>
                            </m:sSub>
                          </m:lim>
                        </m:limLow>
                      </m:fName>
                      <m:e>
                        <m:r>
                          <a:rPr lang="fr-CH" b="0" i="1" smtClean="0">
                            <a:latin typeface="Cambria Math" panose="02040503050406030204" pitchFamily="18" charset="0"/>
                          </a:rPr>
                          <m:t>𝑃</m:t>
                        </m:r>
                        <m:r>
                          <a:rPr lang="fr-CH" b="0" i="1" smtClean="0">
                            <a:latin typeface="Cambria Math" panose="02040503050406030204" pitchFamily="18" charset="0"/>
                          </a:rPr>
                          <m:t>(</m:t>
                        </m:r>
                        <m:r>
                          <a:rPr lang="fr-CH" b="0" i="1" smtClean="0">
                            <a:latin typeface="Cambria Math" panose="02040503050406030204" pitchFamily="18" charset="0"/>
                          </a:rPr>
                          <m:t>𝑑𝑎𝑡𝑎</m:t>
                        </m:r>
                        <m:r>
                          <a:rPr lang="fr-CH" b="0" i="1" smtClean="0">
                            <a:latin typeface="Cambria Math" panose="02040503050406030204" pitchFamily="18" charset="0"/>
                          </a:rPr>
                          <m:t>∈</m:t>
                        </m:r>
                        <m:r>
                          <a:rPr lang="fr-CH" b="0" i="1" smtClean="0">
                            <a:latin typeface="Cambria Math" panose="02040503050406030204" pitchFamily="18" charset="0"/>
                          </a:rPr>
                          <m:t>𝐶</m:t>
                        </m:r>
                        <m:r>
                          <a:rPr lang="fr-CH" b="0" i="1" smtClean="0">
                            <a:latin typeface="Cambria Math" panose="02040503050406030204" pitchFamily="18" charset="0"/>
                          </a:rPr>
                          <m:t>) </m:t>
                        </m:r>
                      </m:e>
                    </m:func>
                  </m:oMath>
                </a14:m>
                <a:r>
                  <a:rPr lang="en-US" dirty="0"/>
                  <a:t> </a:t>
                </a:r>
                <a:br>
                  <a:rPr lang="en-US" dirty="0"/>
                </a:b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m:t>
                      </m:r>
                      <m:limLow>
                        <m:limLowPr>
                          <m:ctrlPr>
                            <a:rPr lang="fr-CH" b="0" i="1" smtClean="0">
                              <a:latin typeface="Cambria Math" panose="02040503050406030204" pitchFamily="18" charset="0"/>
                            </a:rPr>
                          </m:ctrlPr>
                        </m:limLowPr>
                        <m:e>
                          <m:r>
                            <m:rPr>
                              <m:sty m:val="p"/>
                            </m:rPr>
                            <a:rPr lang="fr-CH" b="0" i="0" smtClean="0">
                              <a:latin typeface="Cambria Math" panose="02040503050406030204" pitchFamily="18" charset="0"/>
                            </a:rPr>
                            <m:t>sup</m:t>
                          </m:r>
                        </m:e>
                        <m:lim>
                          <m:r>
                            <a:rPr lang="fr-CH" b="0" i="1" smtClean="0">
                              <a:latin typeface="Cambria Math" panose="02040503050406030204" pitchFamily="18" charset="0"/>
                            </a:rPr>
                            <m:t>𝜎</m:t>
                          </m:r>
                          <m:r>
                            <a:rPr lang="fr-CH" b="0" i="1" smtClean="0">
                              <a:latin typeface="Cambria Math" panose="02040503050406030204" pitchFamily="18" charset="0"/>
                            </a:rPr>
                            <m:t>&gt;0 </m:t>
                          </m:r>
                        </m:lim>
                      </m:limLow>
                      <m:r>
                        <a:rPr lang="fr-CH" b="0" i="1" smtClean="0">
                          <a:latin typeface="Cambria Math" panose="02040503050406030204" pitchFamily="18" charset="0"/>
                        </a:rPr>
                        <m:t> </m:t>
                      </m:r>
                      <m:r>
                        <a:rPr lang="fr-CH" b="0" i="1" smtClean="0">
                          <a:latin typeface="Cambria Math" panose="02040503050406030204" pitchFamily="18" charset="0"/>
                        </a:rPr>
                        <m:t>𝑃</m:t>
                      </m:r>
                      <m:d>
                        <m:dPr>
                          <m:ctrlPr>
                            <a:rPr lang="fr-CH" b="0" i="1" smtClean="0">
                              <a:latin typeface="Cambria Math" panose="02040503050406030204" pitchFamily="18" charset="0"/>
                            </a:rPr>
                          </m:ctrlPr>
                        </m:dPr>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𝑋</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𝑋</m:t>
                                  </m:r>
                                </m:e>
                                <m:sub>
                                  <m:r>
                                    <a:rPr lang="fr-CH" i="1">
                                      <a:latin typeface="Cambria Math"/>
                                    </a:rPr>
                                    <m:t>𝑛</m:t>
                                  </m:r>
                                </m:sub>
                              </m:sSub>
                            </m:num>
                            <m:den>
                              <m:r>
                                <a:rPr lang="fr-CH" i="1">
                                  <a:latin typeface="Cambria Math"/>
                                </a:rPr>
                                <m:t>𝑛</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𝑛</m:t>
                                  </m:r>
                                </m:sub>
                              </m:sSub>
                              <m:r>
                                <a:rPr lang="fr-CH" i="1">
                                  <a:latin typeface="Cambria Math" panose="02040503050406030204" pitchFamily="18" charset="0"/>
                                </a:rPr>
                                <m:t>/</m:t>
                              </m:r>
                              <m:rad>
                                <m:radPr>
                                  <m:degHide m:val="on"/>
                                  <m:ctrlPr>
                                    <a:rPr lang="fr-CH" i="1">
                                      <a:latin typeface="Cambria Math" panose="02040503050406030204" pitchFamily="18" charset="0"/>
                                    </a:rPr>
                                  </m:ctrlPr>
                                </m:radPr>
                                <m:deg/>
                                <m:e>
                                  <m:r>
                                    <a:rPr lang="fr-CH" i="1">
                                      <a:latin typeface="Cambria Math" panose="02040503050406030204" pitchFamily="18" charset="0"/>
                                    </a:rPr>
                                    <m:t>𝑛</m:t>
                                  </m:r>
                                </m:e>
                              </m:rad>
                            </m:den>
                          </m:f>
                          <m:r>
                            <a:rPr lang="fr-CH" i="1">
                              <a:latin typeface="Cambria Math"/>
                            </a:rPr>
                            <m:t>&gt;</m:t>
                          </m:r>
                          <m:r>
                            <a:rPr lang="fr-CH" i="1">
                              <a:latin typeface="Cambria Math"/>
                            </a:rPr>
                            <m:t>𝑐</m:t>
                          </m:r>
                        </m:e>
                      </m:d>
                      <m:r>
                        <a:rPr lang="fr-CH" b="0" i="1" smtClean="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panose="02040503050406030204" pitchFamily="18" charset="0"/>
                            </a:rPr>
                            <m:t>sup</m:t>
                          </m:r>
                        </m:e>
                        <m:lim>
                          <m:r>
                            <a:rPr lang="fr-CH" i="1">
                              <a:latin typeface="Cambria Math" panose="02040503050406030204" pitchFamily="18" charset="0"/>
                            </a:rPr>
                            <m:t>𝜎</m:t>
                          </m:r>
                          <m:r>
                            <a:rPr lang="fr-CH" i="1">
                              <a:latin typeface="Cambria Math" panose="02040503050406030204" pitchFamily="18" charset="0"/>
                            </a:rPr>
                            <m:t>&gt;0 </m:t>
                          </m:r>
                        </m:lim>
                      </m:limLow>
                      <m:d>
                        <m:dPr>
                          <m:ctrlPr>
                            <a:rPr lang="fr-CH" b="0" i="1" smtClean="0">
                              <a:latin typeface="Cambria Math" panose="02040503050406030204" pitchFamily="18" charset="0"/>
                            </a:rPr>
                          </m:ctrlPr>
                        </m:dPr>
                        <m:e>
                          <m:r>
                            <a:rPr lang="fr-CH" b="0" i="1" smtClean="0">
                              <a:latin typeface="Cambria Math" panose="02040503050406030204" pitchFamily="18" charset="0"/>
                            </a:rPr>
                            <m:t>1−</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0, 1</m:t>
                              </m:r>
                            </m:sub>
                          </m:sSub>
                          <m:d>
                            <m:dPr>
                              <m:ctrlPr>
                                <a:rPr lang="fr-CH" b="0" i="1" smtClean="0">
                                  <a:latin typeface="Cambria Math" panose="02040503050406030204" pitchFamily="18" charset="0"/>
                                </a:rPr>
                              </m:ctrlPr>
                            </m:dPr>
                            <m:e>
                              <m:r>
                                <a:rPr lang="fr-CH" b="0" i="1" smtClean="0">
                                  <a:latin typeface="Cambria Math" panose="02040503050406030204" pitchFamily="18" charset="0"/>
                                </a:rPr>
                                <m:t>𝑐</m:t>
                              </m:r>
                            </m:e>
                          </m:d>
                        </m:e>
                      </m:d>
                      <m:r>
                        <a:rPr lang="fr-CH" i="1">
                          <a:latin typeface="Cambria Math" panose="02040503050406030204" pitchFamily="18" charset="0"/>
                        </a:rPr>
                        <m:t>=1−</m:t>
                      </m:r>
                      <m:sSub>
                        <m:sSubPr>
                          <m:ctrlPr>
                            <a:rPr lang="fr-CH" i="1">
                              <a:latin typeface="Cambria Math" panose="02040503050406030204" pitchFamily="18" charset="0"/>
                            </a:rPr>
                          </m:ctrlPr>
                        </m:sSubPr>
                        <m:e>
                          <m:r>
                            <a:rPr lang="fr-CH" i="1">
                              <a:latin typeface="Cambria Math" panose="02040503050406030204" pitchFamily="18" charset="0"/>
                            </a:rPr>
                            <m:t>𝑁</m:t>
                          </m:r>
                        </m:e>
                        <m:sub>
                          <m:r>
                            <a:rPr lang="fr-CH" i="1">
                              <a:latin typeface="Cambria Math" panose="02040503050406030204" pitchFamily="18" charset="0"/>
                            </a:rPr>
                            <m:t>0, 1</m:t>
                          </m:r>
                        </m:sub>
                      </m:sSub>
                      <m:d>
                        <m:dPr>
                          <m:ctrlPr>
                            <a:rPr lang="fr-CH" i="1">
                              <a:latin typeface="Cambria Math" panose="02040503050406030204" pitchFamily="18" charset="0"/>
                            </a:rPr>
                          </m:ctrlPr>
                        </m:dPr>
                        <m:e>
                          <m:r>
                            <a:rPr lang="fr-CH" i="1">
                              <a:latin typeface="Cambria Math" panose="02040503050406030204" pitchFamily="18" charset="0"/>
                            </a:rPr>
                            <m:t>𝑐</m:t>
                          </m:r>
                        </m:e>
                      </m:d>
                    </m:oMath>
                  </m:oMathPara>
                </a14:m>
                <a:endParaRPr lang="fr-CH" b="0" dirty="0"/>
              </a:p>
              <a:p>
                <a:r>
                  <a:rPr lang="fr-CH" dirty="0"/>
                  <a:t>The distribution of  </a:t>
                </a:r>
                <a14:m>
                  <m:oMath xmlns:m="http://schemas.openxmlformats.org/officeDocument/2006/math">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𝑋</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𝑋</m:t>
                            </m:r>
                          </m:e>
                          <m:sub>
                            <m:r>
                              <a:rPr lang="fr-CH" i="1">
                                <a:latin typeface="Cambria Math"/>
                              </a:rPr>
                              <m:t>𝑛</m:t>
                            </m:r>
                          </m:sub>
                        </m:sSub>
                      </m:num>
                      <m:den>
                        <m:r>
                          <a:rPr lang="fr-CH" i="1">
                            <a:latin typeface="Cambria Math"/>
                          </a:rPr>
                          <m:t>𝑛</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𝑛</m:t>
                            </m:r>
                          </m:sub>
                        </m:sSub>
                        <m:r>
                          <a:rPr lang="fr-CH" i="1">
                            <a:latin typeface="Cambria Math" panose="02040503050406030204" pitchFamily="18" charset="0"/>
                          </a:rPr>
                          <m:t>/</m:t>
                        </m:r>
                        <m:rad>
                          <m:radPr>
                            <m:degHide m:val="on"/>
                            <m:ctrlPr>
                              <a:rPr lang="fr-CH" i="1">
                                <a:latin typeface="Cambria Math" panose="02040503050406030204" pitchFamily="18" charset="0"/>
                              </a:rPr>
                            </m:ctrlPr>
                          </m:radPr>
                          <m:deg/>
                          <m:e>
                            <m:r>
                              <a:rPr lang="fr-CH" i="1">
                                <a:latin typeface="Cambria Math" panose="02040503050406030204" pitchFamily="18" charset="0"/>
                              </a:rPr>
                              <m:t>𝑛</m:t>
                            </m:r>
                          </m:e>
                        </m:rad>
                      </m:den>
                    </m:f>
                  </m:oMath>
                </a14:m>
                <a:r>
                  <a:rPr lang="en-US" dirty="0"/>
                  <a:t> under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𝐻</m:t>
                        </m:r>
                      </m:e>
                      <m:sub>
                        <m:r>
                          <a:rPr lang="fr-CH" b="0" i="1" smtClean="0">
                            <a:latin typeface="Cambria Math" panose="02040503050406030204" pitchFamily="18" charset="0"/>
                          </a:rPr>
                          <m:t>0</m:t>
                        </m:r>
                      </m:sub>
                    </m:sSub>
                  </m:oMath>
                </a14:m>
                <a:r>
                  <a:rPr lang="en-US" dirty="0"/>
                  <a:t> is independent of </a:t>
                </a:r>
                <a14:m>
                  <m:oMath xmlns:m="http://schemas.openxmlformats.org/officeDocument/2006/math">
                    <m:r>
                      <a:rPr lang="fr-CH" b="0" i="1" smtClean="0">
                        <a:latin typeface="Cambria Math" panose="02040503050406030204" pitchFamily="18" charset="0"/>
                      </a:rPr>
                      <m:t>𝜃</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m:rPr>
                            <m:sty m:val="p"/>
                          </m:rPr>
                          <a:rPr lang="fr-CH" b="0" i="0" smtClean="0">
                            <a:latin typeface="Cambria Math" panose="02040503050406030204" pitchFamily="18" charset="0"/>
                          </a:rPr>
                          <m:t>Θ</m:t>
                        </m:r>
                      </m:e>
                      <m:sub>
                        <m:r>
                          <a:rPr lang="fr-CH" b="0" i="1" smtClean="0">
                            <a:latin typeface="Cambria Math" panose="02040503050406030204" pitchFamily="18" charset="0"/>
                          </a:rPr>
                          <m:t>0</m:t>
                        </m:r>
                      </m:sub>
                    </m:sSub>
                  </m:oMath>
                </a14:m>
                <a:r>
                  <a:rPr lang="en-US" dirty="0"/>
                  <a:t>; this is called a “</a:t>
                </a:r>
                <a:r>
                  <a:rPr lang="en-US" dirty="0">
                    <a:solidFill>
                      <a:srgbClr val="FF0000"/>
                    </a:solidFill>
                  </a:rPr>
                  <a:t>pivot</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85" t="-857" r="-1592"/>
                </a:stretch>
              </a:blipFill>
            </p:spPr>
            <p:txBody>
              <a:bodyPr/>
              <a:lstStyle/>
              <a:p>
                <a:r>
                  <a:rPr lang="en-CA">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11</a:t>
            </a:fld>
            <a:endParaRPr lang="en-US" dirty="0"/>
          </a:p>
        </p:txBody>
      </p:sp>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r="65416"/>
          <a:stretch>
            <a:fillRect/>
          </a:stretch>
        </p:blipFill>
        <p:spPr bwMode="auto">
          <a:xfrm>
            <a:off x="8778240" y="-174516"/>
            <a:ext cx="2094614" cy="2222283"/>
          </a:xfrm>
          <a:prstGeom prst="rect">
            <a:avLst/>
          </a:prstGeom>
          <a:noFill/>
          <a:ln w="9525" algn="ctr">
            <a:noFill/>
            <a:miter lim="800000"/>
            <a:headEnd/>
            <a:tailEnd/>
          </a:ln>
        </p:spPr>
      </p:pic>
    </p:spTree>
    <p:extLst>
      <p:ext uri="{BB962C8B-B14F-4D97-AF65-F5344CB8AC3E}">
        <p14:creationId xmlns:p14="http://schemas.microsoft.com/office/powerpoint/2010/main" val="4151087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PQuestion"/>
              <p:cNvSpPr>
                <a:spLocks noGrp="1"/>
              </p:cNvSpPr>
              <p:nvPr>
                <p:ph type="title"/>
              </p:nvPr>
            </p:nvSpPr>
            <p:spPr>
              <a:xfrm>
                <a:off x="1631951" y="0"/>
                <a:ext cx="3993786" cy="908050"/>
              </a:xfrm>
            </p:spPr>
            <p:txBody>
              <a:bodyPr/>
              <a:lstStyle/>
              <a:p>
                <a:r>
                  <a:rPr lang="en-US" sz="2400" dirty="0"/>
                  <a:t>What value of </a:t>
                </a:r>
                <a14:m>
                  <m:oMath xmlns:m="http://schemas.openxmlformats.org/officeDocument/2006/math">
                    <m:r>
                      <a:rPr lang="fr-CH" sz="2400" b="1" i="1">
                        <a:latin typeface="Cambria Math" panose="02040503050406030204" pitchFamily="18" charset="0"/>
                      </a:rPr>
                      <m:t>𝒄</m:t>
                    </m:r>
                  </m:oMath>
                </a14:m>
                <a:r>
                  <a:rPr lang="en-US" sz="2400" dirty="0"/>
                  <a:t> should we choose for a test of size 5% ?</a:t>
                </a:r>
              </a:p>
            </p:txBody>
          </p:sp>
        </mc:Choice>
        <mc:Fallback xmlns="">
          <p:sp>
            <p:nvSpPr>
              <p:cNvPr id="2" name="TPQuestion"/>
              <p:cNvSpPr>
                <a:spLocks noGrp="1" noRot="1" noChangeAspect="1" noMove="1" noResize="1" noEditPoints="1" noAdjustHandles="1" noChangeArrowheads="1" noChangeShapeType="1" noTextEdit="1"/>
              </p:cNvSpPr>
              <p:nvPr>
                <p:ph type="title"/>
              </p:nvPr>
            </p:nvSpPr>
            <p:spPr>
              <a:xfrm>
                <a:off x="1631951" y="0"/>
                <a:ext cx="3993786" cy="908050"/>
              </a:xfrm>
              <a:blipFill>
                <a:blip r:embed="rId4"/>
                <a:stretch>
                  <a:fillRect l="-2443" t="-671" b="-10738"/>
                </a:stretch>
              </a:blipFill>
            </p:spPr>
            <p:txBody>
              <a:bodyPr/>
              <a:lstStyle/>
              <a:p>
                <a:r>
                  <a:rPr lang="fr-CH">
                    <a:noFill/>
                  </a:rPr>
                  <a:t> </a:t>
                </a:r>
              </a:p>
            </p:txBody>
          </p:sp>
        </mc:Fallback>
      </mc:AlternateContent>
      <p:sp>
        <p:nvSpPr>
          <p:cNvPr id="3" name="TPAnswers"/>
          <p:cNvSpPr>
            <a:spLocks noGrp="1"/>
          </p:cNvSpPr>
          <p:nvPr>
            <p:ph idx="1"/>
            <p:custDataLst>
              <p:tags r:id="rId2"/>
            </p:custDataLst>
          </p:nvPr>
        </p:nvSpPr>
        <p:spPr/>
        <p:txBody>
          <a:bodyPr>
            <a:normAutofit/>
          </a:bodyPr>
          <a:lstStyle/>
          <a:p>
            <a:pPr marL="457200" indent="-457200">
              <a:spcAft>
                <a:spcPts val="0"/>
              </a:spcAft>
              <a:buFont typeface="+mj-lt"/>
              <a:buAutoNum type="alphaUcPeriod"/>
            </a:pPr>
            <a:r>
              <a:rPr lang="en-US"/>
              <a:t> 1.2816    </a:t>
            </a:r>
            <a:endParaRPr lang="en-US" dirty="0"/>
          </a:p>
          <a:p>
            <a:pPr marL="457200" indent="-457200">
              <a:spcAft>
                <a:spcPts val="0"/>
              </a:spcAft>
              <a:buFont typeface="+mj-lt"/>
              <a:buAutoNum type="alphaUcPeriod"/>
            </a:pPr>
            <a:r>
              <a:rPr lang="en-US" dirty="0"/>
              <a:t>1.6449    </a:t>
            </a:r>
          </a:p>
          <a:p>
            <a:pPr marL="457200" indent="-457200">
              <a:spcAft>
                <a:spcPts val="0"/>
              </a:spcAft>
              <a:buFont typeface="+mj-lt"/>
              <a:buAutoNum type="alphaUcPeriod"/>
            </a:pPr>
            <a:r>
              <a:rPr lang="en-US" dirty="0"/>
              <a:t>1.9600    </a:t>
            </a:r>
          </a:p>
          <a:p>
            <a:pPr marL="457200" indent="-457200">
              <a:spcAft>
                <a:spcPts val="0"/>
              </a:spcAft>
              <a:buFont typeface="+mj-lt"/>
              <a:buAutoNum type="alphaUcPeriod"/>
            </a:pPr>
            <a:r>
              <a:rPr lang="en-US" dirty="0"/>
              <a:t>2.32632</a:t>
            </a:r>
          </a:p>
          <a:p>
            <a:pPr marL="457200" indent="-457200">
              <a:spcAft>
                <a:spcPts val="0"/>
              </a:spcAft>
              <a:buFont typeface="+mj-lt"/>
              <a:buAutoNum type="alphaUcPeriod"/>
            </a:pPr>
            <a:r>
              <a:rPr lang="en-US" dirty="0"/>
              <a:t>None of the above</a:t>
            </a:r>
          </a:p>
          <a:p>
            <a:pPr marL="457200" indent="-457200">
              <a:spcAft>
                <a:spcPts val="0"/>
              </a:spcAft>
              <a:buFont typeface="+mj-lt"/>
              <a:buAutoNum type="alphaUcPeriod"/>
            </a:pPr>
            <a:r>
              <a:rPr lang="en-US" dirty="0"/>
              <a:t>I </a:t>
            </a:r>
            <a:r>
              <a:rPr lang="en-US"/>
              <a:t>don’t know</a:t>
            </a:r>
            <a:endParaRPr lang="en-US" dirty="0"/>
          </a:p>
        </p:txBody>
      </p:sp>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12</a:t>
            </a:fld>
            <a:endParaRPr lang="en-US" dirty="0"/>
          </a:p>
        </p:txBody>
      </p:sp>
      <p:pic>
        <p:nvPicPr>
          <p:cNvPr id="7" name="Picture 6"/>
          <p:cNvPicPr>
            <a:picLocks noChangeAspect="1"/>
          </p:cNvPicPr>
          <p:nvPr/>
        </p:nvPicPr>
        <p:blipFill>
          <a:blip r:embed="rId5"/>
          <a:stretch>
            <a:fillRect/>
          </a:stretch>
        </p:blipFill>
        <p:spPr>
          <a:xfrm>
            <a:off x="5625737" y="395603"/>
            <a:ext cx="4572638" cy="3429479"/>
          </a:xfrm>
          <a:prstGeom prst="rect">
            <a:avLst/>
          </a:prstGeom>
          <a:ln>
            <a:solidFill>
              <a:schemeClr val="bg1">
                <a:lumMod val="50000"/>
              </a:schemeClr>
            </a:solidFill>
          </a:ln>
        </p:spPr>
      </p:pic>
    </p:spTree>
    <p:custDataLst>
      <p:tags r:id="rId1"/>
    </p:custDataLst>
    <p:extLst>
      <p:ext uri="{BB962C8B-B14F-4D97-AF65-F5344CB8AC3E}">
        <p14:creationId xmlns:p14="http://schemas.microsoft.com/office/powerpoint/2010/main" val="38148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1" y="0"/>
            <a:ext cx="3906701" cy="908050"/>
          </a:xfrm>
        </p:spPr>
        <p:txBody>
          <a:bodyPr/>
          <a:lstStyle/>
          <a:p>
            <a:r>
              <a:rPr lang="en-US" dirty="0">
                <a:solidFill>
                  <a:srgbClr val="FF0000"/>
                </a:solidFill>
              </a:rPr>
              <a:t>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Answer B</a:t>
                </a:r>
              </a:p>
              <a:p>
                <a:endParaRPr lang="en-US" dirty="0"/>
              </a:p>
              <a:p>
                <a:r>
                  <a:rPr lang="en-US" dirty="0"/>
                  <a:t>We need to choose </a:t>
                </a:r>
                <a14:m>
                  <m:oMath xmlns:m="http://schemas.openxmlformats.org/officeDocument/2006/math">
                    <m:r>
                      <a:rPr lang="fr-CH" b="0" i="1" smtClean="0">
                        <a:latin typeface="Cambria Math" panose="02040503050406030204" pitchFamily="18" charset="0"/>
                      </a:rPr>
                      <m:t>𝑐</m:t>
                    </m:r>
                  </m:oMath>
                </a14:m>
                <a:r>
                  <a:rPr lang="en-US" dirty="0"/>
                  <a:t> such that</a:t>
                </a:r>
                <a:br>
                  <a:rPr lang="en-US" dirty="0"/>
                </a:br>
                <a14:m>
                  <m:oMath xmlns:m="http://schemas.openxmlformats.org/officeDocument/2006/math">
                    <m:r>
                      <a:rPr lang="fr-CH" b="0" i="0" smtClean="0">
                        <a:latin typeface="Cambria Math" panose="02040503050406030204" pitchFamily="18" charset="0"/>
                      </a:rPr>
                      <m:t>1−</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0,1</m:t>
                        </m:r>
                      </m:sub>
                    </m:sSub>
                    <m:d>
                      <m:dPr>
                        <m:ctrlPr>
                          <a:rPr lang="fr-CH" b="0" i="1" smtClean="0">
                            <a:latin typeface="Cambria Math" panose="02040503050406030204" pitchFamily="18" charset="0"/>
                          </a:rPr>
                        </m:ctrlPr>
                      </m:dPr>
                      <m:e>
                        <m:r>
                          <a:rPr lang="fr-CH" b="0" i="1" smtClean="0">
                            <a:latin typeface="Cambria Math" panose="02040503050406030204" pitchFamily="18" charset="0"/>
                          </a:rPr>
                          <m:t>𝑐</m:t>
                        </m:r>
                      </m:e>
                    </m:d>
                    <m:r>
                      <a:rPr lang="fr-CH" b="0" i="1" smtClean="0">
                        <a:latin typeface="Cambria Math" panose="02040503050406030204" pitchFamily="18" charset="0"/>
                      </a:rPr>
                      <m:t>=0.05</m:t>
                    </m:r>
                  </m:oMath>
                </a14:m>
                <a:r>
                  <a:rPr lang="fr-CH" dirty="0"/>
                  <a:t> </a:t>
                </a:r>
                <a:br>
                  <a:rPr lang="fr-CH" dirty="0"/>
                </a:br>
                <a:r>
                  <a:rPr lang="fr-CH" dirty="0"/>
                  <a:t>i.e. </a:t>
                </a:r>
                <a:r>
                  <a:rPr lang="en-US" dirty="0"/>
                  <a:t>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0,1</m:t>
                        </m:r>
                      </m:sub>
                    </m:sSub>
                    <m:d>
                      <m:dPr>
                        <m:ctrlPr>
                          <a:rPr lang="fr-CH" b="0" i="1" smtClean="0">
                            <a:latin typeface="Cambria Math" panose="02040503050406030204" pitchFamily="18" charset="0"/>
                          </a:rPr>
                        </m:ctrlPr>
                      </m:dPr>
                      <m:e>
                        <m:r>
                          <a:rPr lang="fr-CH" b="0" i="1" smtClean="0">
                            <a:latin typeface="Cambria Math" panose="02040503050406030204" pitchFamily="18" charset="0"/>
                          </a:rPr>
                          <m:t>𝑐</m:t>
                        </m:r>
                      </m:e>
                    </m:d>
                    <m:r>
                      <a:rPr lang="fr-CH" b="0" i="1" smtClean="0">
                        <a:latin typeface="Cambria Math" panose="02040503050406030204" pitchFamily="18" charset="0"/>
                      </a:rPr>
                      <m:t>=0.95</m:t>
                    </m:r>
                  </m:oMath>
                </a14:m>
                <a:endParaRPr lang="en-US" dirty="0"/>
              </a:p>
              <a:p>
                <a:r>
                  <a:rPr lang="en-US" dirty="0"/>
                  <a:t> this gives  </a:t>
                </a:r>
                <a14:m>
                  <m:oMath xmlns:m="http://schemas.openxmlformats.org/officeDocument/2006/math">
                    <m:r>
                      <a:rPr lang="fr-CH" b="0" i="1" smtClean="0">
                        <a:latin typeface="Cambria Math" panose="02040503050406030204" pitchFamily="18" charset="0"/>
                      </a:rPr>
                      <m:t>𝑐</m:t>
                    </m:r>
                    <m:r>
                      <a:rPr lang="fr-CH" b="0" i="1" smtClean="0">
                        <a:latin typeface="Cambria Math" panose="02040503050406030204" pitchFamily="18" charset="0"/>
                      </a:rPr>
                      <m:t>=</m:t>
                    </m:r>
                    <m:r>
                      <m:rPr>
                        <m:nor/>
                      </m:rPr>
                      <a:rPr lang="en-US" dirty="0"/>
                      <m:t>1.6449</m:t>
                    </m:r>
                  </m:oMath>
                </a14:m>
                <a:br>
                  <a:rPr lang="fr-CH" dirty="0"/>
                </a:br>
                <a:br>
                  <a:rPr lang="fr-CH" dirty="0"/>
                </a:br>
                <a:r>
                  <a:rPr lang="fr-CH" dirty="0"/>
                  <a:t>(</a:t>
                </a:r>
                <a:r>
                  <a:rPr lang="fr-CH" dirty="0" err="1"/>
                  <a:t>with</a:t>
                </a:r>
                <a:r>
                  <a:rPr lang="fr-CH" dirty="0"/>
                  <a:t> </a:t>
                </a:r>
                <a14:m>
                  <m:oMath xmlns:m="http://schemas.openxmlformats.org/officeDocument/2006/math">
                    <m:r>
                      <a:rPr lang="fr-CH" b="0" i="1" smtClean="0">
                        <a:latin typeface="Cambria Math" panose="02040503050406030204" pitchFamily="18" charset="0"/>
                      </a:rPr>
                      <m:t>𝑐</m:t>
                    </m:r>
                    <m:r>
                      <a:rPr lang="fr-CH" b="0" i="1" smtClean="0">
                        <a:latin typeface="Cambria Math" panose="02040503050406030204" pitchFamily="18" charset="0"/>
                      </a:rPr>
                      <m:t>=1.9600 </m:t>
                    </m:r>
                  </m:oMath>
                </a14:m>
                <a:r>
                  <a:rPr lang="en-US" dirty="0"/>
                  <a:t>we would have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m:t>
                        </m:r>
                      </m:sub>
                    </m:sSub>
                    <m:d>
                      <m:dPr>
                        <m:ctrlPr>
                          <a:rPr lang="fr-CH" b="0" i="1" smtClean="0">
                            <a:latin typeface="Cambria Math" panose="02040503050406030204" pitchFamily="18" charset="0"/>
                          </a:rPr>
                        </m:ctrlPr>
                      </m:dPr>
                      <m:e>
                        <m:r>
                          <a:rPr lang="fr-CH" b="0" i="1" smtClean="0">
                            <a:latin typeface="Cambria Math" panose="02040503050406030204" pitchFamily="18" charset="0"/>
                          </a:rPr>
                          <m:t>𝑐</m:t>
                        </m:r>
                      </m:e>
                    </m:d>
                    <m:r>
                      <a:rPr lang="fr-CH" b="0" i="1" smtClean="0">
                        <a:latin typeface="Cambria Math" panose="02040503050406030204" pitchFamily="18" charset="0"/>
                      </a:rPr>
                      <m:t>=0.975</m:t>
                    </m:r>
                  </m:oMath>
                </a14:m>
                <a:r>
                  <a:rPr lang="en-US" dirty="0"/>
                  <a:t> i.e. a test of size 2.5%)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a:stretch>
              </a:blipFill>
            </p:spPr>
            <p:txBody>
              <a:bodyPr/>
              <a:lstStyle/>
              <a:p>
                <a:r>
                  <a:rPr lang="en-CA">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13</a:t>
            </a:fld>
            <a:endParaRPr lang="en-US" dirty="0"/>
          </a:p>
        </p:txBody>
      </p:sp>
      <p:pic>
        <p:nvPicPr>
          <p:cNvPr id="6" name="Picture 5"/>
          <p:cNvPicPr>
            <a:picLocks noChangeAspect="1"/>
          </p:cNvPicPr>
          <p:nvPr/>
        </p:nvPicPr>
        <p:blipFill>
          <a:blip r:embed="rId3"/>
          <a:stretch>
            <a:fillRect/>
          </a:stretch>
        </p:blipFill>
        <p:spPr>
          <a:xfrm>
            <a:off x="6096000" y="64677"/>
            <a:ext cx="4572638" cy="3429479"/>
          </a:xfrm>
          <a:prstGeom prst="rect">
            <a:avLst/>
          </a:prstGeom>
          <a:ln>
            <a:solidFill>
              <a:schemeClr val="bg1">
                <a:lumMod val="50000"/>
              </a:schemeClr>
            </a:solidFill>
          </a:ln>
        </p:spPr>
      </p:pic>
    </p:spTree>
    <p:extLst>
      <p:ext uri="{BB962C8B-B14F-4D97-AF65-F5344CB8AC3E}">
        <p14:creationId xmlns:p14="http://schemas.microsoft.com/office/powerpoint/2010/main" val="1041047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51" y="0"/>
            <a:ext cx="3601901" cy="908050"/>
          </a:xfrm>
        </p:spPr>
        <p:txBody>
          <a:bodyPr/>
          <a:lstStyle/>
          <a:p>
            <a:r>
              <a:rPr lang="en-US" dirty="0"/>
              <a:t>Power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Power function:  </a:t>
                </a:r>
                <a14:m>
                  <m:oMath xmlns:m="http://schemas.openxmlformats.org/officeDocument/2006/math">
                    <m:r>
                      <a:rPr lang="en-CA" b="0" i="1" smtClean="0">
                        <a:latin typeface="Cambria Math" panose="02040503050406030204" pitchFamily="18" charset="0"/>
                      </a:rPr>
                      <m:t>𝜃</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ℙ</m:t>
                        </m:r>
                      </m:e>
                      <m:sub>
                        <m:r>
                          <a:rPr lang="en-CA" b="0" i="1" smtClean="0">
                            <a:latin typeface="Cambria Math" panose="02040503050406030204" pitchFamily="18" charset="0"/>
                          </a:rPr>
                          <m:t>𝜃</m:t>
                        </m:r>
                      </m:sub>
                    </m:sSub>
                    <m:r>
                      <a:rPr lang="en-CA" b="0" i="1" smtClean="0">
                        <a:latin typeface="Cambria Math" panose="02040503050406030204" pitchFamily="18" charset="0"/>
                      </a:rPr>
                      <m:t>(</m:t>
                    </m:r>
                    <m:r>
                      <a:rPr lang="en-CA" b="0" i="1" smtClean="0">
                        <a:latin typeface="Cambria Math" panose="02040503050406030204" pitchFamily="18" charset="0"/>
                      </a:rPr>
                      <m:t>𝑑𝑎𝑡𝑎</m:t>
                    </m:r>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oMath>
                </a14:m>
                <a:r>
                  <a:rPr lang="en-CA" b="0" i="1" dirty="0">
                    <a:latin typeface="Cambria Math" panose="02040503050406030204" pitchFamily="18" charset="0"/>
                  </a:rPr>
                  <a:t> </a:t>
                </a:r>
              </a:p>
              <a:p>
                <a:r>
                  <a:rPr lang="en-US" dirty="0"/>
                  <a:t>Should be close to 1 when </a:t>
                </a:r>
                <a14:m>
                  <m:oMath xmlns:m="http://schemas.openxmlformats.org/officeDocument/2006/math">
                    <m:r>
                      <a:rPr lang="en-CA" b="0" i="1" smtClean="0">
                        <a:latin typeface="Cambria Math" panose="02040503050406030204" pitchFamily="18" charset="0"/>
                      </a:rPr>
                      <m:t>𝜃</m:t>
                    </m:r>
                    <m:r>
                      <a:rPr lang="en-CA" b="0" i="1" smtClean="0">
                        <a:latin typeface="Cambria Math" panose="02040503050406030204" pitchFamily="18" charset="0"/>
                      </a:rPr>
                      <m:t>∈</m:t>
                    </m:r>
                    <m:r>
                      <m:rPr>
                        <m:sty m:val="p"/>
                      </m:rPr>
                      <a:rPr lang="en-CA" b="0" i="0" smtClean="0">
                        <a:latin typeface="Cambria Math" panose="02040503050406030204" pitchFamily="18" charset="0"/>
                      </a:rPr>
                      <m:t>Θ</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oMath>
                </a14:m>
                <a:endParaRPr lang="en-US" dirty="0"/>
              </a:p>
              <a:p>
                <a:endParaRPr lang="en-US" dirty="0"/>
              </a:p>
              <a:p>
                <a:r>
                  <a:rPr lang="en-US" dirty="0"/>
                  <a:t>Here:</a:t>
                </a:r>
              </a:p>
              <a:p>
                <a14:m>
                  <m:oMath xmlns:m="http://schemas.openxmlformats.org/officeDocument/2006/math">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𝑃</m:t>
                        </m:r>
                      </m:e>
                      <m:sub>
                        <m:r>
                          <a:rPr lang="fr-CH" b="0" i="1" dirty="0" smtClean="0">
                            <a:latin typeface="Cambria Math" panose="02040503050406030204" pitchFamily="18" charset="0"/>
                          </a:rPr>
                          <m:t>𝜇</m:t>
                        </m:r>
                        <m:r>
                          <a:rPr lang="fr-CH" b="0" i="1" dirty="0" smtClean="0">
                            <a:latin typeface="Cambria Math" panose="02040503050406030204" pitchFamily="18" charset="0"/>
                          </a:rPr>
                          <m:t>,</m:t>
                        </m:r>
                        <m:r>
                          <a:rPr lang="fr-CH" b="0" i="1" dirty="0" smtClean="0">
                            <a:latin typeface="Cambria Math" panose="02040503050406030204" pitchFamily="18" charset="0"/>
                          </a:rPr>
                          <m:t>𝜎</m:t>
                        </m:r>
                      </m:sub>
                    </m:sSub>
                    <m:r>
                      <a:rPr lang="fr-CH" b="0" i="1" dirty="0" smtClean="0">
                        <a:latin typeface="Cambria Math" panose="02040503050406030204" pitchFamily="18" charset="0"/>
                      </a:rPr>
                      <m:t> </m:t>
                    </m:r>
                    <m:d>
                      <m:dPr>
                        <m:ctrlPr>
                          <a:rPr lang="fr-CH" b="0" i="1" dirty="0" smtClean="0">
                            <a:latin typeface="Cambria Math" panose="02040503050406030204" pitchFamily="18" charset="0"/>
                          </a:rPr>
                        </m:ctrlPr>
                      </m:dPr>
                      <m:e>
                        <m:r>
                          <a:rPr lang="fr-CH" b="0" i="1" dirty="0" smtClean="0">
                            <a:latin typeface="Cambria Math" panose="02040503050406030204" pitchFamily="18" charset="0"/>
                          </a:rPr>
                          <m:t>𝑑𝑎𝑡𝑎</m:t>
                        </m:r>
                        <m:r>
                          <a:rPr lang="fr-CH" b="0" i="1" dirty="0" smtClean="0">
                            <a:latin typeface="Cambria Math" panose="02040503050406030204" pitchFamily="18" charset="0"/>
                          </a:rPr>
                          <m:t>∈</m:t>
                        </m:r>
                        <m:r>
                          <a:rPr lang="fr-CH" b="0" i="1" dirty="0" smtClean="0">
                            <a:latin typeface="Cambria Math" panose="02040503050406030204" pitchFamily="18" charset="0"/>
                          </a:rPr>
                          <m:t>𝐶</m:t>
                        </m:r>
                      </m:e>
                    </m:d>
                    <m:r>
                      <a:rPr lang="fr-CH" b="0" i="1" dirty="0" smtClean="0">
                        <a:latin typeface="Cambria Math" panose="02040503050406030204" pitchFamily="18" charset="0"/>
                      </a:rPr>
                      <m:t>=</m:t>
                    </m:r>
                  </m:oMath>
                </a14:m>
                <a:r>
                  <a:rPr lang="fr-CH" b="0" dirty="0"/>
                  <a:t> </a:t>
                </a:r>
                <a:br>
                  <a:rPr lang="fr-CH" b="0" dirty="0"/>
                </a:br>
                <a14:m>
                  <m:oMath xmlns:m="http://schemas.openxmlformats.org/officeDocument/2006/math">
                    <m:sSub>
                      <m:sSubPr>
                        <m:ctrlPr>
                          <a:rPr lang="fr-CH" b="0" i="1" smtClean="0">
                            <a:latin typeface="Cambria Math" panose="02040503050406030204" pitchFamily="18" charset="0"/>
                          </a:rPr>
                        </m:ctrlPr>
                      </m:sSubPr>
                      <m:e>
                        <m:r>
                          <a:rPr lang="fr-CH" i="1">
                            <a:latin typeface="Cambria Math" panose="02040503050406030204" pitchFamily="18" charset="0"/>
                          </a:rPr>
                          <m:t>𝑃</m:t>
                        </m:r>
                      </m:e>
                      <m:sub>
                        <m:r>
                          <a:rPr lang="fr-CH" b="0" i="1" smtClean="0">
                            <a:latin typeface="Cambria Math" panose="02040503050406030204" pitchFamily="18" charset="0"/>
                          </a:rPr>
                          <m:t>𝜇</m:t>
                        </m:r>
                        <m:r>
                          <a:rPr lang="fr-CH" b="0" i="1" smtClean="0">
                            <a:latin typeface="Cambria Math" panose="02040503050406030204" pitchFamily="18" charset="0"/>
                          </a:rPr>
                          <m:t>, </m:t>
                        </m:r>
                        <m:r>
                          <a:rPr lang="fr-CH" b="0" i="1" smtClean="0">
                            <a:latin typeface="Cambria Math" panose="02040503050406030204" pitchFamily="18" charset="0"/>
                          </a:rPr>
                          <m:t>𝜎</m:t>
                        </m:r>
                      </m:sub>
                    </m:sSub>
                    <m:d>
                      <m:dPr>
                        <m:ctrlPr>
                          <a:rPr lang="fr-CH" i="1">
                            <a:latin typeface="Cambria Math" panose="02040503050406030204" pitchFamily="18" charset="0"/>
                          </a:rPr>
                        </m:ctrlPr>
                      </m:dPr>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𝑋</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𝑋</m:t>
                                </m:r>
                              </m:e>
                              <m:sub>
                                <m:r>
                                  <a:rPr lang="fr-CH" i="1">
                                    <a:latin typeface="Cambria Math"/>
                                  </a:rPr>
                                  <m:t>𝑛</m:t>
                                </m:r>
                              </m:sub>
                            </m:sSub>
                          </m:num>
                          <m:den>
                            <m:r>
                              <a:rPr lang="fr-CH" i="1">
                                <a:latin typeface="Cambria Math"/>
                              </a:rPr>
                              <m:t>𝑛</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𝑛</m:t>
                                </m:r>
                              </m:sub>
                            </m:sSub>
                            <m:r>
                              <a:rPr lang="fr-CH" i="1">
                                <a:latin typeface="Cambria Math" panose="02040503050406030204" pitchFamily="18" charset="0"/>
                              </a:rPr>
                              <m:t>/</m:t>
                            </m:r>
                            <m:rad>
                              <m:radPr>
                                <m:degHide m:val="on"/>
                                <m:ctrlPr>
                                  <a:rPr lang="fr-CH" i="1">
                                    <a:latin typeface="Cambria Math" panose="02040503050406030204" pitchFamily="18" charset="0"/>
                                  </a:rPr>
                                </m:ctrlPr>
                              </m:radPr>
                              <m:deg/>
                              <m:e>
                                <m:r>
                                  <a:rPr lang="fr-CH" i="1">
                                    <a:latin typeface="Cambria Math" panose="02040503050406030204" pitchFamily="18" charset="0"/>
                                  </a:rPr>
                                  <m:t>𝑛</m:t>
                                </m:r>
                              </m:e>
                            </m:rad>
                          </m:den>
                        </m:f>
                        <m:r>
                          <a:rPr lang="fr-CH" i="1">
                            <a:latin typeface="Cambria Math"/>
                          </a:rPr>
                          <m:t>&gt;</m:t>
                        </m:r>
                        <m:r>
                          <a:rPr lang="fr-CH" i="1">
                            <a:latin typeface="Cambria Math"/>
                          </a:rPr>
                          <m:t>𝑐</m:t>
                        </m:r>
                      </m:e>
                    </m:d>
                    <m:r>
                      <a:rPr lang="fr-CH" b="0" i="1" smtClean="0">
                        <a:latin typeface="Cambria Math" panose="02040503050406030204" pitchFamily="18" charset="0"/>
                      </a:rPr>
                      <m:t>=</m:t>
                    </m:r>
                  </m:oMath>
                </a14:m>
                <a:r>
                  <a:rPr lang="fr-CH" b="0" i="1" dirty="0">
                    <a:latin typeface="Cambria Math" panose="02040503050406030204" pitchFamily="18" charset="0"/>
                  </a:rPr>
                  <a:t> </a:t>
                </a:r>
                <a:br>
                  <a:rPr lang="fr-CH" b="0" i="1" dirty="0">
                    <a:latin typeface="Cambria Math" panose="02040503050406030204" pitchFamily="18" charset="0"/>
                  </a:rPr>
                </a:b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rPr>
                          <m:t>𝜇</m:t>
                        </m:r>
                        <m:r>
                          <a:rPr lang="fr-CH" i="1">
                            <a:latin typeface="Cambria Math" panose="02040503050406030204" pitchFamily="18" charset="0"/>
                          </a:rPr>
                          <m:t>, </m:t>
                        </m:r>
                        <m:r>
                          <a:rPr lang="fr-CH" i="1">
                            <a:latin typeface="Cambria Math" panose="02040503050406030204" pitchFamily="18" charset="0"/>
                          </a:rPr>
                          <m:t>𝜎</m:t>
                        </m:r>
                      </m:sub>
                    </m:sSub>
                    <m:d>
                      <m:dPr>
                        <m:ctrlPr>
                          <a:rPr lang="fr-CH" i="1">
                            <a:latin typeface="Cambria Math" panose="02040503050406030204" pitchFamily="18" charset="0"/>
                          </a:rPr>
                        </m:ctrlPr>
                      </m:dPr>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a:rPr>
                                  <m:t>𝑋</m:t>
                                </m:r>
                              </m:e>
                              <m:sub>
                                <m:r>
                                  <a:rPr lang="fr-CH" i="1">
                                    <a:latin typeface="Cambria Math"/>
                                  </a:rPr>
                                  <m:t>1</m:t>
                                </m:r>
                              </m:sub>
                            </m:sSub>
                            <m:r>
                              <a:rPr lang="fr-CH" i="1">
                                <a:latin typeface="Cambria Math"/>
                              </a:rPr>
                              <m:t>+…+</m:t>
                            </m:r>
                            <m:sSub>
                              <m:sSubPr>
                                <m:ctrlPr>
                                  <a:rPr lang="fr-CH" i="1">
                                    <a:latin typeface="Cambria Math" panose="02040503050406030204" pitchFamily="18" charset="0"/>
                                  </a:rPr>
                                </m:ctrlPr>
                              </m:sSubPr>
                              <m:e>
                                <m:r>
                                  <a:rPr lang="fr-CH" i="1">
                                    <a:latin typeface="Cambria Math"/>
                                  </a:rPr>
                                  <m:t>𝑋</m:t>
                                </m:r>
                              </m:e>
                              <m:sub>
                                <m:r>
                                  <a:rPr lang="fr-CH" i="1">
                                    <a:latin typeface="Cambria Math"/>
                                  </a:rPr>
                                  <m:t>𝑛</m:t>
                                </m:r>
                              </m:sub>
                            </m:sSub>
                            <m:r>
                              <a:rPr lang="fr-CH" b="0" i="1" smtClean="0">
                                <a:latin typeface="Cambria Math" panose="02040503050406030204" pitchFamily="18" charset="0"/>
                              </a:rPr>
                              <m:t>−</m:t>
                            </m:r>
                            <m:r>
                              <a:rPr lang="fr-CH" b="0" i="1" smtClean="0">
                                <a:latin typeface="Cambria Math" panose="02040503050406030204" pitchFamily="18" charset="0"/>
                              </a:rPr>
                              <m:t>𝑛</m:t>
                            </m:r>
                            <m:r>
                              <a:rPr lang="fr-CH" b="0" i="1" smtClean="0">
                                <a:latin typeface="Cambria Math" panose="02040503050406030204" pitchFamily="18" charset="0"/>
                              </a:rPr>
                              <m:t>𝜇</m:t>
                            </m:r>
                          </m:num>
                          <m:den>
                            <m:r>
                              <a:rPr lang="fr-CH" i="1">
                                <a:latin typeface="Cambria Math"/>
                              </a:rPr>
                              <m:t>𝑛</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𝑛</m:t>
                                </m:r>
                              </m:sub>
                            </m:sSub>
                            <m:r>
                              <a:rPr lang="fr-CH" i="1">
                                <a:latin typeface="Cambria Math" panose="02040503050406030204" pitchFamily="18" charset="0"/>
                              </a:rPr>
                              <m:t>/</m:t>
                            </m:r>
                            <m:rad>
                              <m:radPr>
                                <m:degHide m:val="on"/>
                                <m:ctrlPr>
                                  <a:rPr lang="fr-CH" i="1">
                                    <a:latin typeface="Cambria Math" panose="02040503050406030204" pitchFamily="18" charset="0"/>
                                  </a:rPr>
                                </m:ctrlPr>
                              </m:radPr>
                              <m:deg/>
                              <m:e>
                                <m:r>
                                  <a:rPr lang="fr-CH" i="1">
                                    <a:latin typeface="Cambria Math" panose="02040503050406030204" pitchFamily="18" charset="0"/>
                                  </a:rPr>
                                  <m:t>𝑛</m:t>
                                </m:r>
                              </m:e>
                            </m:rad>
                          </m:den>
                        </m:f>
                        <m:r>
                          <a:rPr lang="fr-CH" i="1">
                            <a:latin typeface="Cambria Math"/>
                          </a:rPr>
                          <m:t>&gt;</m:t>
                        </m:r>
                        <m:r>
                          <a:rPr lang="fr-CH" i="1">
                            <a:latin typeface="Cambria Math"/>
                          </a:rPr>
                          <m:t>𝑐</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𝑛</m:t>
                            </m:r>
                            <m:r>
                              <a:rPr lang="fr-CH" b="0" i="1" smtClean="0">
                                <a:latin typeface="Cambria Math" panose="02040503050406030204" pitchFamily="18" charset="0"/>
                              </a:rPr>
                              <m:t>𝜇</m:t>
                            </m:r>
                          </m:num>
                          <m:den>
                            <m:r>
                              <a:rPr lang="fr-CH" i="1">
                                <a:latin typeface="Cambria Math"/>
                              </a:rPr>
                              <m:t>𝑛</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𝑛</m:t>
                                </m:r>
                              </m:sub>
                            </m:sSub>
                            <m:r>
                              <a:rPr lang="fr-CH" i="1">
                                <a:latin typeface="Cambria Math" panose="02040503050406030204" pitchFamily="18" charset="0"/>
                              </a:rPr>
                              <m:t>/</m:t>
                            </m:r>
                            <m:rad>
                              <m:radPr>
                                <m:degHide m:val="on"/>
                                <m:ctrlPr>
                                  <a:rPr lang="fr-CH" i="1">
                                    <a:latin typeface="Cambria Math" panose="02040503050406030204" pitchFamily="18" charset="0"/>
                                  </a:rPr>
                                </m:ctrlPr>
                              </m:radPr>
                              <m:deg/>
                              <m:e>
                                <m:r>
                                  <a:rPr lang="fr-CH" i="1">
                                    <a:latin typeface="Cambria Math" panose="02040503050406030204" pitchFamily="18" charset="0"/>
                                  </a:rPr>
                                  <m:t>𝑛</m:t>
                                </m:r>
                              </m:e>
                            </m:rad>
                          </m:den>
                        </m:f>
                      </m:e>
                    </m:d>
                  </m:oMath>
                </a14:m>
                <a:r>
                  <a:rPr lang="fr-CH" i="1" dirty="0">
                    <a:latin typeface="Cambria Math" panose="02040503050406030204" pitchFamily="18" charset="0"/>
                  </a:rPr>
                  <a:t> </a:t>
                </a:r>
                <a:br>
                  <a:rPr lang="fr-CH" i="1" dirty="0">
                    <a:latin typeface="Cambria Math" panose="02040503050406030204" pitchFamily="18" charset="0"/>
                  </a:rPr>
                </a:br>
                <a14:m>
                  <m:oMath xmlns:m="http://schemas.openxmlformats.org/officeDocument/2006/math">
                    <m:r>
                      <a:rPr lang="fr-CH" b="0" i="1" smtClean="0">
                        <a:latin typeface="Cambria Math" panose="02040503050406030204" pitchFamily="18" charset="0"/>
                      </a:rPr>
                      <m:t>≈1−</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0,1</m:t>
                        </m:r>
                      </m:sub>
                    </m:sSub>
                    <m:d>
                      <m:dPr>
                        <m:ctrlPr>
                          <a:rPr lang="fr-CH" b="0" i="1" smtClean="0">
                            <a:latin typeface="Cambria Math" panose="02040503050406030204" pitchFamily="18" charset="0"/>
                          </a:rPr>
                        </m:ctrlPr>
                      </m:dPr>
                      <m:e>
                        <m:r>
                          <a:rPr lang="fr-CH" i="1">
                            <a:latin typeface="Cambria Math"/>
                          </a:rPr>
                          <m:t>𝑐</m:t>
                        </m:r>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rPr>
                              <m:t>𝜇</m:t>
                            </m:r>
                          </m:num>
                          <m:den>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𝑛</m:t>
                                    </m:r>
                                  </m:sub>
                                </m:sSub>
                              </m:num>
                              <m:den>
                                <m:rad>
                                  <m:radPr>
                                    <m:degHide m:val="on"/>
                                    <m:ctrlPr>
                                      <a:rPr lang="fr-CH" i="1">
                                        <a:latin typeface="Cambria Math" panose="02040503050406030204" pitchFamily="18" charset="0"/>
                                      </a:rPr>
                                    </m:ctrlPr>
                                  </m:radPr>
                                  <m:deg/>
                                  <m:e>
                                    <m:r>
                                      <a:rPr lang="fr-CH" i="1">
                                        <a:latin typeface="Cambria Math" panose="02040503050406030204" pitchFamily="18" charset="0"/>
                                      </a:rPr>
                                      <m:t>𝑛</m:t>
                                    </m:r>
                                  </m:e>
                                </m:rad>
                              </m:den>
                            </m:f>
                          </m:den>
                        </m:f>
                      </m:e>
                    </m:d>
                    <m:r>
                      <a:rPr lang="fr-CH" b="0" i="1" smtClean="0">
                        <a:latin typeface="Cambria Math" panose="02040503050406030204" pitchFamily="18" charset="0"/>
                      </a:rPr>
                      <m:t>≈1−</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𝑁</m:t>
                        </m:r>
                      </m:e>
                      <m:sub>
                        <m:r>
                          <a:rPr lang="fr-CH" b="0" i="1" smtClean="0">
                            <a:latin typeface="Cambria Math" panose="02040503050406030204" pitchFamily="18" charset="0"/>
                          </a:rPr>
                          <m:t>0,1</m:t>
                        </m:r>
                      </m:sub>
                    </m:sSub>
                    <m:d>
                      <m:dPr>
                        <m:ctrlPr>
                          <a:rPr lang="fr-CH" b="0" i="1" smtClean="0">
                            <a:latin typeface="Cambria Math" panose="02040503050406030204" pitchFamily="18" charset="0"/>
                          </a:rPr>
                        </m:ctrlPr>
                      </m:dPr>
                      <m:e>
                        <m:r>
                          <a:rPr lang="fr-CH" b="0" i="1" smtClean="0">
                            <a:latin typeface="Cambria Math" panose="02040503050406030204" pitchFamily="18" charset="0"/>
                          </a:rPr>
                          <m:t>𝑐</m:t>
                        </m:r>
                        <m:r>
                          <a:rPr lang="fr-CH" b="0" i="1" smtClean="0">
                            <a:latin typeface="Cambria Math" panose="02040503050406030204" pitchFamily="18" charset="0"/>
                          </a:rPr>
                          <m:t>−</m:t>
                        </m:r>
                        <m:f>
                          <m:fPr>
                            <m:ctrlPr>
                              <a:rPr lang="fr-CH" b="0" i="1" smtClean="0">
                                <a:latin typeface="Cambria Math" panose="02040503050406030204" pitchFamily="18" charset="0"/>
                              </a:rPr>
                            </m:ctrlPr>
                          </m:fPr>
                          <m:num>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𝑛</m:t>
                                </m:r>
                              </m:e>
                            </m:rad>
                            <m:r>
                              <a:rPr lang="fr-CH" b="0" i="1" smtClean="0">
                                <a:latin typeface="Cambria Math" panose="02040503050406030204" pitchFamily="18" charset="0"/>
                              </a:rPr>
                              <m:t>𝜇</m:t>
                            </m:r>
                          </m:num>
                          <m:den>
                            <m:r>
                              <a:rPr lang="fr-CH" b="0" i="1" smtClean="0">
                                <a:latin typeface="Cambria Math" panose="02040503050406030204" pitchFamily="18" charset="0"/>
                              </a:rPr>
                              <m:t>𝜎</m:t>
                            </m:r>
                          </m:den>
                        </m:f>
                      </m:e>
                    </m:d>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9"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14</a:t>
            </a:fld>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5965374" y="82093"/>
            <a:ext cx="4572638" cy="3429479"/>
          </a:xfrm>
          <a:prstGeom prst="rect">
            <a:avLst/>
          </a:prstGeom>
          <a:ln>
            <a:solidFill>
              <a:schemeClr val="bg1">
                <a:lumMod val="50000"/>
              </a:schemeClr>
            </a:solidFill>
          </a:ln>
        </p:spPr>
      </p:pic>
    </p:spTree>
    <p:extLst>
      <p:ext uri="{BB962C8B-B14F-4D97-AF65-F5344CB8AC3E}">
        <p14:creationId xmlns:p14="http://schemas.microsoft.com/office/powerpoint/2010/main" val="3477255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19793" y="3319463"/>
                <a:ext cx="10140257" cy="3422650"/>
              </a:xfrm>
            </p:spPr>
            <p:txBody>
              <a:bodyPr/>
              <a:lstStyle/>
              <a:p>
                <a14:m>
                  <m:oMath xmlns:m="http://schemas.openxmlformats.org/officeDocument/2006/math">
                    <m:r>
                      <a:rPr lang="en-US" b="0" i="1" smtClean="0">
                        <a:latin typeface="Cambria Math"/>
                      </a:rPr>
                      <m:t> </m:t>
                    </m:r>
                    <m:r>
                      <a:rPr lang="en-US" b="0" i="1" smtClean="0">
                        <a:latin typeface="Cambria Math"/>
                      </a:rPr>
                      <m:t>𝜎</m:t>
                    </m:r>
                  </m:oMath>
                </a14:m>
                <a:r>
                  <a:rPr lang="en-US" dirty="0"/>
                  <a:t> is approximated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𝑛</m:t>
                        </m:r>
                      </m:sub>
                    </m:sSub>
                  </m:oMath>
                </a14:m>
                <a:r>
                  <a:rPr lang="en-US" dirty="0"/>
                  <a:t> on the plot</a:t>
                </a:r>
              </a:p>
              <a:p>
                <a14:m>
                  <m:oMath xmlns:m="http://schemas.openxmlformats.org/officeDocument/2006/math">
                    <m:r>
                      <a:rPr lang="en-US" b="0" i="1" smtClean="0">
                        <a:latin typeface="Cambria Math"/>
                      </a:rPr>
                      <m:t>𝜇</m:t>
                    </m:r>
                    <m:r>
                      <a:rPr lang="en-US" b="0" i="1" smtClean="0">
                        <a:latin typeface="Cambria Math"/>
                      </a:rPr>
                      <m:t>≈0⇒ </m:t>
                    </m:r>
                  </m:oMath>
                </a14:m>
                <a:r>
                  <a:rPr lang="en-US" dirty="0"/>
                  <a:t>power </a:t>
                </a:r>
                <a14:m>
                  <m:oMath xmlns:m="http://schemas.openxmlformats.org/officeDocument/2006/math">
                    <m:r>
                      <a:rPr lang="en-US" b="0" i="1" smtClean="0">
                        <a:latin typeface="Cambria Math"/>
                      </a:rPr>
                      <m:t>≈0.05</m:t>
                    </m:r>
                  </m:oMath>
                </a14:m>
                <a:r>
                  <a:rPr lang="en-US" dirty="0"/>
                  <a:t> (bad but unavoidable)</a:t>
                </a:r>
                <a:br>
                  <a:rPr lang="en-US" dirty="0"/>
                </a:br>
                <a:r>
                  <a:rPr lang="en-US" dirty="0"/>
                  <a:t>Grey zone: for </a:t>
                </a:r>
                <a14:m>
                  <m:oMath xmlns:m="http://schemas.openxmlformats.org/officeDocument/2006/math">
                    <m:r>
                      <a:rPr lang="en-US" b="0" i="1" smtClean="0">
                        <a:latin typeface="Cambria Math"/>
                      </a:rPr>
                      <m:t>𝜇</m:t>
                    </m:r>
                    <m:r>
                      <a:rPr lang="en-US" b="0" i="1" smtClean="0">
                        <a:latin typeface="Cambria Math"/>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𝜇</m:t>
                        </m:r>
                      </m:e>
                      <m:sup>
                        <m:r>
                          <a:rPr lang="fr-CH" b="0" i="1" smtClean="0">
                            <a:latin typeface="Cambria Math" panose="02040503050406030204" pitchFamily="18" charset="0"/>
                          </a:rPr>
                          <m:t>∗</m:t>
                        </m:r>
                      </m:sup>
                    </m:sSup>
                    <m:r>
                      <a:rPr lang="fr-CH" b="0" i="1" smtClean="0">
                        <a:latin typeface="Cambria Math" panose="02040503050406030204" pitchFamily="18" charset="0"/>
                      </a:rPr>
                      <m:t>=</m:t>
                    </m:r>
                    <m:r>
                      <a:rPr lang="en-US" b="0" i="1" smtClean="0">
                        <a:latin typeface="Cambria Math"/>
                      </a:rPr>
                      <m:t>18</m:t>
                    </m:r>
                  </m:oMath>
                </a14:m>
                <a:r>
                  <a:rPr lang="en-US" dirty="0"/>
                  <a:t> power </a:t>
                </a:r>
                <a14:m>
                  <m:oMath xmlns:m="http://schemas.openxmlformats.org/officeDocument/2006/math">
                    <m:r>
                      <a:rPr lang="en-US" b="0" i="1" smtClean="0">
                        <a:latin typeface="Cambria Math"/>
                      </a:rPr>
                      <m:t>≤95%</m:t>
                    </m:r>
                  </m:oMath>
                </a14:m>
                <a:br>
                  <a:rPr lang="en-US" dirty="0"/>
                </a:br>
                <a:r>
                  <a:rPr lang="en-US" dirty="0"/>
                  <a:t>If true </a:t>
                </a:r>
                <a14:m>
                  <m:oMath xmlns:m="http://schemas.openxmlformats.org/officeDocument/2006/math">
                    <m:r>
                      <a:rPr lang="en-US" b="0" i="1" smtClean="0">
                        <a:latin typeface="Cambria Math"/>
                      </a:rPr>
                      <m:t>𝜇</m:t>
                    </m:r>
                  </m:oMath>
                </a14:m>
                <a:r>
                  <a:rPr lang="en-US" dirty="0"/>
                  <a:t> is in grey zone, test will likely declare </a:t>
                </a:r>
                <a14:m>
                  <m:oMath xmlns:m="http://schemas.openxmlformats.org/officeDocument/2006/math">
                    <m:r>
                      <a:rPr lang="en-US" b="0" i="1" smtClean="0">
                        <a:latin typeface="Cambria Math"/>
                      </a:rPr>
                      <m:t>𝜇</m:t>
                    </m:r>
                    <m:r>
                      <a:rPr lang="en-US" b="0" i="1" smtClean="0">
                        <a:latin typeface="Cambria Math"/>
                      </a:rPr>
                      <m:t>=0  </m:t>
                    </m:r>
                  </m:oMath>
                </a14:m>
                <a:endParaRPr lang="en-US" dirty="0"/>
              </a:p>
              <a:p>
                <a:r>
                  <a:rPr lang="en-US" dirty="0"/>
                  <a:t>For data at hand: power = 0.9997, </a:t>
                </a:r>
                <a:r>
                  <a:rPr lang="en-US" dirty="0" err="1"/>
                  <a:t>Proba</a:t>
                </a:r>
                <a:r>
                  <a:rPr lang="en-US" dirty="0"/>
                  <a:t> of type 2 error  = 0.0003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19793" y="3319463"/>
                <a:ext cx="10140257" cy="3422650"/>
              </a:xfrm>
              <a:blipFill>
                <a:blip r:embed="rId2"/>
                <a:stretch>
                  <a:fillRect l="-962" t="-1426"/>
                </a:stretch>
              </a:blipFill>
            </p:spPr>
            <p:txBody>
              <a:bodyPr/>
              <a:lstStyle/>
              <a:p>
                <a:r>
                  <a:rPr lang="fr-CH">
                    <a:noFill/>
                  </a:rPr>
                  <a:t> </a:t>
                </a:r>
              </a:p>
            </p:txBody>
          </p:sp>
        </mc:Fallback>
      </mc:AlternateContent>
      <p:sp>
        <p:nvSpPr>
          <p:cNvPr id="12290" name="Footer Placeholder 2"/>
          <p:cNvSpPr>
            <a:spLocks noGrp="1"/>
          </p:cNvSpPr>
          <p:nvPr>
            <p:ph type="ftr" sz="quarter" idx="10"/>
          </p:nvPr>
        </p:nvSpPr>
        <p:spPr>
          <a:noFill/>
        </p:spPr>
        <p:txBody>
          <a:bodyPr/>
          <a:lstStyle/>
          <a:p>
            <a:fld id="{4FAF1635-0D5E-48B8-91C7-C0A4FF6C9810}" type="slidenum">
              <a:rPr lang="en-US" smtClean="0"/>
              <a:pPr/>
              <a:t>15</a:t>
            </a:fld>
            <a:endParaRPr lang="en-US"/>
          </a:p>
        </p:txBody>
      </p:sp>
      <p:sp>
        <p:nvSpPr>
          <p:cNvPr id="10" name="Rectangle 9">
            <a:extLst>
              <a:ext uri="{FF2B5EF4-FFF2-40B4-BE49-F238E27FC236}">
                <a16:creationId xmlns:a16="http://schemas.microsoft.com/office/drawing/2014/main" id="{5816443E-D6A1-46CD-9AC3-BF507F564C95}"/>
              </a:ext>
            </a:extLst>
          </p:cNvPr>
          <p:cNvSpPr/>
          <p:nvPr/>
        </p:nvSpPr>
        <p:spPr bwMode="auto">
          <a:xfrm>
            <a:off x="2349795" y="222029"/>
            <a:ext cx="2573079" cy="27657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a:ln>
                <a:noFill/>
              </a:ln>
              <a:solidFill>
                <a:schemeClr val="tx1"/>
              </a:solidFill>
              <a:effectLst/>
              <a:latin typeface="Times New Roman" pitchFamily="18" charset="0"/>
            </a:endParaRPr>
          </a:p>
        </p:txBody>
      </p:sp>
      <p:pic>
        <p:nvPicPr>
          <p:cNvPr id="12" name="Picture 3">
            <a:extLst>
              <a:ext uri="{FF2B5EF4-FFF2-40B4-BE49-F238E27FC236}">
                <a16:creationId xmlns:a16="http://schemas.microsoft.com/office/drawing/2014/main" id="{0237B898-F4FA-4DAF-BD74-A001492AAAB3}"/>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89941" y="0"/>
            <a:ext cx="4191000" cy="3143250"/>
          </a:xfrm>
          <a:prstGeom prst="rect">
            <a:avLst/>
          </a:prstGeom>
          <a:noFill/>
          <a:ln w="9525" algn="ctr">
            <a:noFill/>
            <a:miter lim="800000"/>
            <a:headEnd/>
            <a:tailEnd/>
          </a:ln>
        </p:spPr>
      </p:pic>
      <p:sp>
        <p:nvSpPr>
          <p:cNvPr id="13" name="TextBox 9">
            <a:extLst>
              <a:ext uri="{FF2B5EF4-FFF2-40B4-BE49-F238E27FC236}">
                <a16:creationId xmlns:a16="http://schemas.microsoft.com/office/drawing/2014/main" id="{F6A60EF7-253A-4682-B8E9-82F9E1685A41}"/>
              </a:ext>
            </a:extLst>
          </p:cNvPr>
          <p:cNvSpPr txBox="1">
            <a:spLocks noChangeArrowheads="1"/>
          </p:cNvSpPr>
          <p:nvPr/>
        </p:nvSpPr>
        <p:spPr bwMode="auto">
          <a:xfrm>
            <a:off x="2450967" y="866775"/>
            <a:ext cx="1294072" cy="400110"/>
          </a:xfrm>
          <a:prstGeom prst="rect">
            <a:avLst/>
          </a:prstGeom>
          <a:noFill/>
          <a:ln w="9525">
            <a:noFill/>
            <a:miter lim="800000"/>
            <a:headEnd/>
            <a:tailEnd/>
          </a:ln>
        </p:spPr>
        <p:txBody>
          <a:bodyPr wrap="none">
            <a:spAutoFit/>
          </a:bodyPr>
          <a:lstStyle/>
          <a:p>
            <a:r>
              <a:rPr lang="fr-CH" sz="2000" dirty="0">
                <a:latin typeface="+mn-lt"/>
              </a:rPr>
              <a:t>Grey Zone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3808AF7-CB37-473A-9455-ACD80DE11897}"/>
                  </a:ext>
                </a:extLst>
              </p:cNvPr>
              <p:cNvSpPr txBox="1"/>
              <p:nvPr/>
            </p:nvSpPr>
            <p:spPr>
              <a:xfrm>
                <a:off x="5983146" y="2803083"/>
                <a:ext cx="38869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sz="2000" i="1" dirty="0" smtClean="0">
                          <a:latin typeface="Cambria Math" panose="02040503050406030204" pitchFamily="18" charset="0"/>
                        </a:rPr>
                        <m:t>𝜇</m:t>
                      </m:r>
                    </m:oMath>
                  </m:oMathPara>
                </a14:m>
                <a:endParaRPr lang="fr-CH" sz="2000" dirty="0">
                  <a:latin typeface="+mn-lt"/>
                </a:endParaRPr>
              </a:p>
            </p:txBody>
          </p:sp>
        </mc:Choice>
        <mc:Fallback xmlns="">
          <p:sp>
            <p:nvSpPr>
              <p:cNvPr id="14" name="TextBox 13">
                <a:extLst>
                  <a:ext uri="{FF2B5EF4-FFF2-40B4-BE49-F238E27FC236}">
                    <a16:creationId xmlns:a16="http://schemas.microsoft.com/office/drawing/2014/main" id="{13808AF7-CB37-473A-9455-ACD80DE11897}"/>
                  </a:ext>
                </a:extLst>
              </p:cNvPr>
              <p:cNvSpPr txBox="1">
                <a:spLocks noRot="1" noChangeAspect="1" noMove="1" noResize="1" noEditPoints="1" noAdjustHandles="1" noChangeArrowheads="1" noChangeShapeType="1" noTextEdit="1"/>
              </p:cNvSpPr>
              <p:nvPr/>
            </p:nvSpPr>
            <p:spPr>
              <a:xfrm>
                <a:off x="5983146" y="2803083"/>
                <a:ext cx="388696" cy="400110"/>
              </a:xfrm>
              <a:prstGeom prst="rect">
                <a:avLst/>
              </a:prstGeom>
              <a:blipFill>
                <a:blip r:embed="rId4"/>
                <a:stretch>
                  <a:fillRect b="-9231"/>
                </a:stretch>
              </a:blipFill>
            </p:spPr>
            <p:txBody>
              <a:bodyPr/>
              <a:lstStyle/>
              <a:p>
                <a:r>
                  <a:rPr lang="fr-CH">
                    <a:noFill/>
                  </a:rPr>
                  <a:t> </a:t>
                </a:r>
              </a:p>
            </p:txBody>
          </p:sp>
        </mc:Fallback>
      </mc:AlternateContent>
      <p:sp>
        <p:nvSpPr>
          <p:cNvPr id="15" name="TextBox 14">
            <a:extLst>
              <a:ext uri="{FF2B5EF4-FFF2-40B4-BE49-F238E27FC236}">
                <a16:creationId xmlns:a16="http://schemas.microsoft.com/office/drawing/2014/main" id="{FDF3A007-0E3C-4142-AD12-1A6289E24423}"/>
              </a:ext>
            </a:extLst>
          </p:cNvPr>
          <p:cNvSpPr txBox="1"/>
          <p:nvPr/>
        </p:nvSpPr>
        <p:spPr>
          <a:xfrm>
            <a:off x="4986997" y="222029"/>
            <a:ext cx="888641" cy="400110"/>
          </a:xfrm>
          <a:prstGeom prst="rect">
            <a:avLst/>
          </a:prstGeom>
          <a:noFill/>
        </p:spPr>
        <p:txBody>
          <a:bodyPr wrap="none" rtlCol="0">
            <a:spAutoFit/>
          </a:bodyPr>
          <a:lstStyle/>
          <a:p>
            <a:r>
              <a:rPr lang="fr-CH" sz="2000" dirty="0">
                <a:latin typeface="+mn-lt"/>
              </a:rPr>
              <a:t>power</a:t>
            </a:r>
          </a:p>
        </p:txBody>
      </p:sp>
      <p:pic>
        <p:nvPicPr>
          <p:cNvPr id="16" name="Picture 2">
            <a:extLst>
              <a:ext uri="{FF2B5EF4-FFF2-40B4-BE49-F238E27FC236}">
                <a16:creationId xmlns:a16="http://schemas.microsoft.com/office/drawing/2014/main" id="{05B1F01A-0454-4DC3-8C71-5E65E122FB6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1627" t="72477" r="20435"/>
          <a:stretch/>
        </p:blipFill>
        <p:spPr bwMode="auto">
          <a:xfrm>
            <a:off x="6045168" y="157199"/>
            <a:ext cx="2955957" cy="709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62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74320" y="3319463"/>
                <a:ext cx="10285730" cy="3422650"/>
              </a:xfrm>
            </p:spPr>
            <p:txBody>
              <a:bodyPr/>
              <a:lstStyle/>
              <a:p>
                <a:r>
                  <a:rPr lang="en-US" dirty="0"/>
                  <a:t>We can interpret </a:t>
                </a:r>
                <a14:m>
                  <m:oMath xmlns:m="http://schemas.openxmlformats.org/officeDocument/2006/math">
                    <m:sSup>
                      <m:sSupPr>
                        <m:ctrlPr>
                          <a:rPr lang="fr-CH" i="1">
                            <a:latin typeface="Cambria Math" panose="02040503050406030204" pitchFamily="18" charset="0"/>
                          </a:rPr>
                        </m:ctrlPr>
                      </m:sSupPr>
                      <m:e>
                        <m:r>
                          <a:rPr lang="fr-CH" i="1">
                            <a:latin typeface="Cambria Math" panose="02040503050406030204" pitchFamily="18" charset="0"/>
                          </a:rPr>
                          <m:t>𝜇</m:t>
                        </m:r>
                      </m:e>
                      <m:sup>
                        <m:r>
                          <a:rPr lang="fr-CH" i="1">
                            <a:latin typeface="Cambria Math" panose="02040503050406030204" pitchFamily="18" charset="0"/>
                          </a:rPr>
                          <m:t>∗</m:t>
                        </m:r>
                      </m:sup>
                    </m:sSup>
                  </m:oMath>
                </a14:m>
                <a:r>
                  <a:rPr lang="en-US" dirty="0"/>
                  <a:t> as the </a:t>
                </a:r>
                <a:r>
                  <a:rPr lang="en-US" i="1" dirty="0">
                    <a:solidFill>
                      <a:srgbClr val="FF0000"/>
                    </a:solidFill>
                  </a:rPr>
                  <a:t>statistical significance</a:t>
                </a:r>
                <a:r>
                  <a:rPr lang="en-US" dirty="0"/>
                  <a:t> value of the test at size 0.05. The test is unable to distinguish between 0 and values much smaller than </a:t>
                </a:r>
                <a14:m>
                  <m:oMath xmlns:m="http://schemas.openxmlformats.org/officeDocument/2006/math">
                    <m:sSup>
                      <m:sSupPr>
                        <m:ctrlPr>
                          <a:rPr lang="fr-CH" i="1">
                            <a:latin typeface="Cambria Math" panose="02040503050406030204" pitchFamily="18" charset="0"/>
                          </a:rPr>
                        </m:ctrlPr>
                      </m:sSupPr>
                      <m:e>
                        <m:r>
                          <a:rPr lang="fr-CH" i="1">
                            <a:latin typeface="Cambria Math" panose="02040503050406030204" pitchFamily="18" charset="0"/>
                          </a:rPr>
                          <m:t>𝜇</m:t>
                        </m:r>
                      </m:e>
                      <m:sup>
                        <m:r>
                          <a:rPr lang="fr-CH" i="1">
                            <a:latin typeface="Cambria Math" panose="02040503050406030204" pitchFamily="18" charset="0"/>
                          </a:rPr>
                          <m:t>∗</m:t>
                        </m:r>
                      </m:sup>
                    </m:sSup>
                  </m:oMath>
                </a14:m>
                <a:endParaRPr lang="en-US" dirty="0"/>
              </a:p>
              <a:p>
                <a:r>
                  <a:rPr lang="en-US" dirty="0"/>
                  <a:t>Ideally, the statistical significance of a test should be matched with the physical resolution of the data.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74320" y="3319463"/>
                <a:ext cx="10285730" cy="3422650"/>
              </a:xfrm>
              <a:blipFill>
                <a:blip r:embed="rId2"/>
                <a:stretch>
                  <a:fillRect l="-889" t="-1426" r="-1245"/>
                </a:stretch>
              </a:blipFill>
            </p:spPr>
            <p:txBody>
              <a:bodyPr/>
              <a:lstStyle/>
              <a:p>
                <a:r>
                  <a:rPr lang="fr-CH">
                    <a:noFill/>
                  </a:rPr>
                  <a:t> </a:t>
                </a:r>
              </a:p>
            </p:txBody>
          </p:sp>
        </mc:Fallback>
      </mc:AlternateContent>
      <p:sp>
        <p:nvSpPr>
          <p:cNvPr id="12290" name="Footer Placeholder 2"/>
          <p:cNvSpPr>
            <a:spLocks noGrp="1"/>
          </p:cNvSpPr>
          <p:nvPr>
            <p:ph type="ftr" sz="quarter" idx="10"/>
          </p:nvPr>
        </p:nvSpPr>
        <p:spPr>
          <a:noFill/>
        </p:spPr>
        <p:txBody>
          <a:bodyPr/>
          <a:lstStyle/>
          <a:p>
            <a:fld id="{4FAF1635-0D5E-48B8-91C7-C0A4FF6C9810}" type="slidenum">
              <a:rPr lang="en-US" smtClean="0"/>
              <a:pPr/>
              <a:t>16</a:t>
            </a:fld>
            <a:endParaRPr lang="en-US"/>
          </a:p>
        </p:txBody>
      </p:sp>
      <p:sp>
        <p:nvSpPr>
          <p:cNvPr id="10" name="Rectangle 9">
            <a:extLst>
              <a:ext uri="{FF2B5EF4-FFF2-40B4-BE49-F238E27FC236}">
                <a16:creationId xmlns:a16="http://schemas.microsoft.com/office/drawing/2014/main" id="{5816443E-D6A1-46CD-9AC3-BF507F564C95}"/>
              </a:ext>
            </a:extLst>
          </p:cNvPr>
          <p:cNvSpPr/>
          <p:nvPr/>
        </p:nvSpPr>
        <p:spPr bwMode="auto">
          <a:xfrm>
            <a:off x="2349795" y="222029"/>
            <a:ext cx="2573079" cy="27657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a:ln>
                <a:noFill/>
              </a:ln>
              <a:solidFill>
                <a:schemeClr val="tx1"/>
              </a:solidFill>
              <a:effectLst/>
              <a:latin typeface="Times New Roman" pitchFamily="18" charset="0"/>
            </a:endParaRPr>
          </a:p>
        </p:txBody>
      </p:sp>
      <p:pic>
        <p:nvPicPr>
          <p:cNvPr id="12" name="Picture 3">
            <a:extLst>
              <a:ext uri="{FF2B5EF4-FFF2-40B4-BE49-F238E27FC236}">
                <a16:creationId xmlns:a16="http://schemas.microsoft.com/office/drawing/2014/main" id="{0237B898-F4FA-4DAF-BD74-A001492AAAB3}"/>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89941" y="0"/>
            <a:ext cx="4191000" cy="3143250"/>
          </a:xfrm>
          <a:prstGeom prst="rect">
            <a:avLst/>
          </a:prstGeom>
          <a:noFill/>
          <a:ln w="9525" algn="ctr">
            <a:noFill/>
            <a:miter lim="800000"/>
            <a:headEnd/>
            <a:tailEnd/>
          </a:ln>
        </p:spPr>
      </p:pic>
      <p:sp>
        <p:nvSpPr>
          <p:cNvPr id="13" name="TextBox 9">
            <a:extLst>
              <a:ext uri="{FF2B5EF4-FFF2-40B4-BE49-F238E27FC236}">
                <a16:creationId xmlns:a16="http://schemas.microsoft.com/office/drawing/2014/main" id="{F6A60EF7-253A-4682-B8E9-82F9E1685A41}"/>
              </a:ext>
            </a:extLst>
          </p:cNvPr>
          <p:cNvSpPr txBox="1">
            <a:spLocks noChangeArrowheads="1"/>
          </p:cNvSpPr>
          <p:nvPr/>
        </p:nvSpPr>
        <p:spPr bwMode="auto">
          <a:xfrm>
            <a:off x="2450967" y="866775"/>
            <a:ext cx="1294072" cy="400110"/>
          </a:xfrm>
          <a:prstGeom prst="rect">
            <a:avLst/>
          </a:prstGeom>
          <a:noFill/>
          <a:ln w="9525">
            <a:noFill/>
            <a:miter lim="800000"/>
            <a:headEnd/>
            <a:tailEnd/>
          </a:ln>
        </p:spPr>
        <p:txBody>
          <a:bodyPr wrap="none">
            <a:spAutoFit/>
          </a:bodyPr>
          <a:lstStyle/>
          <a:p>
            <a:r>
              <a:rPr lang="fr-CH" sz="2000" dirty="0">
                <a:latin typeface="+mn-lt"/>
              </a:rPr>
              <a:t>Grey Zone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3808AF7-CB37-473A-9455-ACD80DE11897}"/>
                  </a:ext>
                </a:extLst>
              </p:cNvPr>
              <p:cNvSpPr txBox="1"/>
              <p:nvPr/>
            </p:nvSpPr>
            <p:spPr>
              <a:xfrm>
                <a:off x="5983146" y="2803083"/>
                <a:ext cx="38869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sz="2000" i="1" dirty="0" smtClean="0">
                          <a:latin typeface="Cambria Math" panose="02040503050406030204" pitchFamily="18" charset="0"/>
                        </a:rPr>
                        <m:t>𝜇</m:t>
                      </m:r>
                    </m:oMath>
                  </m:oMathPara>
                </a14:m>
                <a:endParaRPr lang="fr-CH" sz="2000" dirty="0">
                  <a:latin typeface="+mn-lt"/>
                </a:endParaRPr>
              </a:p>
            </p:txBody>
          </p:sp>
        </mc:Choice>
        <mc:Fallback xmlns="">
          <p:sp>
            <p:nvSpPr>
              <p:cNvPr id="14" name="TextBox 13">
                <a:extLst>
                  <a:ext uri="{FF2B5EF4-FFF2-40B4-BE49-F238E27FC236}">
                    <a16:creationId xmlns:a16="http://schemas.microsoft.com/office/drawing/2014/main" id="{13808AF7-CB37-473A-9455-ACD80DE11897}"/>
                  </a:ext>
                </a:extLst>
              </p:cNvPr>
              <p:cNvSpPr txBox="1">
                <a:spLocks noRot="1" noChangeAspect="1" noMove="1" noResize="1" noEditPoints="1" noAdjustHandles="1" noChangeArrowheads="1" noChangeShapeType="1" noTextEdit="1"/>
              </p:cNvSpPr>
              <p:nvPr/>
            </p:nvSpPr>
            <p:spPr>
              <a:xfrm>
                <a:off x="5983146" y="2803083"/>
                <a:ext cx="388696" cy="400110"/>
              </a:xfrm>
              <a:prstGeom prst="rect">
                <a:avLst/>
              </a:prstGeom>
              <a:blipFill>
                <a:blip r:embed="rId4"/>
                <a:stretch>
                  <a:fillRect b="-9231"/>
                </a:stretch>
              </a:blipFill>
            </p:spPr>
            <p:txBody>
              <a:bodyPr/>
              <a:lstStyle/>
              <a:p>
                <a:r>
                  <a:rPr lang="fr-CH">
                    <a:noFill/>
                  </a:rPr>
                  <a:t> </a:t>
                </a:r>
              </a:p>
            </p:txBody>
          </p:sp>
        </mc:Fallback>
      </mc:AlternateContent>
      <p:sp>
        <p:nvSpPr>
          <p:cNvPr id="15" name="TextBox 14">
            <a:extLst>
              <a:ext uri="{FF2B5EF4-FFF2-40B4-BE49-F238E27FC236}">
                <a16:creationId xmlns:a16="http://schemas.microsoft.com/office/drawing/2014/main" id="{FDF3A007-0E3C-4142-AD12-1A6289E24423}"/>
              </a:ext>
            </a:extLst>
          </p:cNvPr>
          <p:cNvSpPr txBox="1"/>
          <p:nvPr/>
        </p:nvSpPr>
        <p:spPr>
          <a:xfrm>
            <a:off x="4986997" y="222029"/>
            <a:ext cx="888641" cy="400110"/>
          </a:xfrm>
          <a:prstGeom prst="rect">
            <a:avLst/>
          </a:prstGeom>
          <a:noFill/>
        </p:spPr>
        <p:txBody>
          <a:bodyPr wrap="none" rtlCol="0">
            <a:spAutoFit/>
          </a:bodyPr>
          <a:lstStyle/>
          <a:p>
            <a:r>
              <a:rPr lang="fr-CH" sz="2000" dirty="0">
                <a:latin typeface="+mn-lt"/>
              </a:rPr>
              <a:t>power</a:t>
            </a:r>
          </a:p>
        </p:txBody>
      </p:sp>
      <p:pic>
        <p:nvPicPr>
          <p:cNvPr id="16" name="Picture 2">
            <a:extLst>
              <a:ext uri="{FF2B5EF4-FFF2-40B4-BE49-F238E27FC236}">
                <a16:creationId xmlns:a16="http://schemas.microsoft.com/office/drawing/2014/main" id="{05B1F01A-0454-4DC3-8C71-5E65E122FB6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1627" t="72477" r="20435"/>
          <a:stretch/>
        </p:blipFill>
        <p:spPr bwMode="auto">
          <a:xfrm>
            <a:off x="6045168" y="157199"/>
            <a:ext cx="2955957" cy="709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187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0"/>
          </p:nvPr>
        </p:nvSpPr>
        <p:spPr>
          <a:noFill/>
        </p:spPr>
        <p:txBody>
          <a:bodyPr/>
          <a:lstStyle/>
          <a:p>
            <a:fld id="{8CA0E6C6-128D-4C90-9A79-482D1FD0ACE0}" type="slidenum">
              <a:rPr lang="en-US" smtClean="0"/>
              <a:pPr/>
              <a:t>17</a:t>
            </a:fld>
            <a:endParaRPr lang="en-US"/>
          </a:p>
        </p:txBody>
      </p:sp>
      <p:pic>
        <p:nvPicPr>
          <p:cNvPr id="2" name="Picture 1"/>
          <p:cNvPicPr>
            <a:picLocks noChangeAspect="1"/>
          </p:cNvPicPr>
          <p:nvPr/>
        </p:nvPicPr>
        <p:blipFill rotWithShape="1">
          <a:blip r:embed="rId3"/>
          <a:srcRect t="3799" b="4070"/>
          <a:stretch/>
        </p:blipFill>
        <p:spPr>
          <a:xfrm>
            <a:off x="436228" y="152400"/>
            <a:ext cx="8314748" cy="6705600"/>
          </a:xfrm>
          <a:prstGeom prst="rect">
            <a:avLst/>
          </a:prstGeom>
        </p:spPr>
      </p:pic>
    </p:spTree>
    <p:extLst>
      <p:ext uri="{BB962C8B-B14F-4D97-AF65-F5344CB8AC3E}">
        <p14:creationId xmlns:p14="http://schemas.microsoft.com/office/powerpoint/2010/main" val="248276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i="1" dirty="0"/>
              <a:t>p</a:t>
            </a:r>
            <a:r>
              <a:rPr lang="en-US" dirty="0"/>
              <a:t>-value of a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565" y="872836"/>
                <a:ext cx="9433048" cy="5890059"/>
              </a:xfrm>
            </p:spPr>
            <p:txBody>
              <a:bodyPr/>
              <a:lstStyle/>
              <a:p>
                <a:r>
                  <a:rPr lang="en-US" dirty="0"/>
                  <a:t>For the previous example, </a:t>
                </a:r>
                <a14:m>
                  <m:oMath xmlns:m="http://schemas.openxmlformats.org/officeDocument/2006/math">
                    <m:r>
                      <a:rPr lang="en-US" b="0" i="1" smtClean="0">
                        <a:latin typeface="Cambria Math"/>
                      </a:rPr>
                      <m:t>𝐶</m:t>
                    </m:r>
                    <m:r>
                      <a:rPr lang="en-US" b="0" i="1" smtClean="0">
                        <a:latin typeface="Cambria Math"/>
                      </a:rPr>
                      <m:t>={</m:t>
                    </m:r>
                    <m:r>
                      <a:rPr lang="en-US" b="0" i="1" smtClean="0">
                        <a:latin typeface="Cambria Math"/>
                      </a:rPr>
                      <m:t>𝑇</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&gt;1.645}</m:t>
                    </m:r>
                  </m:oMath>
                </a14:m>
                <a:r>
                  <a:rPr lang="" dirty="0"/>
                  <a:t>  </a:t>
                </a:r>
                <a:r>
                  <a:rPr lang="en-US" dirty="0"/>
                  <a:t>with </a:t>
                </a:r>
                <a14:m>
                  <m:oMath xmlns:m="http://schemas.openxmlformats.org/officeDocument/2006/math">
                    <m:r>
                      <a:rPr lang="en-US" b="0" i="1" smtClean="0">
                        <a:latin typeface="Cambria Math"/>
                      </a:rPr>
                      <m:t>𝑇</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𝑥</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𝑛</m:t>
                            </m:r>
                          </m:sub>
                        </m:sSub>
                      </m:num>
                      <m:den>
                        <m:r>
                          <a:rPr lang="en-US" i="1">
                            <a:latin typeface="Cambria Math"/>
                          </a:rPr>
                          <m:t>𝑛</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𝑠</m:t>
                                </m:r>
                              </m:e>
                              <m:sub>
                                <m:r>
                                  <a:rPr lang="en-US" i="1">
                                    <a:latin typeface="Cambria Math"/>
                                  </a:rPr>
                                  <m:t>𝑛</m:t>
                                </m:r>
                              </m:sub>
                            </m:sSub>
                          </m:num>
                          <m:den>
                            <m:rad>
                              <m:radPr>
                                <m:degHide m:val="on"/>
                                <m:ctrlPr>
                                  <a:rPr lang="en-US" i="1">
                                    <a:latin typeface="Cambria Math" panose="02040503050406030204" pitchFamily="18" charset="0"/>
                                  </a:rPr>
                                </m:ctrlPr>
                              </m:radPr>
                              <m:deg/>
                              <m:e>
                                <m:r>
                                  <a:rPr lang="en-US" i="1">
                                    <a:latin typeface="Cambria Math"/>
                                  </a:rPr>
                                  <m:t>𝑛</m:t>
                                </m:r>
                              </m:e>
                            </m:rad>
                          </m:den>
                        </m:f>
                      </m:den>
                    </m:f>
                  </m:oMath>
                </a14:m>
                <a:endParaRPr lang="en-US" dirty="0"/>
              </a:p>
              <a:p>
                <a:r>
                  <a:rPr lang="en-US" dirty="0"/>
                  <a:t>The test consists in computing </a:t>
                </a:r>
                <a14:m>
                  <m:oMath xmlns:m="http://schemas.openxmlformats.org/officeDocument/2006/math">
                    <m:r>
                      <a:rPr lang="en-US" b="0" i="1" smtClean="0">
                        <a:latin typeface="Cambria Math"/>
                      </a:rPr>
                      <m:t>𝑡</m:t>
                    </m:r>
                    <m:r>
                      <a:rPr lang="en-US" b="0" i="1" smtClean="0">
                        <a:latin typeface="Cambria Math"/>
                      </a:rPr>
                      <m:t>=</m:t>
                    </m:r>
                    <m:r>
                      <a:rPr lang="en-US" b="0" i="1" smtClean="0">
                        <a:latin typeface="Cambria Math"/>
                      </a:rPr>
                      <m:t>𝑇</m:t>
                    </m:r>
                    <m:r>
                      <a:rPr lang="en-US" b="0" i="1" smtClean="0">
                        <a:latin typeface="Cambria Math"/>
                      </a:rPr>
                      <m:t>(</m:t>
                    </m:r>
                    <m:r>
                      <a:rPr lang="en-CA" b="0" i="1" smtClean="0">
                        <a:latin typeface="Cambria Math" panose="02040503050406030204" pitchFamily="18" charset="0"/>
                      </a:rPr>
                      <m:t>𝑥</m:t>
                    </m:r>
                    <m:r>
                      <a:rPr lang="en-US" b="0" i="1" smtClean="0">
                        <a:latin typeface="Cambria Math"/>
                      </a:rPr>
                      <m:t>)</m:t>
                    </m:r>
                  </m:oMath>
                </a14:m>
                <a:r>
                  <a:rPr lang="en-US" dirty="0"/>
                  <a:t> </a:t>
                </a:r>
                <a:br>
                  <a:rPr lang="en-US" dirty="0"/>
                </a:br>
                <a:r>
                  <a:rPr lang="en-US" dirty="0"/>
                  <a:t>and see if </a:t>
                </a:r>
                <a14:m>
                  <m:oMath xmlns:m="http://schemas.openxmlformats.org/officeDocument/2006/math">
                    <m:r>
                      <a:rPr lang="en-US" b="0" i="1" smtClean="0">
                        <a:latin typeface="Cambria Math"/>
                      </a:rPr>
                      <m:t>𝑡</m:t>
                    </m:r>
                    <m:r>
                      <a:rPr lang="en-US" b="0" i="1" smtClean="0">
                        <a:latin typeface="Cambria Math"/>
                      </a:rPr>
                      <m:t>&gt;1.645</m:t>
                    </m:r>
                  </m:oMath>
                </a14:m>
                <a:r>
                  <a:rPr lang="en-US" dirty="0"/>
                  <a:t>.</a:t>
                </a:r>
              </a:p>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0,</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sub>
                    </m:sSub>
                    <m:r>
                      <a:rPr lang="en-US" b="0" i="1" smtClean="0">
                        <a:latin typeface="Cambria Math"/>
                      </a:rPr>
                      <m:t> </m:t>
                    </m:r>
                    <m:d>
                      <m:dPr>
                        <m:ctrlPr>
                          <a:rPr lang="en-US" b="0" i="1" smtClean="0">
                            <a:latin typeface="Cambria Math" panose="02040503050406030204" pitchFamily="18" charset="0"/>
                          </a:rPr>
                        </m:ctrlPr>
                      </m:dPr>
                      <m:e>
                        <m:r>
                          <a:rPr lang="en-US" b="0" i="1" smtClean="0">
                            <a:latin typeface="Cambria Math"/>
                          </a:rPr>
                          <m:t>𝑇</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&gt;</m:t>
                        </m:r>
                        <m:r>
                          <a:rPr lang="en-US" b="0" i="1" smtClean="0">
                            <a:latin typeface="Cambria Math"/>
                          </a:rPr>
                          <m:t>𝑡</m:t>
                        </m:r>
                      </m:e>
                    </m:d>
                  </m:oMath>
                </a14:m>
                <a:r>
                  <a:rPr lang="en-US" dirty="0"/>
                  <a:t> where </a:t>
                </a:r>
                <a14:m>
                  <m:oMath xmlns:m="http://schemas.openxmlformats.org/officeDocument/2006/math">
                    <m:r>
                      <a:rPr lang="en-US" b="0" i="1" smtClean="0">
                        <a:latin typeface="Cambria Math"/>
                      </a:rPr>
                      <m:t>𝑋</m:t>
                    </m:r>
                    <m:r>
                      <a:rPr lang="en-US" b="0" i="1" smtClean="0">
                        <a:latin typeface="Cambria Math"/>
                      </a:rPr>
                      <m:t> </m:t>
                    </m:r>
                  </m:oMath>
                </a14:m>
                <a:r>
                  <a:rPr lang="en-US" dirty="0"/>
                  <a:t>is</a:t>
                </a:r>
                <a:br>
                  <a:rPr lang="en-US" dirty="0"/>
                </a:br>
                <a:r>
                  <a:rPr lang="en-US" dirty="0"/>
                  <a:t>a hypothetical replay. It is independent</a:t>
                </a:r>
                <a:br>
                  <a:rPr lang="en-US" dirty="0"/>
                </a:br>
                <a:r>
                  <a:rPr lang="en-US" dirty="0"/>
                  <a:t>of </a:t>
                </a:r>
                <a14:m>
                  <m:oMath xmlns:m="http://schemas.openxmlformats.org/officeDocument/2006/math">
                    <m:r>
                      <a:rPr lang="en-US" b="0" i="1" smtClean="0">
                        <a:latin typeface="Cambria Math"/>
                      </a:rPr>
                      <m:t>𝜎</m:t>
                    </m:r>
                  </m:oMath>
                </a14:m>
                <a:r>
                  <a:rPr lang="en-US" dirty="0"/>
                  <a:t> and we can plot it </a:t>
                </a:r>
                <a14:m>
                  <m:oMath xmlns:m="http://schemas.openxmlformats.org/officeDocument/2006/math">
                    <m:r>
                      <a:rPr lang="en-CA" b="0" i="1" smtClean="0">
                        <a:latin typeface="Cambria Math" panose="02040503050406030204" pitchFamily="18" charset="0"/>
                      </a:rPr>
                      <m:t>→</m:t>
                    </m:r>
                  </m:oMath>
                </a14:m>
                <a:br>
                  <a:rPr lang="en-US" dirty="0"/>
                </a:br>
                <a:br>
                  <a:rPr lang="en-US" dirty="0"/>
                </a:br>
                <a:r>
                  <a:rPr lang="en-US" dirty="0"/>
                  <a:t>Saying </a:t>
                </a:r>
                <a14:m>
                  <m:oMath xmlns:m="http://schemas.openxmlformats.org/officeDocument/2006/math">
                    <m:r>
                      <a:rPr lang="en-US" b="0" i="1" smtClean="0">
                        <a:latin typeface="Cambria Math"/>
                      </a:rPr>
                      <m:t>𝑡</m:t>
                    </m:r>
                    <m:r>
                      <a:rPr lang="en-US" b="0" i="1" smtClean="0">
                        <a:latin typeface="Cambria Math"/>
                      </a:rPr>
                      <m:t>&gt;1.645</m:t>
                    </m:r>
                  </m:oMath>
                </a14:m>
                <a:r>
                  <a:rPr lang="en-US" dirty="0"/>
                  <a:t> is the same as saying </a:t>
                </a:r>
                <a14:m>
                  <m:oMath xmlns:m="http://schemas.openxmlformats.org/officeDocument/2006/math">
                    <m:sSub>
                      <m:sSubPr>
                        <m:ctrlPr>
                          <a:rPr lang="en-CA" b="0" i="1" smtClean="0">
                            <a:latin typeface="Cambria Math" panose="02040503050406030204" pitchFamily="18" charset="0"/>
                          </a:rPr>
                        </m:ctrlPr>
                      </m:sSubPr>
                      <m:e>
                        <m:r>
                          <a:rPr lang="en-US" b="0" i="1" smtClean="0">
                            <a:latin typeface="Cambria Math"/>
                          </a:rPr>
                          <m:t>𝑃</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sub>
                    </m:sSub>
                    <m:d>
                      <m:dPr>
                        <m:ctrlPr>
                          <a:rPr lang="en-US" b="0" i="1" smtClean="0">
                            <a:latin typeface="Cambria Math" panose="02040503050406030204" pitchFamily="18" charset="0"/>
                          </a:rPr>
                        </m:ctrlPr>
                      </m:dPr>
                      <m:e>
                        <m:r>
                          <a:rPr lang="en-US" b="0" i="1" smtClean="0">
                            <a:latin typeface="Cambria Math"/>
                          </a:rPr>
                          <m:t>𝑇</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&gt;</m:t>
                        </m:r>
                        <m:r>
                          <a:rPr lang="en-US" b="0" i="1" smtClean="0">
                            <a:latin typeface="Cambria Math"/>
                          </a:rPr>
                          <m:t>𝑡</m:t>
                        </m:r>
                      </m:e>
                    </m:d>
                    <m:r>
                      <a:rPr lang="en-US" b="0" i="1" smtClean="0">
                        <a:latin typeface="Cambria Math"/>
                      </a:rPr>
                      <m:t>&lt;0.05</m:t>
                    </m:r>
                  </m:oMath>
                </a14:m>
                <a:br>
                  <a:rPr lang="en-US" dirty="0"/>
                </a:br>
                <a:endParaRPr lang="en-US" dirty="0"/>
              </a:p>
              <a:p>
                <a:r>
                  <a:rPr lang="en-US" b="1" dirty="0"/>
                  <a:t>Definition:</a:t>
                </a:r>
                <a:r>
                  <a:rPr lang="en-US" dirty="0"/>
                  <a:t> P-value of this test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𝑝</m:t>
                        </m:r>
                      </m:e>
                      <m:sup>
                        <m:r>
                          <a:rPr lang="en-US" b="0" i="1" smtClean="0">
                            <a:latin typeface="Cambria Math"/>
                          </a:rPr>
                          <m:t>∗</m:t>
                        </m:r>
                      </m:sup>
                    </m:sSup>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sSub>
                      <m:sSubPr>
                        <m:ctrlPr>
                          <a:rPr lang="en-CA" b="0" i="1" smtClean="0">
                            <a:latin typeface="Cambria Math" panose="02040503050406030204" pitchFamily="18" charset="0"/>
                          </a:rPr>
                        </m:ctrlPr>
                      </m:sSubPr>
                      <m:e>
                        <m:r>
                          <a:rPr lang="en-US" b="0" i="1" smtClean="0">
                            <a:latin typeface="Cambria Math"/>
                          </a:rPr>
                          <m:t>𝑃</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sub>
                    </m:sSub>
                    <m:d>
                      <m:dPr>
                        <m:ctrlPr>
                          <a:rPr lang="en-US" b="0" i="1" smtClean="0">
                            <a:latin typeface="Cambria Math" panose="02040503050406030204" pitchFamily="18" charset="0"/>
                          </a:rPr>
                        </m:ctrlPr>
                      </m:dPr>
                      <m:e>
                        <m:r>
                          <a:rPr lang="en-US" b="0" i="1" smtClean="0">
                            <a:latin typeface="Cambria Math"/>
                          </a:rPr>
                          <m:t>𝑇</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&gt;</m:t>
                        </m:r>
                        <m:r>
                          <a:rPr lang="en-CA"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a:rPr>
                              <m:t>𝑥</m:t>
                            </m:r>
                          </m:e>
                        </m:d>
                      </m:e>
                    </m:d>
                  </m:oMath>
                </a14:m>
                <a:endParaRPr lang="en-US" b="0" dirty="0"/>
              </a:p>
              <a:p>
                <a:r>
                  <a:rPr lang="en-US" dirty="0"/>
                  <a:t>We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a14:m>
                <a:r>
                  <a:rPr lang="en-US" dirty="0"/>
                  <a:t> if p-value is small  (e.g. smaller than 0.05 at size 0.05).</a:t>
                </a:r>
              </a:p>
              <a:p>
                <a:r>
                  <a:rPr lang="en-US" dirty="0"/>
                  <a:t>The p-value is defined independently of the size of the test.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565" y="872836"/>
                <a:ext cx="9433048" cy="5890059"/>
              </a:xfrm>
              <a:blipFill>
                <a:blip r:embed="rId3"/>
                <a:stretch>
                  <a:fillRect l="-969"/>
                </a:stretch>
              </a:blipFill>
            </p:spPr>
            <p:txBody>
              <a:bodyPr/>
              <a:lstStyle/>
              <a:p>
                <a:r>
                  <a:rPr lang="fr-CH">
                    <a:noFill/>
                  </a:rPr>
                  <a:t> </a:t>
                </a:r>
              </a:p>
            </p:txBody>
          </p:sp>
        </mc:Fallback>
      </mc:AlternateContent>
      <p:sp>
        <p:nvSpPr>
          <p:cNvPr id="14339" name="Footer Placeholder 3"/>
          <p:cNvSpPr>
            <a:spLocks noGrp="1"/>
          </p:cNvSpPr>
          <p:nvPr>
            <p:ph type="ftr" sz="quarter" idx="10"/>
          </p:nvPr>
        </p:nvSpPr>
        <p:spPr>
          <a:noFill/>
        </p:spPr>
        <p:txBody>
          <a:bodyPr/>
          <a:lstStyle/>
          <a:p>
            <a:fld id="{8C0B6678-C121-4D0A-9F3A-4E013B591ACC}" type="slidenum">
              <a:rPr lang="en-US" smtClean="0"/>
              <a:pPr/>
              <a:t>18</a:t>
            </a:fld>
            <a:endParaRPr lang="en-US"/>
          </a:p>
        </p:txBody>
      </p:sp>
      <p:grpSp>
        <p:nvGrpSpPr>
          <p:cNvPr id="11" name="Group 10"/>
          <p:cNvGrpSpPr/>
          <p:nvPr/>
        </p:nvGrpSpPr>
        <p:grpSpPr>
          <a:xfrm>
            <a:off x="7321221" y="1672942"/>
            <a:ext cx="3276318" cy="2138314"/>
            <a:chOff x="3187524" y="3171721"/>
            <a:chExt cx="3276318" cy="2138314"/>
          </a:xfrm>
        </p:grpSpPr>
        <mc:AlternateContent xmlns:mc="http://schemas.openxmlformats.org/markup-compatibility/2006" xmlns:p14="http://schemas.microsoft.com/office/powerpoint/2010/main">
          <mc:Choice Requires="p14">
            <p:contentPart p14:bwMode="auto" r:id="rId4">
              <p14:nvContentPartPr>
                <p14:cNvPr id="23" name="Ink 22"/>
                <p14:cNvContentPartPr/>
                <p14:nvPr/>
              </p14:nvContentPartPr>
              <p14:xfrm>
                <a:off x="3299484" y="3216583"/>
                <a:ext cx="208800" cy="1953360"/>
              </p14:xfrm>
            </p:contentPart>
          </mc:Choice>
          <mc:Fallback xmlns="">
            <p:pic>
              <p:nvPicPr>
                <p:cNvPr id="23" name="Ink 22"/>
                <p:cNvPicPr/>
                <p:nvPr/>
              </p:nvPicPr>
              <p:blipFill>
                <a:blip r:embed="rId5"/>
                <a:stretch>
                  <a:fillRect/>
                </a:stretch>
              </p:blipFill>
              <p:spPr>
                <a:xfrm>
                  <a:off x="3287604" y="3204703"/>
                  <a:ext cx="232560" cy="197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3187524" y="4741183"/>
                <a:ext cx="3124440" cy="222120"/>
              </p14:xfrm>
            </p:contentPart>
          </mc:Choice>
          <mc:Fallback xmlns="">
            <p:pic>
              <p:nvPicPr>
                <p:cNvPr id="24" name="Ink 23"/>
                <p:cNvPicPr/>
                <p:nvPr/>
              </p:nvPicPr>
              <p:blipFill>
                <a:blip r:embed="rId7"/>
                <a:stretch>
                  <a:fillRect/>
                </a:stretch>
              </p:blipFill>
              <p:spPr>
                <a:xfrm>
                  <a:off x="3175644" y="4729303"/>
                  <a:ext cx="3148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Ink 51"/>
                <p14:cNvContentPartPr/>
                <p14:nvPr/>
              </p14:nvContentPartPr>
              <p14:xfrm>
                <a:off x="3285804" y="3284983"/>
                <a:ext cx="200160" cy="219240"/>
              </p14:xfrm>
            </p:contentPart>
          </mc:Choice>
          <mc:Fallback xmlns="">
            <p:pic>
              <p:nvPicPr>
                <p:cNvPr id="52" name="Ink 51"/>
                <p:cNvPicPr/>
                <p:nvPr/>
              </p:nvPicPr>
              <p:blipFill>
                <a:blip r:embed="rId9"/>
                <a:stretch>
                  <a:fillRect/>
                </a:stretch>
              </p:blipFill>
              <p:spPr>
                <a:xfrm>
                  <a:off x="3273924" y="3273103"/>
                  <a:ext cx="2239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342" name="Ink 14341"/>
                <p14:cNvContentPartPr/>
                <p14:nvPr/>
              </p14:nvContentPartPr>
              <p14:xfrm>
                <a:off x="3668484" y="3487663"/>
                <a:ext cx="2484000" cy="1113480"/>
              </p14:xfrm>
            </p:contentPart>
          </mc:Choice>
          <mc:Fallback xmlns="">
            <p:pic>
              <p:nvPicPr>
                <p:cNvPr id="14342" name="Ink 14341"/>
                <p:cNvPicPr/>
                <p:nvPr/>
              </p:nvPicPr>
              <p:blipFill>
                <a:blip r:embed="rId11"/>
                <a:stretch>
                  <a:fillRect/>
                </a:stretch>
              </p:blipFill>
              <p:spPr>
                <a:xfrm>
                  <a:off x="3660204" y="3479383"/>
                  <a:ext cx="2500560" cy="1130040"/>
                </a:xfrm>
                <a:prstGeom prst="rect">
                  <a:avLst/>
                </a:prstGeom>
              </p:spPr>
            </p:pic>
          </mc:Fallback>
        </mc:AlternateContent>
        <mc:AlternateContent xmlns:mc="http://schemas.openxmlformats.org/markup-compatibility/2006" xmlns:a14="http://schemas.microsoft.com/office/drawing/2010/main">
          <mc:Choice Requires="a14">
            <p:sp>
              <p:nvSpPr>
                <p:cNvPr id="2" name="TextBox 1"/>
                <p:cNvSpPr txBox="1"/>
                <p:nvPr/>
              </p:nvSpPr>
              <p:spPr>
                <a:xfrm>
                  <a:off x="6114196" y="4909925"/>
                  <a:ext cx="34964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dirty="0">
                            <a:solidFill>
                              <a:srgbClr val="FF0000"/>
                            </a:solidFill>
                            <a:latin typeface="Cambria Math" panose="02040503050406030204" pitchFamily="18" charset="0"/>
                          </a:rPr>
                          <m:t>𝑡</m:t>
                        </m:r>
                      </m:oMath>
                    </m:oMathPara>
                  </a14:m>
                  <a:endParaRPr lang="en-CA"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114196" y="4909925"/>
                  <a:ext cx="349646" cy="400110"/>
                </a:xfrm>
                <a:prstGeom prst="rect">
                  <a:avLst/>
                </a:prstGeom>
                <a:blipFill rotWithShape="0">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27416" y="3171721"/>
                  <a:ext cx="1893852" cy="430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i="1" dirty="0">
                                <a:solidFill>
                                  <a:srgbClr val="FF0000"/>
                                </a:solidFill>
                                <a:latin typeface="Cambria Math" panose="02040503050406030204" pitchFamily="18" charset="0"/>
                              </a:rPr>
                            </m:ctrlPr>
                          </m:sSubPr>
                          <m:e>
                            <m:sSub>
                              <m:sSubPr>
                                <m:ctrlPr>
                                  <a:rPr lang="en-CA" sz="2000" i="1" dirty="0">
                                    <a:solidFill>
                                      <a:srgbClr val="FF0000"/>
                                    </a:solidFill>
                                    <a:latin typeface="Cambria Math" panose="02040503050406030204" pitchFamily="18" charset="0"/>
                                  </a:rPr>
                                </m:ctrlPr>
                              </m:sSubPr>
                              <m:e>
                                <m:r>
                                  <a:rPr lang="en-CA" sz="2000" i="1" dirty="0">
                                    <a:solidFill>
                                      <a:srgbClr val="FF0000"/>
                                    </a:solidFill>
                                    <a:latin typeface="Cambria Math" panose="02040503050406030204" pitchFamily="18" charset="0"/>
                                  </a:rPr>
                                  <m:t>ℙ</m:t>
                                </m:r>
                              </m:e>
                              <m:sub>
                                <m:r>
                                  <a:rPr lang="en-CA" sz="2000" i="1" dirty="0">
                                    <a:solidFill>
                                      <a:srgbClr val="FF0000"/>
                                    </a:solidFill>
                                    <a:latin typeface="Cambria Math" panose="02040503050406030204" pitchFamily="18" charset="0"/>
                                  </a:rPr>
                                  <m:t>𝐻</m:t>
                                </m:r>
                              </m:sub>
                            </m:sSub>
                          </m:e>
                          <m:sub>
                            <m:r>
                              <a:rPr lang="en-CA" sz="2000" i="1" dirty="0">
                                <a:solidFill>
                                  <a:srgbClr val="FF0000"/>
                                </a:solidFill>
                                <a:latin typeface="Cambria Math" panose="02040503050406030204" pitchFamily="18" charset="0"/>
                              </a:rPr>
                              <m:t>0</m:t>
                            </m:r>
                          </m:sub>
                        </m:sSub>
                        <m:d>
                          <m:dPr>
                            <m:ctrlPr>
                              <a:rPr lang="en-CA" sz="2000" i="1" dirty="0">
                                <a:solidFill>
                                  <a:srgbClr val="FF0000"/>
                                </a:solidFill>
                                <a:latin typeface="Cambria Math" panose="02040503050406030204" pitchFamily="18" charset="0"/>
                              </a:rPr>
                            </m:ctrlPr>
                          </m:dPr>
                          <m:e>
                            <m:r>
                              <a:rPr lang="en-CA" sz="2000" i="1" dirty="0">
                                <a:solidFill>
                                  <a:srgbClr val="FF0000"/>
                                </a:solidFill>
                                <a:latin typeface="Cambria Math" panose="02040503050406030204" pitchFamily="18" charset="0"/>
                              </a:rPr>
                              <m:t>𝑇</m:t>
                            </m:r>
                            <m:d>
                              <m:dPr>
                                <m:ctrlPr>
                                  <a:rPr lang="en-CA" sz="2000" i="1" dirty="0">
                                    <a:solidFill>
                                      <a:srgbClr val="FF0000"/>
                                    </a:solidFill>
                                    <a:latin typeface="Cambria Math" panose="02040503050406030204" pitchFamily="18" charset="0"/>
                                  </a:rPr>
                                </m:ctrlPr>
                              </m:dPr>
                              <m:e>
                                <m:r>
                                  <a:rPr lang="en-CA" sz="2000" i="1" dirty="0">
                                    <a:solidFill>
                                      <a:srgbClr val="FF0000"/>
                                    </a:solidFill>
                                    <a:latin typeface="Cambria Math" panose="02040503050406030204" pitchFamily="18" charset="0"/>
                                  </a:rPr>
                                  <m:t>𝑋</m:t>
                                </m:r>
                              </m:e>
                            </m:d>
                            <m:r>
                              <a:rPr lang="en-CA" sz="2000" i="1" dirty="0">
                                <a:solidFill>
                                  <a:srgbClr val="FF0000"/>
                                </a:solidFill>
                                <a:latin typeface="Cambria Math" panose="02040503050406030204" pitchFamily="18" charset="0"/>
                              </a:rPr>
                              <m:t>&gt;</m:t>
                            </m:r>
                            <m:r>
                              <a:rPr lang="en-CA" sz="2000" i="1" dirty="0">
                                <a:solidFill>
                                  <a:srgbClr val="FF0000"/>
                                </a:solidFill>
                                <a:latin typeface="Cambria Math" panose="02040503050406030204" pitchFamily="18" charset="0"/>
                              </a:rPr>
                              <m:t>𝑡</m:t>
                            </m:r>
                          </m:e>
                        </m:d>
                      </m:oMath>
                    </m:oMathPara>
                  </a14:m>
                  <a:endParaRPr lang="en-CA"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827416" y="3171721"/>
                  <a:ext cx="1893852" cy="430311"/>
                </a:xfrm>
                <a:prstGeom prst="rect">
                  <a:avLst/>
                </a:prstGeom>
                <a:blipFill rotWithShape="0">
                  <a:blip r:embed="rId13"/>
                  <a:stretch>
                    <a:fillRect b="-4225"/>
                  </a:stretch>
                </a:blipFill>
              </p:spPr>
              <p:txBody>
                <a:bodyPr/>
                <a:lstStyle/>
                <a:p>
                  <a:r>
                    <a:rPr lang="en-CA">
                      <a:noFill/>
                    </a:rPr>
                    <a:t> </a:t>
                  </a:r>
                </a:p>
              </p:txBody>
            </p:sp>
          </mc:Fallback>
        </mc:AlternateContent>
        <p:cxnSp>
          <p:nvCxnSpPr>
            <p:cNvPr id="5" name="Straight Connector 4"/>
            <p:cNvCxnSpPr/>
            <p:nvPr/>
          </p:nvCxnSpPr>
          <p:spPr bwMode="auto">
            <a:xfrm>
              <a:off x="3187524" y="4423954"/>
              <a:ext cx="2091570" cy="21857"/>
            </a:xfrm>
            <a:prstGeom prst="line">
              <a:avLst/>
            </a:prstGeom>
            <a:noFill/>
            <a:ln w="3175" cap="flat" cmpd="sng" algn="ctr">
              <a:solidFill>
                <a:srgbClr val="FF3300"/>
              </a:solidFill>
              <a:prstDash val="solid"/>
              <a:round/>
              <a:headEnd type="none" w="med" len="med"/>
              <a:tailEnd type="none" w="med" len="med"/>
            </a:ln>
            <a:effectLst/>
          </p:spPr>
        </p:cxnSp>
        <p:cxnSp>
          <p:nvCxnSpPr>
            <p:cNvPr id="7" name="Straight Connector 6"/>
            <p:cNvCxnSpPr/>
            <p:nvPr/>
          </p:nvCxnSpPr>
          <p:spPr bwMode="auto">
            <a:xfrm>
              <a:off x="5279094" y="4421941"/>
              <a:ext cx="0" cy="857466"/>
            </a:xfrm>
            <a:prstGeom prst="line">
              <a:avLst/>
            </a:prstGeom>
            <a:noFill/>
            <a:ln w="3175" cap="flat" cmpd="sng" algn="ctr">
              <a:solidFill>
                <a:srgbClr val="FF3300"/>
              </a:solidFill>
              <a:prstDash val="solid"/>
              <a:round/>
              <a:headEnd type="none" w="med" len="med"/>
              <a:tailEnd type="none" w="med" len="med"/>
            </a:ln>
            <a:effectLst/>
          </p:spPr>
        </p:cxnSp>
        <p:sp>
          <p:nvSpPr>
            <p:cNvPr id="9" name="TextBox 8"/>
            <p:cNvSpPr txBox="1"/>
            <p:nvPr/>
          </p:nvSpPr>
          <p:spPr>
            <a:xfrm>
              <a:off x="4647406" y="4940703"/>
              <a:ext cx="710451" cy="369332"/>
            </a:xfrm>
            <a:prstGeom prst="rect">
              <a:avLst/>
            </a:prstGeom>
            <a:noFill/>
          </p:spPr>
          <p:txBody>
            <a:bodyPr wrap="none" rtlCol="0">
              <a:spAutoFit/>
            </a:bodyPr>
            <a:lstStyle/>
            <a:p>
              <a:r>
                <a:rPr lang="en-CA" dirty="0">
                  <a:solidFill>
                    <a:srgbClr val="FF0000"/>
                  </a:solidFill>
                  <a:latin typeface="+mj-lt"/>
                </a:rPr>
                <a:t>1.645</a:t>
              </a:r>
            </a:p>
          </p:txBody>
        </p:sp>
        <p:sp>
          <p:nvSpPr>
            <p:cNvPr id="21" name="TextBox 20"/>
            <p:cNvSpPr txBox="1"/>
            <p:nvPr/>
          </p:nvSpPr>
          <p:spPr>
            <a:xfrm>
              <a:off x="3335551" y="4105089"/>
              <a:ext cx="593432" cy="369332"/>
            </a:xfrm>
            <a:prstGeom prst="rect">
              <a:avLst/>
            </a:prstGeom>
            <a:noFill/>
          </p:spPr>
          <p:txBody>
            <a:bodyPr wrap="none" rtlCol="0">
              <a:spAutoFit/>
            </a:bodyPr>
            <a:lstStyle/>
            <a:p>
              <a:r>
                <a:rPr lang="en-CA" dirty="0">
                  <a:solidFill>
                    <a:srgbClr val="FF0000"/>
                  </a:solidFill>
                  <a:latin typeface="+mj-lt"/>
                </a:rPr>
                <a:t>0.05</a:t>
              </a:r>
            </a:p>
          </p:txBody>
        </p:sp>
      </p:grpSp>
      <p:sp>
        <p:nvSpPr>
          <p:cNvPr id="16" name="Rectangle 15"/>
          <p:cNvSpPr/>
          <p:nvPr/>
        </p:nvSpPr>
        <p:spPr bwMode="auto">
          <a:xfrm>
            <a:off x="265213" y="5317481"/>
            <a:ext cx="3972472" cy="3693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endParaRPr lang="en-CA" dirty="0">
              <a:latin typeface="+mj-lt"/>
            </a:endParaRPr>
          </a:p>
        </p:txBody>
      </p:sp>
    </p:spTree>
    <p:extLst>
      <p:ext uri="{BB962C8B-B14F-4D97-AF65-F5344CB8AC3E}">
        <p14:creationId xmlns:p14="http://schemas.microsoft.com/office/powerpoint/2010/main" val="428736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9545" y="94610"/>
                <a:ext cx="9316787" cy="5689600"/>
              </a:xfrm>
            </p:spPr>
            <p:txBody>
              <a:bodyPr/>
              <a:lstStyle/>
              <a:p>
                <a:r>
                  <a:rPr lang="en-CA" dirty="0"/>
                  <a:t>Assume rejection region is </a:t>
                </a:r>
                <a14:m>
                  <m:oMath xmlns:m="http://schemas.openxmlformats.org/officeDocument/2006/math">
                    <m:r>
                      <a:rPr lang="en-CA" b="0" i="1" smtClean="0">
                        <a:latin typeface="Cambria Math" panose="02040503050406030204" pitchFamily="18" charset="0"/>
                      </a:rPr>
                      <m:t>𝐶</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  </m:t>
                    </m:r>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&gt;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0</m:t>
                        </m:r>
                      </m:sub>
                    </m:sSub>
                    <m:r>
                      <a:rPr lang="en-CA" b="0" i="1" smtClean="0">
                        <a:latin typeface="Cambria Math" panose="02040503050406030204" pitchFamily="18" charset="0"/>
                      </a:rPr>
                      <m:t>}</m:t>
                    </m:r>
                  </m:oMath>
                </a14:m>
                <a:r>
                  <a:rPr lang="en-CA" dirty="0"/>
                  <a:t> for some constant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0</m:t>
                        </m:r>
                      </m:sub>
                    </m:sSub>
                  </m:oMath>
                </a14:m>
                <a:r>
                  <a:rPr lang="en-CA" dirty="0"/>
                  <a:t>. Let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𝐹</m:t>
                        </m:r>
                      </m:e>
                      <m:sup>
                        <m:r>
                          <a:rPr lang="en-CA" b="0" i="1" smtClean="0">
                            <a:latin typeface="Cambria Math" panose="02040503050406030204" pitchFamily="18" charset="0"/>
                          </a:rPr>
                          <m:t>𝑐</m:t>
                        </m:r>
                      </m:sup>
                    </m:sSup>
                    <m:r>
                      <a:rPr lang="en-CA" b="0" i="1" smtClean="0">
                        <a:latin typeface="Cambria Math" panose="02040503050406030204" pitchFamily="18" charset="0"/>
                      </a:rPr>
                      <m:t>(⋅|</m:t>
                    </m:r>
                    <m:r>
                      <a:rPr lang="en-CA" b="0" i="1" smtClean="0">
                        <a:latin typeface="Cambria Math" panose="02040503050406030204" pitchFamily="18" charset="0"/>
                      </a:rPr>
                      <m:t>𝜃</m:t>
                    </m:r>
                    <m:r>
                      <a:rPr lang="en-CA" b="0" i="1" smtClean="0">
                        <a:latin typeface="Cambria Math" panose="02040503050406030204" pitchFamily="18" charset="0"/>
                      </a:rPr>
                      <m:t>)</m:t>
                    </m:r>
                  </m:oMath>
                </a14:m>
                <a:r>
                  <a:rPr lang="en-CA" dirty="0"/>
                  <a:t> be </a:t>
                </a:r>
                <a14:m>
                  <m:oMath xmlns:m="http://schemas.openxmlformats.org/officeDocument/2006/math">
                    <m:r>
                      <a:rPr lang="en-CA" i="1" dirty="0" smtClean="0">
                        <a:latin typeface="Cambria Math" panose="02040503050406030204" pitchFamily="18" charset="0"/>
                      </a:rPr>
                      <m:t>1−</m:t>
                    </m:r>
                    <m:r>
                      <a:rPr lang="en-CA" i="1" dirty="0" smtClean="0">
                        <a:latin typeface="Cambria Math" panose="02040503050406030204" pitchFamily="18" charset="0"/>
                      </a:rPr>
                      <m:t>𝐶𝐷𝐹</m:t>
                    </m:r>
                  </m:oMath>
                </a14:m>
                <a:r>
                  <a:rPr lang="en-CA" dirty="0"/>
                  <a:t> of </a:t>
                </a:r>
                <a14:m>
                  <m:oMath xmlns:m="http://schemas.openxmlformats.org/officeDocument/2006/math">
                    <m:r>
                      <a:rPr lang="en-CA" b="0" i="1" smtClean="0">
                        <a:latin typeface="Cambria Math" panose="02040503050406030204" pitchFamily="18" charset="0"/>
                      </a:rPr>
                      <m:t>𝑇</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m:t>
                    </m:r>
                  </m:oMath>
                </a14:m>
                <a:r>
                  <a:rPr lang="en-CA" dirty="0"/>
                  <a:t>. </a:t>
                </a:r>
              </a:p>
              <a:p>
                <a:endParaRPr lang="en-CA" dirty="0"/>
              </a:p>
              <a:p>
                <a14:m>
                  <m:oMath xmlns:m="http://schemas.openxmlformats.org/officeDocument/2006/math">
                    <m:r>
                      <a:rPr lang="en-CA" b="0" i="1" smtClean="0">
                        <a:latin typeface="Cambria Math" panose="02040503050406030204" pitchFamily="18" charset="0"/>
                      </a:rPr>
                      <m:t>𝑝</m:t>
                    </m:r>
                    <m:r>
                      <a:rPr lang="en-CA" b="0" i="1" smtClean="0">
                        <a:latin typeface="Cambria Math" panose="02040503050406030204" pitchFamily="18" charset="0"/>
                      </a:rPr>
                      <m:t>−</m:t>
                    </m:r>
                  </m:oMath>
                </a14:m>
                <a:r>
                  <a:rPr lang="en-CA" dirty="0"/>
                  <a:t>value is</a:t>
                </a:r>
              </a:p>
              <a:p>
                <a:r>
                  <a:rPr lang="en-CA" dirty="0"/>
                  <a: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m:t>
                        </m:r>
                      </m:sup>
                    </m:sSup>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sup</m:t>
                            </m:r>
                          </m:e>
                          <m:lim>
                            <m:r>
                              <a:rPr lang="en-CA" b="0" i="1" smtClean="0">
                                <a:latin typeface="Cambria Math" panose="02040503050406030204" pitchFamily="18" charset="0"/>
                              </a:rPr>
                              <m:t>𝜃</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lim>
                        </m:limLow>
                      </m:fName>
                      <m:e>
                        <m:d>
                          <m:dPr>
                            <m:endChr m:val="|"/>
                            <m:ctrlPr>
                              <a:rPr lang="en-CA" b="0" i="1" smtClean="0">
                                <a:latin typeface="Cambria Math" panose="02040503050406030204" pitchFamily="18" charset="0"/>
                              </a:rPr>
                            </m:ctrlPr>
                          </m:dPr>
                          <m:e>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𝑋</m:t>
                                </m:r>
                              </m:e>
                            </m:d>
                            <m:r>
                              <a:rPr lang="en-CA" b="0" i="1" smtClean="0">
                                <a:latin typeface="Cambria Math" panose="02040503050406030204" pitchFamily="18" charset="0"/>
                              </a:rPr>
                              <m:t>&gt;</m:t>
                            </m:r>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 </m:t>
                            </m:r>
                          </m:e>
                        </m:d>
                        <m:r>
                          <a:rPr lang="en-CA" b="0" i="1" smtClean="0">
                            <a:latin typeface="Cambria Math" panose="02040503050406030204" pitchFamily="18" charset="0"/>
                          </a:rPr>
                          <m:t> </m:t>
                        </m:r>
                        <m:r>
                          <a:rPr lang="en-CA" b="0" i="1" smtClean="0">
                            <a:latin typeface="Cambria Math" panose="02040503050406030204" pitchFamily="18" charset="0"/>
                          </a:rPr>
                          <m:t>𝜃</m:t>
                        </m:r>
                        <m:r>
                          <a:rPr lang="en-CA" b="0" i="1" smtClean="0">
                            <a:latin typeface="Cambria Math" panose="02040503050406030204" pitchFamily="18" charset="0"/>
                          </a:rPr>
                          <m:t>)</m:t>
                        </m:r>
                      </m:e>
                    </m:func>
                    <m:r>
                      <a:rPr lang="en-CA" b="0" i="1" smtClean="0">
                        <a:latin typeface="Cambria Math" panose="02040503050406030204" pitchFamily="18" charset="0"/>
                      </a:rPr>
                      <m:t>=</m:t>
                    </m:r>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sup</m:t>
                            </m:r>
                          </m:e>
                          <m:lim>
                            <m:r>
                              <a:rPr lang="en-CA" i="1">
                                <a:latin typeface="Cambria Math" panose="02040503050406030204" pitchFamily="18" charset="0"/>
                              </a:rPr>
                              <m:t>𝜃</m:t>
                            </m:r>
                            <m:r>
                              <a:rPr lang="en-CA" i="1">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Θ</m:t>
                                </m:r>
                              </m:e>
                              <m:sub>
                                <m:r>
                                  <a:rPr lang="en-CA" i="1">
                                    <a:latin typeface="Cambria Math" panose="02040503050406030204" pitchFamily="18" charset="0"/>
                                  </a:rPr>
                                  <m:t>0</m:t>
                                </m:r>
                              </m:sub>
                            </m:sSub>
                          </m:lim>
                        </m:limLow>
                      </m:fName>
                      <m:e>
                        <m:sSup>
                          <m:sSupPr>
                            <m:ctrlPr>
                              <a:rPr lang="en-CA" b="0" i="1" smtClean="0">
                                <a:latin typeface="Cambria Math" panose="02040503050406030204" pitchFamily="18" charset="0"/>
                              </a:rPr>
                            </m:ctrlPr>
                          </m:sSupPr>
                          <m:e>
                            <m:r>
                              <a:rPr lang="en-CA" b="0" i="1" smtClean="0">
                                <a:latin typeface="Cambria Math" panose="02040503050406030204" pitchFamily="18" charset="0"/>
                              </a:rPr>
                              <m:t>𝐹</m:t>
                            </m:r>
                          </m:e>
                          <m:sup>
                            <m:r>
                              <a:rPr lang="en-CA" b="0" i="1" smtClean="0">
                                <a:latin typeface="Cambria Math" panose="02040503050406030204" pitchFamily="18" charset="0"/>
                              </a:rPr>
                              <m:t>𝑐</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𝑡</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e>
                            <m:r>
                              <a:rPr lang="en-CA" b="0" i="1" smtClean="0">
                                <a:latin typeface="Cambria Math" panose="02040503050406030204" pitchFamily="18" charset="0"/>
                              </a:rPr>
                              <m:t>𝜃</m:t>
                            </m:r>
                          </m:e>
                        </m:d>
                      </m:e>
                    </m:func>
                    <m:r>
                      <a:rPr lang="en-CA" b="0" i="1" smtClean="0">
                        <a:latin typeface="Cambria Math" panose="02040503050406030204" pitchFamily="18" charset="0"/>
                      </a:rPr>
                      <m:t> </m:t>
                    </m:r>
                  </m:oMath>
                </a14:m>
                <a:endParaRPr lang="en-CA" dirty="0"/>
              </a:p>
              <a:p>
                <a:r>
                  <a:rPr lang="en-CA" dirty="0"/>
                  <a:t>where </a:t>
                </a:r>
                <a14:m>
                  <m:oMath xmlns:m="http://schemas.openxmlformats.org/officeDocument/2006/math">
                    <m:r>
                      <a:rPr lang="en-CA" b="0" i="1" smtClean="0">
                        <a:latin typeface="Cambria Math" panose="02040503050406030204" pitchFamily="18" charset="0"/>
                      </a:rPr>
                      <m:t>𝑥</m:t>
                    </m:r>
                  </m:oMath>
                </a14:m>
                <a:r>
                  <a:rPr lang="en-CA" dirty="0"/>
                  <a:t> is the data and </a:t>
                </a:r>
                <a14:m>
                  <m:oMath xmlns:m="http://schemas.openxmlformats.org/officeDocument/2006/math">
                    <m:r>
                      <a:rPr lang="en-CA" b="0" i="1" smtClean="0">
                        <a:latin typeface="Cambria Math" panose="02040503050406030204" pitchFamily="18" charset="0"/>
                      </a:rPr>
                      <m:t>𝑋</m:t>
                    </m:r>
                  </m:oMath>
                </a14:m>
                <a:r>
                  <a:rPr lang="en-CA" dirty="0"/>
                  <a:t> is a hypothetical replay.</a:t>
                </a:r>
                <a:r>
                  <a:rPr lang="" dirty="0"/>
                  <a:t> </a:t>
                </a:r>
              </a:p>
              <a:p>
                <a:endParaRPr lang="" b="0" dirty="0"/>
              </a:p>
              <a:p>
                <a:r>
                  <a:rPr lang="" b="0" dirty="0"/>
                  <a:t>Reject </a:t>
                </a:r>
                <a14:m>
                  <m:oMath xmlns:m="http://schemas.openxmlformats.org/officeDocument/2006/math">
                    <m:sSub>
                      <m:sSubPr>
                        <m:ctrlPr>
                          <a:rPr lang="" b="0" i="1" smtClean="0">
                            <a:latin typeface="Cambria Math" panose="02040503050406030204" pitchFamily="18" charset="0"/>
                          </a:rPr>
                        </m:ctrlPr>
                      </m:sSubPr>
                      <m:e>
                        <m:r>
                          <m:rPr>
                            <m:sty m:val="p"/>
                          </m:rPr>
                          <a:rPr lang="" b="0" i="0" smtClean="0">
                            <a:latin typeface="Cambria Math" panose="02040503050406030204" pitchFamily="18" charset="0"/>
                          </a:rPr>
                          <m:t>H</m:t>
                        </m:r>
                      </m:e>
                      <m:sub>
                        <m:r>
                          <a:rPr lang="" b="0" i="0" smtClean="0">
                            <a:latin typeface="Cambria Math" panose="02040503050406030204" pitchFamily="18" charset="0"/>
                          </a:rPr>
                          <m:t>0</m:t>
                        </m:r>
                      </m:sub>
                    </m:sSub>
                  </m:oMath>
                </a14:m>
                <a:r>
                  <a:rPr lang="" dirty="0"/>
                  <a:t> if </a:t>
                </a:r>
                <a14:m>
                  <m:oMath xmlns:m="http://schemas.openxmlformats.org/officeDocument/2006/math">
                    <m:r>
                      <a:rPr lang="" b="0" i="1" smtClean="0">
                        <a:latin typeface="Cambria Math" panose="02040503050406030204" pitchFamily="18" charset="0"/>
                      </a:rPr>
                      <m:t>𝑝</m:t>
                    </m:r>
                    <m:r>
                      <a:rPr lang="" b="0" i="1" smtClean="0">
                        <a:latin typeface="Cambria Math" panose="02040503050406030204" pitchFamily="18" charset="0"/>
                      </a:rPr>
                      <m:t>−</m:t>
                    </m:r>
                  </m:oMath>
                </a14:m>
                <a:r>
                  <a:rPr lang="" dirty="0"/>
                  <a:t>value is small.     </a:t>
                </a:r>
              </a:p>
              <a:p>
                <a:endParaRPr lang="" dirty="0"/>
              </a:p>
              <a:p>
                <a:r>
                  <a:rPr lang="" dirty="0"/>
                  <a:t>Software usually returns </a:t>
                </a:r>
                <a14:m>
                  <m:oMath xmlns:m="http://schemas.openxmlformats.org/officeDocument/2006/math">
                    <m:r>
                      <a:rPr lang="" b="0" i="1" smtClean="0">
                        <a:latin typeface="Cambria Math" panose="02040503050406030204" pitchFamily="18" charset="0"/>
                      </a:rPr>
                      <m:t>𝑝</m:t>
                    </m:r>
                    <m:r>
                      <a:rPr lang="" b="0" i="1" smtClean="0">
                        <a:latin typeface="Cambria Math" panose="02040503050406030204" pitchFamily="18" charset="0"/>
                      </a:rPr>
                      <m:t>−</m:t>
                    </m:r>
                  </m:oMath>
                </a14:m>
                <a:r>
                  <a:rPr lang="" dirty="0"/>
                  <a:t>value rather than decision.</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9545" y="94610"/>
                <a:ext cx="9316787" cy="5689600"/>
              </a:xfrm>
              <a:blipFill>
                <a:blip r:embed="rId2"/>
                <a:stretch>
                  <a:fillRect l="-981"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19</a:t>
            </a:fld>
            <a:endParaRPr lang="en-US" dirty="0"/>
          </a:p>
        </p:txBody>
      </p:sp>
      <p:sp>
        <p:nvSpPr>
          <p:cNvPr id="5" name="Rectangle 4"/>
          <p:cNvSpPr/>
          <p:nvPr/>
        </p:nvSpPr>
        <p:spPr bwMode="auto">
          <a:xfrm>
            <a:off x="442533" y="3349391"/>
            <a:ext cx="4605844" cy="45783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endParaRPr lang="en-CA" dirty="0">
              <a:latin typeface="+mj-lt"/>
            </a:endParaRPr>
          </a:p>
        </p:txBody>
      </p:sp>
      <p:pic>
        <p:nvPicPr>
          <p:cNvPr id="2" name="Picture 1">
            <a:extLst>
              <a:ext uri="{FF2B5EF4-FFF2-40B4-BE49-F238E27FC236}">
                <a16:creationId xmlns:a16="http://schemas.microsoft.com/office/drawing/2014/main" id="{5282C289-D3EB-4DAB-9FF9-AA12431F9B30}"/>
              </a:ext>
            </a:extLst>
          </p:cNvPr>
          <p:cNvPicPr>
            <a:picLocks noChangeAspect="1"/>
          </p:cNvPicPr>
          <p:nvPr/>
        </p:nvPicPr>
        <p:blipFill>
          <a:blip r:embed="rId3"/>
          <a:stretch>
            <a:fillRect/>
          </a:stretch>
        </p:blipFill>
        <p:spPr>
          <a:xfrm>
            <a:off x="207817" y="5512168"/>
            <a:ext cx="8268393" cy="973259"/>
          </a:xfrm>
          <a:prstGeom prst="rect">
            <a:avLst/>
          </a:prstGeom>
        </p:spPr>
      </p:pic>
    </p:spTree>
    <p:extLst>
      <p:ext uri="{BB962C8B-B14F-4D97-AF65-F5344CB8AC3E}">
        <p14:creationId xmlns:p14="http://schemas.microsoft.com/office/powerpoint/2010/main" val="325903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fr-CH" dirty="0"/>
              <a:t>Contents</a:t>
            </a:r>
          </a:p>
        </p:txBody>
      </p:sp>
      <p:sp>
        <p:nvSpPr>
          <p:cNvPr id="3075" name="Content Placeholder 2"/>
          <p:cNvSpPr>
            <a:spLocks noGrp="1"/>
          </p:cNvSpPr>
          <p:nvPr>
            <p:ph idx="1"/>
          </p:nvPr>
        </p:nvSpPr>
        <p:spPr/>
        <p:txBody>
          <a:bodyPr/>
          <a:lstStyle/>
          <a:p>
            <a:pPr marL="457200" indent="-457200">
              <a:buFont typeface="Calibri" pitchFamily="34" charset="0"/>
              <a:buAutoNum type="arabicPeriod"/>
            </a:pPr>
            <a:r>
              <a:rPr lang="en-CA" dirty="0"/>
              <a:t>The </a:t>
            </a:r>
            <a:r>
              <a:rPr lang="en-CA" dirty="0" err="1"/>
              <a:t>Neyman</a:t>
            </a:r>
            <a:r>
              <a:rPr lang="en-CA" dirty="0"/>
              <a:t> Pearson framework</a:t>
            </a:r>
          </a:p>
          <a:p>
            <a:pPr marL="457200" indent="-457200">
              <a:buFont typeface="Calibri" pitchFamily="34" charset="0"/>
              <a:buAutoNum type="arabicPeriod"/>
            </a:pPr>
            <a:r>
              <a:rPr lang="en-CA" dirty="0"/>
              <a:t>Likelihood Ratio Tests</a:t>
            </a:r>
          </a:p>
          <a:p>
            <a:pPr marL="457200" indent="-457200">
              <a:buFont typeface="Calibri" pitchFamily="34" charset="0"/>
              <a:buAutoNum type="arabicPeriod"/>
            </a:pPr>
            <a:r>
              <a:rPr lang="en-CA" dirty="0"/>
              <a:t>Asymptotic Results </a:t>
            </a:r>
          </a:p>
          <a:p>
            <a:pPr marL="457200" indent="-457200">
              <a:buFont typeface="Calibri" pitchFamily="34" charset="0"/>
              <a:buAutoNum type="arabicPeriod"/>
            </a:pPr>
            <a:r>
              <a:rPr lang="en-CA" dirty="0"/>
              <a:t>Other Tests</a:t>
            </a:r>
          </a:p>
        </p:txBody>
      </p:sp>
      <p:sp>
        <p:nvSpPr>
          <p:cNvPr id="3076" name="Footer Placeholder 3"/>
          <p:cNvSpPr>
            <a:spLocks noGrp="1"/>
          </p:cNvSpPr>
          <p:nvPr>
            <p:ph type="ftr" sz="quarter" idx="10"/>
          </p:nvPr>
        </p:nvSpPr>
        <p:spPr>
          <a:noFill/>
        </p:spPr>
        <p:txBody>
          <a:bodyPr/>
          <a:lstStyle/>
          <a:p>
            <a:fld id="{C0FF05E5-1EC2-4B40-8E3B-EED681420140}" type="slidenum">
              <a:rPr lang="en-US" smtClean="0"/>
              <a:pPr/>
              <a:t>2</a:t>
            </a:fld>
            <a:endParaRPr lang="en-US"/>
          </a:p>
        </p:txBody>
      </p:sp>
    </p:spTree>
    <p:extLst>
      <p:ext uri="{BB962C8B-B14F-4D97-AF65-F5344CB8AC3E}">
        <p14:creationId xmlns:p14="http://schemas.microsoft.com/office/powerpoint/2010/main" val="374677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PQuestion"/>
              <p:cNvSpPr>
                <a:spLocks noGrp="1"/>
              </p:cNvSpPr>
              <p:nvPr>
                <p:ph type="title"/>
              </p:nvPr>
            </p:nvSpPr>
            <p:spPr>
              <a:xfrm>
                <a:off x="274321" y="136480"/>
                <a:ext cx="10142856" cy="1719616"/>
              </a:xfrm>
            </p:spPr>
            <p:txBody>
              <a:bodyPr/>
              <a:lstStyle/>
              <a:p>
                <a:r>
                  <a:rPr lang="en-US" sz="2800" dirty="0"/>
                  <a:t>The critical region of a test has the form </a:t>
                </a:r>
                <a14:m>
                  <m:oMath xmlns:m="http://schemas.openxmlformats.org/officeDocument/2006/math">
                    <m:r>
                      <a:rPr lang="en-US" sz="2000" b="1" i="1">
                        <a:latin typeface="Cambria Math" panose="02040503050406030204" pitchFamily="18" charset="0"/>
                      </a:rPr>
                      <m:t>{</m:t>
                    </m:r>
                    <m:r>
                      <a:rPr lang="en-US" sz="2000" b="1" i="1">
                        <a:latin typeface="Cambria Math" panose="02040503050406030204" pitchFamily="18" charset="0"/>
                      </a:rPr>
                      <m:t>𝑻</m:t>
                    </m:r>
                    <m:d>
                      <m:dPr>
                        <m:ctrlPr>
                          <a:rPr lang="en-US" sz="2000" b="1" i="1">
                            <a:latin typeface="Cambria Math" panose="02040503050406030204" pitchFamily="18" charset="0"/>
                          </a:rPr>
                        </m:ctrlPr>
                      </m:dPr>
                      <m:e>
                        <m:r>
                          <a:rPr lang="en-US" sz="2000" b="1" i="1">
                            <a:latin typeface="Cambria Math" panose="02040503050406030204" pitchFamily="18" charset="0"/>
                          </a:rPr>
                          <m:t>𝒙</m:t>
                        </m:r>
                      </m:e>
                    </m:d>
                    <m:r>
                      <a:rPr lang="en-US" sz="2000" b="1" i="1">
                        <a:latin typeface="Cambria Math" panose="02040503050406030204" pitchFamily="18" charset="0"/>
                      </a:rPr>
                      <m:t>&gt;</m:t>
                    </m:r>
                    <m:r>
                      <a:rPr lang="en-US" sz="2000" b="1" i="1">
                        <a:latin typeface="Cambria Math" panose="02040503050406030204" pitchFamily="18" charset="0"/>
                      </a:rPr>
                      <m:t>𝒄</m:t>
                    </m:r>
                    <m:r>
                      <a:rPr lang="en-US" sz="2000" b="1" i="1">
                        <a:latin typeface="Cambria Math" panose="02040503050406030204" pitchFamily="18" charset="0"/>
                      </a:rPr>
                      <m:t>}</m:t>
                    </m:r>
                  </m:oMath>
                </a14:m>
                <a:r>
                  <a:rPr lang="en-US" sz="2800" dirty="0"/>
                  <a:t> where </a:t>
                </a:r>
                <a14:m>
                  <m:oMath xmlns:m="http://schemas.openxmlformats.org/officeDocument/2006/math">
                    <m:r>
                      <a:rPr lang="en-US" sz="2800" b="1" i="1">
                        <a:latin typeface="Cambria Math" panose="02040503050406030204" pitchFamily="18" charset="0"/>
                      </a:rPr>
                      <m:t>𝑻</m:t>
                    </m:r>
                    <m:r>
                      <a:rPr lang="en-US" sz="2800" b="1" i="1">
                        <a:latin typeface="Cambria Math" panose="02040503050406030204" pitchFamily="18" charset="0"/>
                      </a:rPr>
                      <m:t>()</m:t>
                    </m:r>
                  </m:oMath>
                </a14:m>
                <a:r>
                  <a:rPr lang="en-US" sz="2800" dirty="0"/>
                  <a:t> is a pivot. </a:t>
                </a:r>
                <a14:m>
                  <m:oMath xmlns:m="http://schemas.openxmlformats.org/officeDocument/2006/math">
                    <m:r>
                      <a:rPr lang="en-US" sz="2800" b="1" i="1">
                        <a:latin typeface="Cambria Math" panose="02040503050406030204" pitchFamily="18" charset="0"/>
                      </a:rPr>
                      <m:t>𝒙</m:t>
                    </m:r>
                  </m:oMath>
                </a14:m>
                <a:r>
                  <a:rPr lang="en-US" sz="2800" dirty="0"/>
                  <a:t> is the data. </a:t>
                </a:r>
                <a14:m>
                  <m:oMath xmlns:m="http://schemas.openxmlformats.org/officeDocument/2006/math">
                    <m:r>
                      <a:rPr lang="en-US" sz="2800" b="1" i="1">
                        <a:latin typeface="Cambria Math" panose="02040503050406030204" pitchFamily="18" charset="0"/>
                      </a:rPr>
                      <m:t>𝑿</m:t>
                    </m:r>
                  </m:oMath>
                </a14:m>
                <a:r>
                  <a:rPr lang="en-US" sz="2800" dirty="0"/>
                  <a:t> is a random vector having the same distribution as the data. The p-value is given by…</a:t>
                </a:r>
              </a:p>
            </p:txBody>
          </p:sp>
        </mc:Choice>
        <mc:Fallback xmlns="">
          <p:sp>
            <p:nvSpPr>
              <p:cNvPr id="2" name="TPQuestion"/>
              <p:cNvSpPr>
                <a:spLocks noGrp="1" noRot="1" noChangeAspect="1" noMove="1" noResize="1" noEditPoints="1" noAdjustHandles="1" noChangeArrowheads="1" noChangeShapeType="1" noTextEdit="1"/>
              </p:cNvSpPr>
              <p:nvPr>
                <p:ph type="title"/>
              </p:nvPr>
            </p:nvSpPr>
            <p:spPr>
              <a:xfrm>
                <a:off x="274321" y="136480"/>
                <a:ext cx="10142856" cy="1719616"/>
              </a:xfrm>
              <a:blipFill>
                <a:blip r:embed="rId4"/>
                <a:stretch>
                  <a:fillRect l="-1202" b="-355"/>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TPAnswers"/>
              <p:cNvSpPr>
                <a:spLocks noGrp="1"/>
              </p:cNvSpPr>
              <p:nvPr>
                <p:ph idx="1"/>
                <p:custDataLst>
                  <p:tags r:id="rId2"/>
                </p:custDataLst>
              </p:nvPr>
            </p:nvSpPr>
            <p:spPr>
              <a:xfrm>
                <a:off x="1703388" y="2047164"/>
                <a:ext cx="7244994" cy="4694949"/>
              </a:xfrm>
            </p:spPr>
            <p:txBody>
              <a:bodyPr>
                <a:normAutofit/>
              </a:bodyPr>
              <a:lstStyle/>
              <a:p>
                <a:pPr marL="457200" indent="-457200">
                  <a:spcAft>
                    <a:spcPts val="0"/>
                  </a:spcAft>
                  <a:buFont typeface="+mj-lt"/>
                  <a:buAutoNum type="alphaUcPeriod"/>
                </a:pPr>
                <a:r>
                  <a:rPr lang="en-US" dirty="0"/>
                  <a:t>  </a:t>
                </a:r>
                <a14:m>
                  <m:oMath xmlns:m="http://schemas.openxmlformats.org/officeDocument/2006/math">
                    <m:func>
                      <m:funcPr>
                        <m:ctrlPr>
                          <a:rPr lang="en-US" b="0" i="1" dirty="0" smtClean="0">
                            <a:latin typeface="Cambria Math" panose="02040503050406030204" pitchFamily="18" charset="0"/>
                          </a:rPr>
                        </m:ctrlPr>
                      </m:funcPr>
                      <m:fNa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sup</m:t>
                            </m:r>
                          </m:e>
                          <m:lim>
                            <m:r>
                              <a:rPr lang="en-US" b="0" i="1" dirty="0" smtClean="0">
                                <a:latin typeface="Cambria Math" panose="02040503050406030204" pitchFamily="18" charset="0"/>
                              </a:rPr>
                              <m:t>𝜃</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Θ</m:t>
                                </m:r>
                              </m:e>
                              <m:sub>
                                <m:r>
                                  <a:rPr lang="en-US" b="0" i="1" dirty="0" smtClean="0">
                                    <a:latin typeface="Cambria Math" panose="02040503050406030204" pitchFamily="18" charset="0"/>
                                  </a:rPr>
                                  <m:t>0</m:t>
                                </m:r>
                              </m:sub>
                            </m:sSub>
                          </m:lim>
                        </m:limLow>
                      </m:fName>
                      <m:e>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𝜃</m:t>
                            </m:r>
                          </m:sub>
                        </m:sSub>
                        <m:r>
                          <a:rPr lang="en-US" i="1" dirty="0">
                            <a:latin typeface="Cambria Math" panose="02040503050406030204" pitchFamily="18" charset="0"/>
                          </a:rPr>
                          <m:t>(</m:t>
                        </m:r>
                        <m:r>
                          <a:rPr lang="en-US" i="1" dirty="0">
                            <a:latin typeface="Cambria Math" panose="02040503050406030204" pitchFamily="18" charset="0"/>
                          </a:rPr>
                          <m:t>𝑇</m:t>
                        </m:r>
                        <m:d>
                          <m:dPr>
                            <m:ctrlPr>
                              <a:rPr lang="en-US" i="1" dirty="0">
                                <a:latin typeface="Cambria Math" panose="02040503050406030204" pitchFamily="18" charset="0"/>
                              </a:rPr>
                            </m:ctrlPr>
                          </m:dPr>
                          <m:e>
                            <m:r>
                              <a:rPr lang="en-US" i="1" dirty="0">
                                <a:latin typeface="Cambria Math" panose="02040503050406030204" pitchFamily="18" charset="0"/>
                              </a:rPr>
                              <m:t>𝑋</m:t>
                            </m:r>
                          </m:e>
                        </m:d>
                        <m:r>
                          <a:rPr lang="en-US" i="1" dirty="0">
                            <a:latin typeface="Cambria Math" panose="02040503050406030204" pitchFamily="18" charset="0"/>
                          </a:rPr>
                          <m:t>&gt;</m:t>
                        </m:r>
                        <m:r>
                          <a:rPr lang="en-US" b="0" i="1" dirty="0" smtClean="0">
                            <a:latin typeface="Cambria Math" panose="02040503050406030204" pitchFamily="18" charset="0"/>
                          </a:rPr>
                          <m:t>𝑇</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e>
                    </m:func>
                  </m:oMath>
                </a14:m>
                <a:endParaRPr lang="en-US" dirty="0"/>
              </a:p>
              <a:p>
                <a:pPr marL="457200" indent="-457200">
                  <a:spcAft>
                    <a:spcPts val="0"/>
                  </a:spcAft>
                  <a:buFont typeface="+mj-lt"/>
                  <a:buAutoNum type="alphaUcPeriod"/>
                </a:pPr>
                <a:r>
                  <a:rPr lang="en-US" dirty="0"/>
                  <a:t> </a:t>
                </a:r>
                <a14:m>
                  <m:oMath xmlns:m="http://schemas.openxmlformats.org/officeDocument/2006/math">
                    <m:func>
                      <m:funcPr>
                        <m:ctrlPr>
                          <a:rPr lang="en-US" i="1" dirty="0">
                            <a:latin typeface="Cambria Math" panose="02040503050406030204" pitchFamily="18" charset="0"/>
                          </a:rPr>
                        </m:ctrlPr>
                      </m:funcPr>
                      <m:fName>
                        <m:sSup>
                          <m:sSupPr>
                            <m:ctrlPr>
                              <a:rPr lang="en-US" i="1" dirty="0">
                                <a:latin typeface="Cambria Math" panose="02040503050406030204" pitchFamily="18" charset="0"/>
                              </a:rPr>
                            </m:ctrlPr>
                          </m:sSupPr>
                          <m:e>
                            <m:r>
                              <a:rPr lang="en-US" i="1" dirty="0">
                                <a:latin typeface="Cambria Math" panose="02040503050406030204" pitchFamily="18" charset="0"/>
                              </a:rPr>
                              <m:t>𝑝</m:t>
                            </m:r>
                          </m:e>
                          <m:sup>
                            <m:r>
                              <a:rPr lang="en-US" i="1" dirty="0">
                                <a:latin typeface="Cambria Math" panose="02040503050406030204" pitchFamily="18" charset="0"/>
                              </a:rPr>
                              <m:t>∗</m:t>
                            </m:r>
                          </m:sup>
                        </m:sSup>
                        <m:r>
                          <a:rPr lang="en-US" i="1" dirty="0">
                            <a:latin typeface="Cambria Math" panose="02040503050406030204" pitchFamily="18" charset="0"/>
                          </a:rPr>
                          <m:t>=</m:t>
                        </m:r>
                      </m:fName>
                      <m:e>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𝜃</m:t>
                            </m:r>
                          </m:sub>
                        </m:sSub>
                        <m:r>
                          <a:rPr lang="en-US" i="1" dirty="0">
                            <a:latin typeface="Cambria Math" panose="02040503050406030204" pitchFamily="18" charset="0"/>
                          </a:rPr>
                          <m:t>(</m:t>
                        </m:r>
                        <m:r>
                          <a:rPr lang="en-US" i="1" dirty="0">
                            <a:latin typeface="Cambria Math" panose="02040503050406030204" pitchFamily="18" charset="0"/>
                          </a:rPr>
                          <m:t>𝑇</m:t>
                        </m:r>
                        <m:d>
                          <m:dPr>
                            <m:ctrlPr>
                              <a:rPr lang="en-US" i="1" dirty="0">
                                <a:latin typeface="Cambria Math" panose="02040503050406030204" pitchFamily="18" charset="0"/>
                              </a:rPr>
                            </m:ctrlPr>
                          </m:dPr>
                          <m:e>
                            <m:r>
                              <a:rPr lang="en-US" i="1" dirty="0">
                                <a:latin typeface="Cambria Math" panose="02040503050406030204" pitchFamily="18" charset="0"/>
                              </a:rPr>
                              <m:t>𝑋</m:t>
                            </m:r>
                          </m:e>
                        </m:d>
                        <m:r>
                          <a:rPr lang="en-US" i="1" dirty="0">
                            <a:latin typeface="Cambria Math" panose="02040503050406030204" pitchFamily="18" charset="0"/>
                          </a:rPr>
                          <m:t>&gt;</m:t>
                        </m:r>
                        <m:r>
                          <a:rPr lang="en-US" i="1" dirty="0">
                            <a:latin typeface="Cambria Math" panose="02040503050406030204" pitchFamily="18" charset="0"/>
                          </a:rPr>
                          <m:t>𝑇</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e>
                    </m:func>
                  </m:oMath>
                </a14:m>
                <a:r>
                  <a:rPr lang="en-US" dirty="0"/>
                  <a:t> for </a:t>
                </a:r>
                <a:r>
                  <a:rPr lang="" dirty="0"/>
                  <a:t>any</a:t>
                </a:r>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0</m:t>
                        </m:r>
                      </m:sub>
                    </m:sSub>
                  </m:oMath>
                </a14:m>
                <a:endParaRPr lang="en-US" b="0" dirty="0"/>
              </a:p>
              <a:p>
                <a:pPr marL="457200" indent="-457200">
                  <a:spcAft>
                    <a:spcPts val="0"/>
                  </a:spcAft>
                  <a:buFont typeface="+mj-lt"/>
                  <a:buAutoNum type="alphaUcPeriod"/>
                </a:pPr>
                <a:r>
                  <a:rPr lang="en-US" dirty="0"/>
                  <a:t>A and B</a:t>
                </a:r>
              </a:p>
              <a:p>
                <a:pPr marL="457200" indent="-457200">
                  <a:spcAft>
                    <a:spcPts val="0"/>
                  </a:spcAft>
                  <a:buFont typeface="+mj-lt"/>
                  <a:buAutoNum type="alphaUcPeriod"/>
                </a:pPr>
                <a:r>
                  <a:rPr lang="en-US" dirty="0"/>
                  <a:t>None of the above</a:t>
                </a:r>
              </a:p>
              <a:p>
                <a:pPr marL="457200" indent="-457200">
                  <a:spcAft>
                    <a:spcPts val="0"/>
                  </a:spcAft>
                  <a:buFont typeface="+mj-lt"/>
                  <a:buAutoNum type="alphaUcPeriod"/>
                </a:pPr>
                <a:r>
                  <a:rPr lang="en-US" dirty="0"/>
                  <a:t>I don’t know</a:t>
                </a:r>
              </a:p>
            </p:txBody>
          </p:sp>
        </mc:Choice>
        <mc:Fallback xmlns="">
          <p:sp>
            <p:nvSpPr>
              <p:cNvPr id="3" name="TPAnswers"/>
              <p:cNvSpPr>
                <a:spLocks noGrp="1" noRot="1" noChangeAspect="1" noMove="1" noResize="1" noEditPoints="1" noAdjustHandles="1" noChangeArrowheads="1" noChangeShapeType="1" noTextEdit="1"/>
              </p:cNvSpPr>
              <p:nvPr>
                <p:ph idx="1"/>
                <p:custDataLst>
                  <p:tags r:id="rId5"/>
                </p:custDataLst>
              </p:nvPr>
            </p:nvSpPr>
            <p:spPr>
              <a:xfrm>
                <a:off x="1703388" y="2047164"/>
                <a:ext cx="7244994" cy="4694949"/>
              </a:xfrm>
              <a:blipFill>
                <a:blip r:embed="rId6"/>
                <a:stretch>
                  <a:fillRect l="-1346" t="-1039"/>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20</a:t>
            </a:fld>
            <a:endParaRPr lang="en-US" dirty="0"/>
          </a:p>
        </p:txBody>
      </p:sp>
    </p:spTree>
    <p:custDataLst>
      <p:tags r:id="rId1"/>
    </p:custDataLst>
    <p:extLst>
      <p:ext uri="{BB962C8B-B14F-4D97-AF65-F5344CB8AC3E}">
        <p14:creationId xmlns:p14="http://schemas.microsoft.com/office/powerpoint/2010/main" val="142420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Solution</a:t>
            </a:r>
            <a:endParaRPr lang="fr-CH"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is correct (definition of the p-value)</a:t>
                </a:r>
              </a:p>
              <a:p>
                <a:r>
                  <a:rPr lang="en-US" dirty="0"/>
                  <a:t>B is also correct because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oMath>
                </a14:m>
                <a:r>
                  <a:rPr lang="fr-CH" dirty="0"/>
                  <a:t> </a:t>
                </a:r>
                <a:r>
                  <a:rPr lang="fr-CH" dirty="0" err="1"/>
                  <a:t>is</a:t>
                </a:r>
                <a:r>
                  <a:rPr lang="fr-CH" dirty="0"/>
                  <a:t> a pivot, i.e. </a:t>
                </a:r>
                <a:r>
                  <a:rPr lang="fr-CH" dirty="0" err="1"/>
                  <a:t>its</a:t>
                </a:r>
                <a:r>
                  <a:rPr lang="fr-CH" dirty="0"/>
                  <a:t> distribution </a:t>
                </a:r>
                <a:r>
                  <a:rPr lang="fr-CH" dirty="0" err="1"/>
                  <a:t>is</a:t>
                </a:r>
                <a:r>
                  <a:rPr lang="fr-CH" dirty="0"/>
                  <a:t> the </a:t>
                </a:r>
                <a:r>
                  <a:rPr lang="fr-CH" dirty="0" err="1"/>
                  <a:t>same</a:t>
                </a:r>
                <a:r>
                  <a:rPr lang="fr-CH" dirty="0"/>
                  <a:t> for all </a:t>
                </a:r>
                <a14:m>
                  <m:oMath xmlns:m="http://schemas.openxmlformats.org/officeDocument/2006/math">
                    <m:r>
                      <a:rPr lang="fr-CH" i="1" dirty="0" smtClean="0">
                        <a:latin typeface="Cambria Math" panose="02040503050406030204" pitchFamily="18" charset="0"/>
                      </a:rPr>
                      <m:t>𝜃</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Θ</m:t>
                        </m:r>
                      </m:e>
                      <m:sub>
                        <m:r>
                          <a:rPr lang="en-US" b="0" i="1" dirty="0" smtClean="0">
                            <a:latin typeface="Cambria Math" panose="02040503050406030204" pitchFamily="18" charset="0"/>
                          </a:rPr>
                          <m:t>0</m:t>
                        </m:r>
                      </m:sub>
                    </m:sSub>
                  </m:oMath>
                </a14:m>
                <a:endParaRPr lang="en-US" b="0" dirty="0"/>
              </a:p>
              <a:p>
                <a:endParaRPr lang="en-US" dirty="0"/>
              </a:p>
              <a:p>
                <a:r>
                  <a:rPr lang="en-US" dirty="0"/>
                  <a:t>Answer C</a:t>
                </a:r>
                <a:endParaRPr lang="fr-CH"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21</a:t>
            </a:fld>
            <a:endParaRPr lang="en-US" dirty="0"/>
          </a:p>
        </p:txBody>
      </p:sp>
    </p:spTree>
    <p:extLst>
      <p:ext uri="{BB962C8B-B14F-4D97-AF65-F5344CB8AC3E}">
        <p14:creationId xmlns:p14="http://schemas.microsoft.com/office/powerpoint/2010/main" val="169295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In many practical cases, the test statistic </a:t>
                </a:r>
                <a14:m>
                  <m:oMath xmlns:m="http://schemas.openxmlformats.org/officeDocument/2006/math">
                    <m:r>
                      <a:rPr lang="en-CA" b="0" i="1" smtClean="0">
                        <a:latin typeface="Cambria Math" panose="02040503050406030204" pitchFamily="18" charset="0"/>
                      </a:rPr>
                      <m:t>𝑇</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m:t>
                    </m:r>
                  </m:oMath>
                </a14:m>
                <a:r>
                  <a:rPr lang="en-CA" dirty="0"/>
                  <a:t> is such that its distribution 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CA" dirty="0"/>
                  <a:t> is independent of </a:t>
                </a:r>
                <a14:m>
                  <m:oMath xmlns:m="http://schemas.openxmlformats.org/officeDocument/2006/math">
                    <m:r>
                      <a:rPr lang="en-CA" b="0" i="1" smtClean="0">
                        <a:latin typeface="Cambria Math" panose="02040503050406030204" pitchFamily="18" charset="0"/>
                      </a:rPr>
                      <m:t>𝜃</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oMath>
                </a14:m>
                <a:r>
                  <a:rPr lang="en-CA" dirty="0"/>
                  <a:t>. In such cases</a:t>
                </a:r>
              </a:p>
              <a:p>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a14:m>
                <a:r>
                  <a:rPr lang="en-CA" dirty="0"/>
                  <a:t> </a:t>
                </a:r>
                <a14:m>
                  <m:oMath xmlns:m="http://schemas.openxmlformats.org/officeDocument/2006/math">
                    <m:r>
                      <a:rPr lang="en-CA" b="0" i="1" dirty="0" smtClean="0">
                        <a:latin typeface="Cambria Math" panose="02040503050406030204" pitchFamily="18" charset="0"/>
                      </a:rPr>
                      <m:t>1−</m:t>
                    </m:r>
                    <m:r>
                      <a:rPr lang="en-CA" b="0" i="1" dirty="0" smtClean="0">
                        <a:latin typeface="Cambria Math" panose="02040503050406030204" pitchFamily="18" charset="0"/>
                      </a:rPr>
                      <m:t>𝐹</m:t>
                    </m:r>
                    <m:r>
                      <a:rPr lang="en-CA" b="0" i="1" dirty="0" smtClean="0">
                        <a:latin typeface="Cambria Math" panose="02040503050406030204" pitchFamily="18" charset="0"/>
                      </a:rPr>
                      <m:t>((</m:t>
                    </m:r>
                    <m:r>
                      <a:rPr lang="en-CA" b="0" i="1" dirty="0" smtClean="0">
                        <a:latin typeface="Cambria Math" panose="02040503050406030204" pitchFamily="18" charset="0"/>
                      </a:rPr>
                      <m:t>𝑇</m:t>
                    </m:r>
                    <m:r>
                      <a:rPr lang="en-CA" b="0" i="1" dirty="0" smtClean="0">
                        <a:latin typeface="Cambria Math" panose="02040503050406030204" pitchFamily="18" charset="0"/>
                      </a:rPr>
                      <m:t>(</m:t>
                    </m:r>
                    <m:r>
                      <a:rPr lang="en-CA" b="0" i="1" dirty="0" smtClean="0">
                        <a:latin typeface="Cambria Math" panose="02040503050406030204" pitchFamily="18" charset="0"/>
                      </a:rPr>
                      <m:t>𝑥</m:t>
                    </m:r>
                    <m:r>
                      <a:rPr lang="en-CA" b="0" i="1" dirty="0" smtClean="0">
                        <a:latin typeface="Cambria Math" panose="02040503050406030204" pitchFamily="18" charset="0"/>
                      </a:rPr>
                      <m:t>)| </m:t>
                    </m:r>
                    <m:r>
                      <a:rPr lang="en-CA" b="0" i="1" smtClean="0">
                        <a:latin typeface="Cambria Math" panose="02040503050406030204" pitchFamily="18" charset="0"/>
                      </a:rPr>
                      <m:t>𝜃</m:t>
                    </m:r>
                    <m:r>
                      <a:rPr lang="en-CA" b="0" i="1" smtClean="0">
                        <a:latin typeface="Cambria Math" panose="02040503050406030204" pitchFamily="18" charset="0"/>
                      </a:rPr>
                      <m:t>))  </m:t>
                    </m:r>
                  </m:oMath>
                </a14:m>
                <a:r>
                  <a:rPr lang="en-CA" dirty="0"/>
                  <a:t> for any </a:t>
                </a:r>
                <a14:m>
                  <m:oMath xmlns:m="http://schemas.openxmlformats.org/officeDocument/2006/math">
                    <m:r>
                      <a:rPr lang="en-CA" i="1">
                        <a:latin typeface="Cambria Math" panose="02040503050406030204" pitchFamily="18" charset="0"/>
                      </a:rPr>
                      <m:t>𝜃</m:t>
                    </m:r>
                    <m:r>
                      <a:rPr lang="en-CA" i="1">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Θ</m:t>
                        </m:r>
                      </m:e>
                      <m:sub>
                        <m:r>
                          <a:rPr lang="en-CA" i="1">
                            <a:latin typeface="Cambria Math" panose="02040503050406030204" pitchFamily="18" charset="0"/>
                          </a:rPr>
                          <m:t>0</m:t>
                        </m:r>
                      </m:sub>
                    </m:sSub>
                  </m:oMath>
                </a14:m>
                <a:r>
                  <a:rPr lang="en-CA" dirty="0"/>
                  <a:t>. </a:t>
                </a:r>
              </a:p>
              <a:p>
                <a:endParaRPr lang="en-CA" dirty="0"/>
              </a:p>
              <a:p>
                <a:r>
                  <a:rPr lang="en-CA" dirty="0"/>
                  <a:t>Observe that </a:t>
                </a:r>
                <a14:m>
                  <m:oMath xmlns:m="http://schemas.openxmlformats.org/officeDocument/2006/math">
                    <m:sSup>
                      <m:sSupPr>
                        <m:ctrlPr>
                          <a:rPr lang="en-US" i="1">
                            <a:latin typeface="Cambria Math" panose="02040503050406030204" pitchFamily="18" charset="0"/>
                          </a:rPr>
                        </m:ctrlPr>
                      </m:sSupPr>
                      <m:e>
                        <m:r>
                          <a:rPr lang="en-US" i="1">
                            <a:latin typeface="Cambria Math"/>
                          </a:rPr>
                          <m:t>𝑝</m:t>
                        </m:r>
                      </m:e>
                      <m:sup>
                        <m:r>
                          <a:rPr lang="en-US" i="1">
                            <a:latin typeface="Cambria Math"/>
                          </a:rPr>
                          <m:t>∗</m:t>
                        </m:r>
                      </m:sup>
                    </m:sSup>
                    <m:d>
                      <m:dPr>
                        <m:ctrlPr>
                          <a:rPr lang="en-US" i="1">
                            <a:latin typeface="Cambria Math" panose="02040503050406030204" pitchFamily="18" charset="0"/>
                          </a:rPr>
                        </m:ctrlPr>
                      </m:dPr>
                      <m:e>
                        <m:r>
                          <a:rPr lang="en-CA" b="0" i="1" smtClean="0">
                            <a:latin typeface="Cambria Math" panose="02040503050406030204" pitchFamily="18" charset="0"/>
                          </a:rPr>
                          <m:t>𝑋</m:t>
                        </m:r>
                      </m:e>
                    </m:d>
                    <m:r>
                      <a:rPr lang="en-US" i="1">
                        <a:latin typeface="Cambria Math"/>
                      </a:rPr>
                      <m:t>=</m:t>
                    </m:r>
                    <m:r>
                      <a:rPr lang="en-CA" b="0" i="1" dirty="0" smtClean="0">
                        <a:latin typeface="Cambria Math" panose="02040503050406030204" pitchFamily="18" charset="0"/>
                      </a:rPr>
                      <m:t>1−</m:t>
                    </m:r>
                    <m:r>
                      <a:rPr lang="en-CA" b="0" i="1" dirty="0" smtClean="0">
                        <a:latin typeface="Cambria Math" panose="02040503050406030204" pitchFamily="18" charset="0"/>
                      </a:rPr>
                      <m:t>𝐹</m:t>
                    </m:r>
                    <m:r>
                      <a:rPr lang="en-CA" i="1" dirty="0">
                        <a:latin typeface="Cambria Math" panose="02040503050406030204" pitchFamily="18" charset="0"/>
                      </a:rPr>
                      <m:t>(</m:t>
                    </m:r>
                    <m:r>
                      <a:rPr lang="en-CA" i="1" dirty="0">
                        <a:latin typeface="Cambria Math" panose="02040503050406030204" pitchFamily="18" charset="0"/>
                      </a:rPr>
                      <m:t>𝑇</m:t>
                    </m:r>
                    <m:r>
                      <a:rPr lang="en-CA" i="1" dirty="0">
                        <a:latin typeface="Cambria Math" panose="02040503050406030204" pitchFamily="18" charset="0"/>
                      </a:rPr>
                      <m:t>(</m:t>
                    </m:r>
                    <m:r>
                      <a:rPr lang="en-CA" b="0" i="1" dirty="0" smtClean="0">
                        <a:latin typeface="Cambria Math" panose="02040503050406030204" pitchFamily="18" charset="0"/>
                      </a:rPr>
                      <m:t>𝑋</m:t>
                    </m:r>
                    <m:r>
                      <a:rPr lang="en-CA" i="1" dirty="0">
                        <a:latin typeface="Cambria Math" panose="02040503050406030204" pitchFamily="18" charset="0"/>
                      </a:rPr>
                      <m:t>)| </m:t>
                    </m:r>
                    <m:r>
                      <a:rPr lang="en-CA" i="1">
                        <a:latin typeface="Cambria Math" panose="02040503050406030204" pitchFamily="18" charset="0"/>
                      </a:rPr>
                      <m:t>𝜃</m:t>
                    </m:r>
                    <m:r>
                      <a:rPr lang="en-CA" i="1">
                        <a:latin typeface="Cambria Math" panose="02040503050406030204" pitchFamily="18" charset="0"/>
                      </a:rPr>
                      <m:t>)</m:t>
                    </m:r>
                  </m:oMath>
                </a14:m>
                <a:r>
                  <a:rPr lang="en-CA" dirty="0"/>
                  <a:t> and since </a:t>
                </a:r>
                <a14:m>
                  <m:oMath xmlns:m="http://schemas.openxmlformats.org/officeDocument/2006/math">
                    <m:r>
                      <a:rPr lang="en-CA" b="0" i="1" smtClean="0">
                        <a:latin typeface="Cambria Math" panose="02040503050406030204" pitchFamily="18" charset="0"/>
                      </a:rPr>
                      <m:t>𝐹</m:t>
                    </m:r>
                  </m:oMath>
                </a14:m>
                <a:r>
                  <a:rPr lang="en-CA" dirty="0"/>
                  <a:t> is CDF of </a:t>
                </a:r>
                <a14:m>
                  <m:oMath xmlns:m="http://schemas.openxmlformats.org/officeDocument/2006/math">
                    <m:r>
                      <a:rPr lang="en-CA" b="0" i="1" smtClean="0">
                        <a:latin typeface="Cambria Math" panose="02040503050406030204" pitchFamily="18" charset="0"/>
                      </a:rPr>
                      <m:t>𝑇</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m:t>
                    </m:r>
                  </m:oMath>
                </a14:m>
                <a:r>
                  <a:rPr lang="en-CA" dirty="0"/>
                  <a:t> 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CA" dirty="0"/>
                  <a:t>, </a:t>
                </a:r>
                <a14:m>
                  <m:oMath xmlns:m="http://schemas.openxmlformats.org/officeDocument/2006/math">
                    <m:sSup>
                      <m:sSupPr>
                        <m:ctrlPr>
                          <a:rPr lang="en-US" i="1">
                            <a:latin typeface="Cambria Math" panose="02040503050406030204" pitchFamily="18" charset="0"/>
                          </a:rPr>
                        </m:ctrlPr>
                      </m:sSupPr>
                      <m:e>
                        <m:r>
                          <a:rPr lang="en-US" i="1">
                            <a:latin typeface="Cambria Math"/>
                          </a:rPr>
                          <m:t>𝑝</m:t>
                        </m:r>
                      </m:e>
                      <m:sup>
                        <m:r>
                          <a:rPr lang="en-US" i="1">
                            <a:latin typeface="Cambria Math"/>
                          </a:rPr>
                          <m:t>∗</m:t>
                        </m:r>
                      </m:sup>
                    </m:sSup>
                    <m:d>
                      <m:dPr>
                        <m:ctrlPr>
                          <a:rPr lang="en-US" i="1">
                            <a:latin typeface="Cambria Math" panose="02040503050406030204" pitchFamily="18" charset="0"/>
                          </a:rPr>
                        </m:ctrlPr>
                      </m:dPr>
                      <m:e>
                        <m:r>
                          <a:rPr lang="en-CA" i="1">
                            <a:latin typeface="Cambria Math" panose="02040503050406030204" pitchFamily="18" charset="0"/>
                          </a:rPr>
                          <m:t>𝑋</m:t>
                        </m:r>
                      </m:e>
                    </m:d>
                  </m:oMath>
                </a14:m>
                <a:r>
                  <a:rPr lang="en-CA" dirty="0"/>
                  <a:t> is uniformly distributed 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endParaRPr lang="en-CA" dirty="0"/>
              </a:p>
              <a:p>
                <a:r>
                  <a:rPr lang="en-CA" dirty="0"/>
                  <a:t>i.e.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𝑃</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sub>
                    </m:sSub>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𝑋</m:t>
                            </m:r>
                          </m:e>
                        </m:d>
                        <m:r>
                          <a:rPr lang="en-CA" b="0" i="1" smtClean="0">
                            <a:latin typeface="Cambria Math" panose="02040503050406030204" pitchFamily="18" charset="0"/>
                          </a:rPr>
                          <m:t>&lt;</m:t>
                        </m:r>
                        <m:r>
                          <a:rPr lang="en-CA" b="0" i="1" smtClean="0">
                            <a:latin typeface="Cambria Math" panose="02040503050406030204" pitchFamily="18" charset="0"/>
                          </a:rPr>
                          <m:t>𝛼</m:t>
                        </m:r>
                      </m:e>
                    </m:d>
                    <m:r>
                      <a:rPr lang="en-CA" b="0" i="1" smtClean="0">
                        <a:latin typeface="Cambria Math" panose="02040503050406030204" pitchFamily="18" charset="0"/>
                      </a:rPr>
                      <m:t>=</m:t>
                    </m:r>
                    <m:r>
                      <a:rPr lang="en-CA" b="0" i="1" smtClean="0">
                        <a:latin typeface="Cambria Math" panose="02040503050406030204" pitchFamily="18" charset="0"/>
                      </a:rPr>
                      <m:t>𝛼</m:t>
                    </m:r>
                    <m:r>
                      <a:rPr lang="en-CA" b="0" i="1" smtClean="0">
                        <a:latin typeface="Cambria Math" panose="02040503050406030204" pitchFamily="18" charset="0"/>
                      </a:rPr>
                      <m:t> </m:t>
                    </m:r>
                  </m:oMath>
                </a14:m>
                <a:endParaRPr lang="en-CA" dirty="0"/>
              </a:p>
              <a:p>
                <a:endParaRPr lang="en-CA" dirty="0"/>
              </a:p>
              <a:p>
                <a:r>
                  <a:rPr lang="en-CA" dirty="0">
                    <a:solidFill>
                      <a:srgbClr val="FF0000"/>
                    </a:solidFill>
                  </a:rPr>
                  <a:t>The rejection region </a:t>
                </a:r>
                <a14:m>
                  <m:oMath xmlns:m="http://schemas.openxmlformats.org/officeDocument/2006/math">
                    <m:d>
                      <m:dPr>
                        <m:ctrlPr>
                          <a:rPr lang="en-CA" b="0" i="1" smtClean="0">
                            <a:solidFill>
                              <a:srgbClr val="FF0000"/>
                            </a:solidFill>
                            <a:latin typeface="Cambria Math" panose="02040503050406030204" pitchFamily="18" charset="0"/>
                          </a:rPr>
                        </m:ctrlPr>
                      </m:dPr>
                      <m:e>
                        <m:sSup>
                          <m:sSupPr>
                            <m:ctrlPr>
                              <a:rPr lang="en-CA" i="1">
                                <a:solidFill>
                                  <a:srgbClr val="FF0000"/>
                                </a:solidFill>
                                <a:latin typeface="Cambria Math" panose="02040503050406030204" pitchFamily="18" charset="0"/>
                              </a:rPr>
                            </m:ctrlPr>
                          </m:sSupPr>
                          <m:e>
                            <m:r>
                              <a:rPr lang="en-CA" i="1">
                                <a:solidFill>
                                  <a:srgbClr val="FF0000"/>
                                </a:solidFill>
                                <a:latin typeface="Cambria Math" panose="02040503050406030204" pitchFamily="18" charset="0"/>
                              </a:rPr>
                              <m:t>𝑝</m:t>
                            </m:r>
                          </m:e>
                          <m:sup>
                            <m:r>
                              <a:rPr lang="en-CA" i="1">
                                <a:solidFill>
                                  <a:srgbClr val="FF0000"/>
                                </a:solidFill>
                                <a:latin typeface="Cambria Math" panose="02040503050406030204" pitchFamily="18" charset="0"/>
                              </a:rPr>
                              <m:t>∗</m:t>
                            </m:r>
                          </m:sup>
                        </m:sSup>
                        <m:d>
                          <m:dPr>
                            <m:ctrlPr>
                              <a:rPr lang="en-CA" i="1">
                                <a:solidFill>
                                  <a:srgbClr val="FF0000"/>
                                </a:solidFill>
                                <a:latin typeface="Cambria Math" panose="02040503050406030204" pitchFamily="18" charset="0"/>
                              </a:rPr>
                            </m:ctrlPr>
                          </m:dPr>
                          <m:e>
                            <m:r>
                              <a:rPr lang="en-CA" i="1">
                                <a:solidFill>
                                  <a:srgbClr val="FF0000"/>
                                </a:solidFill>
                                <a:latin typeface="Cambria Math" panose="02040503050406030204" pitchFamily="18" charset="0"/>
                              </a:rPr>
                              <m:t>𝑋</m:t>
                            </m:r>
                          </m:e>
                        </m:d>
                        <m:r>
                          <a:rPr lang="en-CA" i="1">
                            <a:solidFill>
                              <a:srgbClr val="FF0000"/>
                            </a:solidFill>
                            <a:latin typeface="Cambria Math" panose="02040503050406030204" pitchFamily="18" charset="0"/>
                          </a:rPr>
                          <m:t>&lt;</m:t>
                        </m:r>
                        <m:r>
                          <a:rPr lang="en-CA" i="1">
                            <a:solidFill>
                              <a:srgbClr val="FF0000"/>
                            </a:solidFill>
                            <a:latin typeface="Cambria Math" panose="02040503050406030204" pitchFamily="18" charset="0"/>
                          </a:rPr>
                          <m:t>𝛼</m:t>
                        </m:r>
                      </m:e>
                    </m:d>
                  </m:oMath>
                </a14:m>
                <a:r>
                  <a:rPr lang="en-CA" dirty="0">
                    <a:solidFill>
                      <a:srgbClr val="FF0000"/>
                    </a:solidFill>
                  </a:rPr>
                  <a:t> gives a test of size </a:t>
                </a:r>
                <a14:m>
                  <m:oMath xmlns:m="http://schemas.openxmlformats.org/officeDocument/2006/math">
                    <m:r>
                      <a:rPr lang="en-CA" b="0" i="1" smtClean="0">
                        <a:solidFill>
                          <a:srgbClr val="FF0000"/>
                        </a:solidFill>
                        <a:latin typeface="Cambria Math" panose="02040503050406030204" pitchFamily="18" charset="0"/>
                      </a:rPr>
                      <m:t>𝛼</m:t>
                    </m:r>
                  </m:oMath>
                </a14:m>
                <a:endParaRPr lang="en-CA" dirty="0">
                  <a:solidFill>
                    <a:srgbClr val="FF0000"/>
                  </a:solidFill>
                </a:endParaRP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85" t="-857"/>
                </a:stretch>
              </a:blipFill>
            </p:spPr>
            <p:txBody>
              <a:bodyPr/>
              <a:lstStyle/>
              <a:p>
                <a:r>
                  <a:rPr lang="en-CA">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22</a:t>
            </a:fld>
            <a:endParaRPr lang="en-US" dirty="0"/>
          </a:p>
        </p:txBody>
      </p:sp>
    </p:spTree>
    <p:extLst>
      <p:ext uri="{BB962C8B-B14F-4D97-AF65-F5344CB8AC3E}">
        <p14:creationId xmlns:p14="http://schemas.microsoft.com/office/powerpoint/2010/main" val="2281406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2. Likelihood Ratio Test</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78476" y="715622"/>
                <a:ext cx="10281574" cy="5689600"/>
              </a:xfrm>
            </p:spPr>
            <p:txBody>
              <a:bodyPr/>
              <a:lstStyle/>
              <a:p>
                <a:pPr eaLnBrk="1" hangingPunct="1"/>
                <a:r>
                  <a:rPr lang="en-US" dirty="0"/>
                  <a:t>A special case of </a:t>
                </a:r>
                <a:r>
                  <a:rPr lang="en-US" dirty="0" err="1"/>
                  <a:t>Neyman</a:t>
                </a:r>
                <a:r>
                  <a:rPr lang="en-US" dirty="0"/>
                  <a:t>-Pearson</a:t>
                </a:r>
              </a:p>
              <a:p>
                <a:pPr eaLnBrk="1" hangingPunct="1"/>
                <a:r>
                  <a:rPr lang="en-US" dirty="0"/>
                  <a:t>A Systematic Method to define tests, of general applicability</a:t>
                </a:r>
              </a:p>
              <a:p>
                <a:pPr eaLnBrk="1" hangingPunct="1"/>
                <a:r>
                  <a:rPr lang="en-US" dirty="0"/>
                  <a:t>Assume the nested model: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m:t>
                    </m:r>
                    <m:r>
                      <a:rPr lang="en-CA" b="0" i="1" smtClean="0">
                        <a:latin typeface="Cambria Math" panose="02040503050406030204" pitchFamily="18" charset="0"/>
                      </a:rPr>
                      <m:t>𝜃</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𝜃</m:t>
                    </m:r>
                    <m:r>
                      <a:rPr lang="en-CA" b="0" i="1" smtClean="0">
                        <a:latin typeface="Cambria Math" panose="02040503050406030204" pitchFamily="18" charset="0"/>
                      </a:rPr>
                      <m:t>∈</m:t>
                    </m:r>
                    <m:r>
                      <m:rPr>
                        <m:sty m:val="p"/>
                      </m:rPr>
                      <a:rPr lang="en-CA" b="0" i="0" smtClean="0">
                        <a:latin typeface="Cambria Math" panose="02040503050406030204" pitchFamily="18" charset="0"/>
                      </a:rPr>
                      <m:t>Θ</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oMath>
                </a14:m>
                <a:endParaRPr lang="en-US" dirty="0"/>
              </a:p>
              <a:p>
                <a:pPr eaLnBrk="1" hangingPunct="1"/>
                <a:endParaRPr lang="en-US"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0</m:t>
                            </m:r>
                          </m:sub>
                        </m:sSub>
                      </m:e>
                    </m:d>
                  </m:oMath>
                </a14:m>
                <a:r>
                  <a:rPr lang="en-US" dirty="0"/>
                  <a:t> = log-likelihood of the data 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US" dirty="0"/>
                  <a:t> = log of maximum likelihood obtained assuming </a:t>
                </a:r>
                <a14:m>
                  <m:oMath xmlns:m="http://schemas.openxmlformats.org/officeDocument/2006/math">
                    <m:r>
                      <a:rPr lang="en-CA" b="0" i="1" smtClean="0">
                        <a:latin typeface="Cambria Math" panose="02040503050406030204" pitchFamily="18" charset="0"/>
                      </a:rPr>
                      <m:t>𝜃</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oMath>
                </a14:m>
                <a:r>
                  <a:rPr lang="en-US" dirty="0"/>
                  <a:t> </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b="0" i="1" smtClean="0">
                                <a:latin typeface="Cambria Math" panose="02040503050406030204" pitchFamily="18" charset="0"/>
                              </a:rPr>
                              <m:t>1</m:t>
                            </m:r>
                          </m:sub>
                        </m:sSub>
                      </m:e>
                    </m:d>
                  </m:oMath>
                </a14:m>
                <a:r>
                  <a:rPr lang="en-US" dirty="0"/>
                  <a:t> = log-likelihood of the data under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b="0" i="1" smtClean="0">
                            <a:latin typeface="Cambria Math" panose="02040503050406030204" pitchFamily="18" charset="0"/>
                          </a:rPr>
                          <m:t>1</m:t>
                        </m:r>
                      </m:sub>
                    </m:sSub>
                  </m:oMath>
                </a14:m>
                <a:r>
                  <a:rPr lang="en-US" dirty="0"/>
                  <a:t> = log of maximum likelihood obtained assuming </a:t>
                </a:r>
                <a14:m>
                  <m:oMath xmlns:m="http://schemas.openxmlformats.org/officeDocument/2006/math">
                    <m:r>
                      <a:rPr lang="en-CA" i="1">
                        <a:latin typeface="Cambria Math" panose="02040503050406030204" pitchFamily="18" charset="0"/>
                      </a:rPr>
                      <m:t>𝜃</m:t>
                    </m:r>
                    <m:r>
                      <a:rPr lang="en-CA" i="1">
                        <a:latin typeface="Cambria Math" panose="02040503050406030204" pitchFamily="18" charset="0"/>
                      </a:rPr>
                      <m:t>∈</m:t>
                    </m:r>
                    <m:r>
                      <m:rPr>
                        <m:sty m:val="p"/>
                      </m:rPr>
                      <a:rPr lang="en-CA" b="0" i="0" smtClean="0">
                        <a:latin typeface="Cambria Math" panose="02040503050406030204" pitchFamily="18" charset="0"/>
                      </a:rPr>
                      <m:t>Θ</m:t>
                    </m:r>
                  </m:oMath>
                </a14:m>
                <a:endParaRPr lang="en-US" dirty="0"/>
              </a:p>
              <a:p>
                <a:r>
                  <a:rPr lang="en-CA" b="0" dirty="0"/>
                  <a:t>We always have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e>
                    </m:d>
                    <m:r>
                      <a:rPr lang="en-CA" b="0" i="1" smtClean="0">
                        <a:latin typeface="Cambria Math" panose="02040503050406030204" pitchFamily="18" charset="0"/>
                      </a:rPr>
                      <m:t>≥0</m:t>
                    </m:r>
                  </m:oMath>
                </a14:m>
                <a:r>
                  <a:rPr lang="en-US" dirty="0"/>
                  <a:t> (why ?)</a:t>
                </a:r>
                <a:br>
                  <a:rPr lang="en-US" dirty="0"/>
                </a:br>
                <a:r>
                  <a:rPr lang="en-US"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oMath>
                </a14:m>
                <a:r>
                  <a:rPr lang="en-US" dirty="0"/>
                  <a:t>is true the difference should be large</a:t>
                </a:r>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78476" y="715622"/>
                <a:ext cx="10281574" cy="5689600"/>
              </a:xfrm>
              <a:blipFill>
                <a:blip r:embed="rId3"/>
                <a:stretch>
                  <a:fillRect l="-949" t="-857" r="-1542"/>
                </a:stretch>
              </a:blipFill>
            </p:spPr>
            <p:txBody>
              <a:bodyPr/>
              <a:lstStyle/>
              <a:p>
                <a:r>
                  <a:rPr lang="fr-CH">
                    <a:noFill/>
                  </a:rPr>
                  <a:t> </a:t>
                </a:r>
              </a:p>
            </p:txBody>
          </p:sp>
        </mc:Fallback>
      </mc:AlternateContent>
      <p:sp>
        <p:nvSpPr>
          <p:cNvPr id="18436" name="Footer Placeholder 3"/>
          <p:cNvSpPr>
            <a:spLocks noGrp="1"/>
          </p:cNvSpPr>
          <p:nvPr>
            <p:ph type="ftr" sz="quarter" idx="10"/>
          </p:nvPr>
        </p:nvSpPr>
        <p:spPr>
          <a:noFill/>
        </p:spPr>
        <p:txBody>
          <a:bodyPr/>
          <a:lstStyle/>
          <a:p>
            <a:fld id="{845C17CE-0B39-4491-A818-0281D9A0ECCC}" type="slidenum">
              <a:rPr lang="en-US" smtClean="0"/>
              <a:pPr/>
              <a:t>23</a:t>
            </a:fld>
            <a:endParaRPr lang="en-US"/>
          </a:p>
        </p:txBody>
      </p:sp>
      <p:pic>
        <p:nvPicPr>
          <p:cNvPr id="5" name="Picture 4"/>
          <p:cNvPicPr>
            <a:picLocks noChangeAspect="1"/>
          </p:cNvPicPr>
          <p:nvPr/>
        </p:nvPicPr>
        <p:blipFill>
          <a:blip r:embed="rId4"/>
          <a:stretch>
            <a:fillRect/>
          </a:stretch>
        </p:blipFill>
        <p:spPr>
          <a:xfrm>
            <a:off x="343565" y="4908700"/>
            <a:ext cx="8204426" cy="1688950"/>
          </a:xfrm>
          <a:prstGeom prst="rect">
            <a:avLst/>
          </a:prstGeom>
        </p:spPr>
      </p:pic>
      <p:sp>
        <p:nvSpPr>
          <p:cNvPr id="7" name="Rectangle 6"/>
          <p:cNvSpPr/>
          <p:nvPr/>
        </p:nvSpPr>
        <p:spPr bwMode="auto">
          <a:xfrm>
            <a:off x="278476" y="4908700"/>
            <a:ext cx="7153101" cy="1284282"/>
          </a:xfrm>
          <a:prstGeom prst="rect">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a:p>
        </p:txBody>
      </p:sp>
    </p:spTree>
    <p:extLst>
      <p:ext uri="{BB962C8B-B14F-4D97-AF65-F5344CB8AC3E}">
        <p14:creationId xmlns:p14="http://schemas.microsoft.com/office/powerpoint/2010/main" val="4189277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FF0000"/>
                </a:solidFill>
              </a:rPr>
              <a:t>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We always have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1</m:t>
                            </m:r>
                          </m:sub>
                        </m:sSub>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0</m:t>
                            </m:r>
                          </m:sub>
                        </m:sSub>
                      </m:e>
                    </m:d>
                    <m:r>
                      <a:rPr lang="en-CA" i="1">
                        <a:latin typeface="Cambria Math" panose="02040503050406030204" pitchFamily="18" charset="0"/>
                      </a:rPr>
                      <m:t>≥0</m:t>
                    </m:r>
                  </m:oMath>
                </a14:m>
                <a:r>
                  <a:rPr lang="en-US" dirty="0"/>
                  <a:t> because </a:t>
                </a:r>
                <a:br>
                  <a:rPr lang="en-US" dirty="0"/>
                </a:b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1</m:t>
                            </m:r>
                          </m:sub>
                        </m:sSub>
                      </m:e>
                    </m:d>
                  </m:oMath>
                </a14:m>
                <a:r>
                  <a:rPr lang="en-CA" dirty="0"/>
                  <a:t> is the optimal value of the optimization problem:</a:t>
                </a:r>
              </a:p>
              <a:p>
                <a:pPr/>
                <a14:m>
                  <m:oMathPara xmlns:m="http://schemas.openxmlformats.org/officeDocument/2006/math">
                    <m:oMathParaPr>
                      <m:jc m:val="centerGroup"/>
                    </m:oMathParaPr>
                    <m:oMath xmlns:m="http://schemas.openxmlformats.org/officeDocument/2006/math">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max</m:t>
                              </m:r>
                            </m:e>
                            <m:lim>
                              <m:r>
                                <a:rPr lang="en-CA" b="0" i="1" smtClean="0">
                                  <a:latin typeface="Cambria Math" panose="02040503050406030204" pitchFamily="18" charset="0"/>
                                </a:rPr>
                                <m:t>𝜃</m:t>
                              </m:r>
                            </m:lim>
                          </m:limLow>
                        </m:fName>
                        <m:e>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𝑋</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𝑥</m:t>
                                  </m:r>
                                </m:e>
                                <m:e>
                                  <m:r>
                                    <a:rPr lang="en-CA" b="0" i="1" smtClean="0">
                                      <a:latin typeface="Cambria Math" panose="02040503050406030204" pitchFamily="18" charset="0"/>
                                    </a:rPr>
                                    <m:t>𝜃</m:t>
                                  </m:r>
                                </m:e>
                              </m:d>
                            </m:e>
                          </m:func>
                        </m:e>
                      </m:func>
                      <m:r>
                        <a:rPr lang="en-CA" b="0" i="1" smtClean="0">
                          <a:latin typeface="Cambria Math" panose="02040503050406030204" pitchFamily="18" charset="0"/>
                        </a:rPr>
                        <m:t> </m:t>
                      </m:r>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𝑐</m:t>
                      </m:r>
                      <m:r>
                        <a:rPr lang="en-CA" b="0" i="1" smtClean="0">
                          <a:latin typeface="Cambria Math" panose="02040503050406030204" pitchFamily="18" charset="0"/>
                        </a:rPr>
                        <m:t>. </m:t>
                      </m:r>
                      <m:r>
                        <a:rPr lang="en-CA" b="0" i="1" smtClean="0">
                          <a:latin typeface="Cambria Math" panose="02040503050406030204" pitchFamily="18" charset="0"/>
                        </a:rPr>
                        <m:t>𝜃</m:t>
                      </m:r>
                      <m:r>
                        <a:rPr lang="en-CA" b="0" i="1" smtClean="0">
                          <a:latin typeface="Cambria Math" panose="02040503050406030204" pitchFamily="18" charset="0"/>
                        </a:rPr>
                        <m:t>∈</m:t>
                      </m:r>
                      <m:r>
                        <m:rPr>
                          <m:sty m:val="p"/>
                        </m:rPr>
                        <a:rPr lang="en-CA" b="0" i="0" smtClean="0">
                          <a:latin typeface="Cambria Math" panose="02040503050406030204" pitchFamily="18" charset="0"/>
                        </a:rPr>
                        <m:t>Θ</m:t>
                      </m:r>
                    </m:oMath>
                  </m:oMathPara>
                </a14:m>
                <a:endParaRPr lang="en-CA"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b="0" i="1" smtClean="0">
                                <a:latin typeface="Cambria Math" panose="02040503050406030204" pitchFamily="18" charset="0"/>
                              </a:rPr>
                              <m:t>0</m:t>
                            </m:r>
                          </m:sub>
                        </m:sSub>
                      </m:e>
                    </m:d>
                  </m:oMath>
                </a14:m>
                <a:r>
                  <a:rPr lang="en-CA" dirty="0"/>
                  <a:t> is the optimal value of the optimization problem:</a:t>
                </a:r>
              </a:p>
              <a:p>
                <a:pPr/>
                <a14:m>
                  <m:oMathPara xmlns:m="http://schemas.openxmlformats.org/officeDocument/2006/math">
                    <m:oMathParaPr>
                      <m:jc m:val="centerGroup"/>
                    </m:oMathParaPr>
                    <m:oMath xmlns:m="http://schemas.openxmlformats.org/officeDocument/2006/math">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max</m:t>
                              </m:r>
                            </m:e>
                            <m:lim>
                              <m:r>
                                <a:rPr lang="en-CA" i="1">
                                  <a:latin typeface="Cambria Math" panose="02040503050406030204" pitchFamily="18" charset="0"/>
                                </a:rPr>
                                <m:t>𝜃</m:t>
                              </m:r>
                            </m:lim>
                          </m:limLow>
                        </m:fName>
                        <m:e>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r>
                                    <a:rPr lang="en-CA" i="1">
                                      <a:latin typeface="Cambria Math" panose="02040503050406030204" pitchFamily="18" charset="0"/>
                                    </a:rPr>
                                    <m:t>𝑓</m:t>
                                  </m:r>
                                </m:e>
                                <m:sub>
                                  <m:r>
                                    <a:rPr lang="en-CA" i="1">
                                      <a:latin typeface="Cambria Math" panose="02040503050406030204" pitchFamily="18" charset="0"/>
                                    </a:rPr>
                                    <m:t>𝑋</m:t>
                                  </m:r>
                                </m:sub>
                              </m:sSub>
                              <m:d>
                                <m:dPr>
                                  <m:ctrlPr>
                                    <a:rPr lang="en-CA" i="1">
                                      <a:latin typeface="Cambria Math" panose="02040503050406030204" pitchFamily="18" charset="0"/>
                                    </a:rPr>
                                  </m:ctrlPr>
                                </m:dPr>
                                <m:e>
                                  <m:r>
                                    <a:rPr lang="en-CA" i="1">
                                      <a:latin typeface="Cambria Math" panose="02040503050406030204" pitchFamily="18" charset="0"/>
                                    </a:rPr>
                                    <m:t>𝑥</m:t>
                                  </m:r>
                                </m:e>
                                <m:e>
                                  <m:r>
                                    <a:rPr lang="en-CA" i="1">
                                      <a:latin typeface="Cambria Math" panose="02040503050406030204" pitchFamily="18" charset="0"/>
                                    </a:rPr>
                                    <m:t>𝜃</m:t>
                                  </m:r>
                                </m:e>
                              </m:d>
                            </m:e>
                          </m:func>
                        </m:e>
                      </m:func>
                      <m:r>
                        <a:rPr lang="en-CA" i="1">
                          <a:latin typeface="Cambria Math" panose="02040503050406030204" pitchFamily="18" charset="0"/>
                        </a:rPr>
                        <m:t> </m:t>
                      </m:r>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rPr>
                        <m:t>𝑐</m:t>
                      </m:r>
                      <m:r>
                        <a:rPr lang="en-CA" i="1">
                          <a:latin typeface="Cambria Math" panose="02040503050406030204" pitchFamily="18" charset="0"/>
                        </a:rPr>
                        <m:t>. </m:t>
                      </m:r>
                      <m:r>
                        <a:rPr lang="en-CA" i="1">
                          <a:latin typeface="Cambria Math" panose="02040503050406030204" pitchFamily="18" charset="0"/>
                        </a:rPr>
                        <m:t>𝜃</m:t>
                      </m:r>
                      <m:r>
                        <a:rPr lang="en-CA" i="1">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a:latin typeface="Cambria Math" panose="02040503050406030204" pitchFamily="18" charset="0"/>
                            </a:rPr>
                            <m:t>Θ</m:t>
                          </m:r>
                        </m:e>
                        <m:sub>
                          <m:r>
                            <a:rPr lang="en-CA" b="0" i="0" smtClean="0">
                              <a:latin typeface="Cambria Math" panose="02040503050406030204" pitchFamily="18" charset="0"/>
                            </a:rPr>
                            <m:t>0</m:t>
                          </m:r>
                        </m:sub>
                      </m:sSub>
                    </m:oMath>
                  </m:oMathPara>
                </a14:m>
                <a:endParaRPr lang="en-CA" dirty="0"/>
              </a:p>
              <a:p>
                <a:r>
                  <a:rPr lang="en-CA" dirty="0"/>
                  <a:t>Now </a:t>
                </a:r>
                <a14:m>
                  <m:oMath xmlns:m="http://schemas.openxmlformats.org/officeDocument/2006/math">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r>
                      <a:rPr lang="en-CA" b="0" i="1" smtClean="0">
                        <a:latin typeface="Cambria Math" panose="02040503050406030204" pitchFamily="18" charset="0"/>
                      </a:rPr>
                      <m:t>⊂</m:t>
                    </m:r>
                    <m:r>
                      <m:rPr>
                        <m:sty m:val="p"/>
                      </m:rPr>
                      <a:rPr lang="en-CA" b="0" i="0" smtClean="0">
                        <a:latin typeface="Cambria Math" panose="02040503050406030204" pitchFamily="18" charset="0"/>
                      </a:rPr>
                      <m:t>Θ</m:t>
                    </m:r>
                  </m:oMath>
                </a14:m>
                <a:r>
                  <a:rPr lang="en-CA" dirty="0"/>
                  <a:t> therefore the optimal of the second problem is a feasible value of the first problem, and is </a:t>
                </a:r>
                <a14:m>
                  <m:oMath xmlns:m="http://schemas.openxmlformats.org/officeDocument/2006/math">
                    <m:r>
                      <a:rPr lang="en-CA" i="1" dirty="0" smtClean="0">
                        <a:latin typeface="Cambria Math" panose="02040503050406030204" pitchFamily="18" charset="0"/>
                      </a:rPr>
                      <m:t>≤</m:t>
                    </m:r>
                  </m:oMath>
                </a14:m>
                <a:r>
                  <a:rPr lang="en-CA" dirty="0"/>
                  <a:t> the optimal of the first problem.</a:t>
                </a:r>
              </a:p>
              <a:p>
                <a:endParaRPr lang="en-CA" dirty="0"/>
              </a:p>
              <a:p>
                <a:endParaRPr lang="en-CA" dirty="0"/>
              </a:p>
              <a:p>
                <a:r>
                  <a:rPr lang="en-CA" dirty="0"/>
                  <a:t>Note that because </a:t>
                </a:r>
                <a14:m>
                  <m:oMath xmlns:m="http://schemas.openxmlformats.org/officeDocument/2006/math">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oMath>
                </a14:m>
                <a:r>
                  <a:rPr lang="en-CA" dirty="0"/>
                  <a:t> has fewer dimensions than </a:t>
                </a:r>
                <a14:m>
                  <m:oMath xmlns:m="http://schemas.openxmlformats.org/officeDocument/2006/math">
                    <m:r>
                      <m:rPr>
                        <m:sty m:val="p"/>
                      </m:rPr>
                      <a:rPr lang="en-CA" i="0" dirty="0" smtClean="0">
                        <a:latin typeface="Cambria Math" panose="02040503050406030204" pitchFamily="18" charset="0"/>
                      </a:rPr>
                      <m:t>Θ</m:t>
                    </m:r>
                  </m:oMath>
                </a14:m>
                <a:r>
                  <a:rPr lang="en-CA" dirty="0"/>
                  <a:t>:</a:t>
                </a:r>
              </a:p>
              <a:p>
                <a:pPr/>
                <a14:m>
                  <m:oMathPara xmlns:m="http://schemas.openxmlformats.org/officeDocument/2006/math">
                    <m:oMathParaPr>
                      <m:jc m:val="centerGroup"/>
                    </m:oMathParaPr>
                    <m:oMath xmlns:m="http://schemas.openxmlformats.org/officeDocument/2006/math">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b="0" i="0" smtClean="0">
                                  <a:latin typeface="Cambria Math" panose="02040503050406030204" pitchFamily="18" charset="0"/>
                                </a:rPr>
                                <m:t>sup</m:t>
                              </m:r>
                            </m:e>
                            <m:lim>
                              <m:r>
                                <a:rPr lang="en-CA" i="1">
                                  <a:latin typeface="Cambria Math" panose="02040503050406030204" pitchFamily="18" charset="0"/>
                                </a:rPr>
                                <m:t>𝜃</m:t>
                              </m:r>
                              <m:r>
                                <a:rPr lang="en-CA" b="0" i="1" smtClean="0">
                                  <a:latin typeface="Cambria Math" panose="02040503050406030204" pitchFamily="18" charset="0"/>
                                </a:rPr>
                                <m:t>∈</m:t>
                              </m:r>
                              <m:r>
                                <m:rPr>
                                  <m:sty m:val="p"/>
                                </m:rPr>
                                <a:rPr lang="en-CA" b="0" i="0" smtClean="0">
                                  <a:latin typeface="Cambria Math" panose="02040503050406030204" pitchFamily="18" charset="0"/>
                                </a:rPr>
                                <m:t>Θ</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Θ</m:t>
                                  </m:r>
                                </m:e>
                                <m:sub>
                                  <m:r>
                                    <a:rPr lang="en-CA" b="0" i="1" smtClean="0">
                                      <a:latin typeface="Cambria Math" panose="02040503050406030204" pitchFamily="18" charset="0"/>
                                    </a:rPr>
                                    <m:t>0</m:t>
                                  </m:r>
                                </m:sub>
                              </m:sSub>
                            </m:lim>
                          </m:limLow>
                        </m:fName>
                        <m:e>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r>
                                    <a:rPr lang="en-CA" i="1">
                                      <a:latin typeface="Cambria Math" panose="02040503050406030204" pitchFamily="18" charset="0"/>
                                    </a:rPr>
                                    <m:t>𝑓</m:t>
                                  </m:r>
                                </m:e>
                                <m:sub>
                                  <m:r>
                                    <a:rPr lang="en-CA" i="1">
                                      <a:latin typeface="Cambria Math" panose="02040503050406030204" pitchFamily="18" charset="0"/>
                                    </a:rPr>
                                    <m:t>𝑋</m:t>
                                  </m:r>
                                </m:sub>
                              </m:sSub>
                              <m:d>
                                <m:dPr>
                                  <m:ctrlPr>
                                    <a:rPr lang="en-CA" i="1">
                                      <a:latin typeface="Cambria Math" panose="02040503050406030204" pitchFamily="18" charset="0"/>
                                    </a:rPr>
                                  </m:ctrlPr>
                                </m:dPr>
                                <m:e>
                                  <m:r>
                                    <a:rPr lang="en-CA" i="1">
                                      <a:latin typeface="Cambria Math" panose="02040503050406030204" pitchFamily="18" charset="0"/>
                                    </a:rPr>
                                    <m:t>𝑥</m:t>
                                  </m:r>
                                </m:e>
                                <m:e>
                                  <m:r>
                                    <a:rPr lang="en-CA" i="1">
                                      <a:latin typeface="Cambria Math" panose="02040503050406030204" pitchFamily="18" charset="0"/>
                                    </a:rPr>
                                    <m:t>𝜃</m:t>
                                  </m:r>
                                </m:e>
                              </m:d>
                            </m:e>
                          </m:func>
                        </m:e>
                      </m:func>
                      <m:r>
                        <a:rPr lang="en-CA" b="0" i="1" smtClean="0">
                          <a:latin typeface="Cambria Math" panose="02040503050406030204" pitchFamily="18" charset="0"/>
                        </a:rPr>
                        <m:t>=</m:t>
                      </m:r>
                      <m:func>
                        <m:funcPr>
                          <m:ctrlPr>
                            <a:rPr lang="en-CA" i="1">
                              <a:latin typeface="Cambria Math" panose="02040503050406030204" pitchFamily="18" charset="0"/>
                            </a:rPr>
                          </m:ctrlPr>
                        </m:funcPr>
                        <m:fName>
                          <m:limLow>
                            <m:limLowPr>
                              <m:ctrlPr>
                                <a:rPr lang="en-CA" i="1">
                                  <a:latin typeface="Cambria Math" panose="02040503050406030204" pitchFamily="18" charset="0"/>
                                </a:rPr>
                              </m:ctrlPr>
                            </m:limLowPr>
                            <m:e>
                              <m:r>
                                <m:rPr>
                                  <m:sty m:val="p"/>
                                </m:rPr>
                                <a:rPr lang="en-CA">
                                  <a:latin typeface="Cambria Math" panose="02040503050406030204" pitchFamily="18" charset="0"/>
                                </a:rPr>
                                <m:t>sup</m:t>
                              </m:r>
                            </m:e>
                            <m:lim>
                              <m:r>
                                <a:rPr lang="en-CA" i="1">
                                  <a:latin typeface="Cambria Math" panose="02040503050406030204" pitchFamily="18" charset="0"/>
                                </a:rPr>
                                <m:t>𝜃</m:t>
                              </m:r>
                              <m:r>
                                <a:rPr lang="en-CA" i="1">
                                  <a:latin typeface="Cambria Math" panose="02040503050406030204" pitchFamily="18" charset="0"/>
                                </a:rPr>
                                <m:t>∈</m:t>
                              </m:r>
                              <m:r>
                                <m:rPr>
                                  <m:sty m:val="p"/>
                                </m:rPr>
                                <a:rPr lang="en-CA">
                                  <a:latin typeface="Cambria Math" panose="02040503050406030204" pitchFamily="18" charset="0"/>
                                </a:rPr>
                                <m:t>Θ</m:t>
                              </m:r>
                            </m:lim>
                          </m:limLow>
                        </m:fName>
                        <m:e>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r>
                                    <a:rPr lang="en-CA" i="1">
                                      <a:latin typeface="Cambria Math" panose="02040503050406030204" pitchFamily="18" charset="0"/>
                                    </a:rPr>
                                    <m:t>𝑓</m:t>
                                  </m:r>
                                </m:e>
                                <m:sub>
                                  <m:r>
                                    <a:rPr lang="en-CA" i="1">
                                      <a:latin typeface="Cambria Math" panose="02040503050406030204" pitchFamily="18" charset="0"/>
                                    </a:rPr>
                                    <m:t>𝑋</m:t>
                                  </m:r>
                                </m:sub>
                              </m:sSub>
                              <m:d>
                                <m:dPr>
                                  <m:ctrlPr>
                                    <a:rPr lang="en-CA" i="1">
                                      <a:latin typeface="Cambria Math" panose="02040503050406030204" pitchFamily="18" charset="0"/>
                                    </a:rPr>
                                  </m:ctrlPr>
                                </m:dPr>
                                <m:e>
                                  <m:r>
                                    <a:rPr lang="en-CA" i="1">
                                      <a:latin typeface="Cambria Math" panose="02040503050406030204" pitchFamily="18" charset="0"/>
                                    </a:rPr>
                                    <m:t>𝑥</m:t>
                                  </m:r>
                                </m:e>
                                <m:e>
                                  <m:r>
                                    <a:rPr lang="en-CA" i="1">
                                      <a:latin typeface="Cambria Math" panose="02040503050406030204" pitchFamily="18" charset="0"/>
                                    </a:rPr>
                                    <m:t>𝜃</m:t>
                                  </m:r>
                                </m:e>
                              </m:d>
                            </m:e>
                          </m:func>
                        </m:e>
                      </m:func>
                    </m:oMath>
                  </m:oMathPara>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r="-1170"/>
                </a:stretch>
              </a:blipFill>
            </p:spPr>
            <p:txBody>
              <a:bodyPr/>
              <a:lstStyle/>
              <a:p>
                <a:r>
                  <a:rPr lang="en-CA">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24</a:t>
            </a:fld>
            <a:endParaRPr lang="en-US" dirty="0"/>
          </a:p>
        </p:txBody>
      </p:sp>
    </p:spTree>
    <p:extLst>
      <p:ext uri="{BB962C8B-B14F-4D97-AF65-F5344CB8AC3E}">
        <p14:creationId xmlns:p14="http://schemas.microsoft.com/office/powerpoint/2010/main" val="979629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cstate="print">
            <a:clrChange>
              <a:clrFrom>
                <a:srgbClr val="FFFFFF"/>
              </a:clrFrom>
              <a:clrTo>
                <a:srgbClr val="FFFFFF">
                  <a:alpha val="0"/>
                </a:srgbClr>
              </a:clrTo>
            </a:clrChange>
          </a:blip>
          <a:srcRect r="65416"/>
          <a:stretch>
            <a:fillRect/>
          </a:stretch>
        </p:blipFill>
        <p:spPr bwMode="auto">
          <a:xfrm>
            <a:off x="6975565" y="1"/>
            <a:ext cx="2094614" cy="2222283"/>
          </a:xfrm>
          <a:prstGeom prst="rect">
            <a:avLst/>
          </a:prstGeom>
          <a:noFill/>
          <a:ln w="9525" algn="ctr">
            <a:noFill/>
            <a:miter lim="800000"/>
            <a:headEnd/>
            <a:tailEnd/>
          </a:ln>
        </p:spPr>
      </p:pic>
      <p:sp>
        <p:nvSpPr>
          <p:cNvPr id="10243" name="Rectangle 2"/>
          <p:cNvSpPr>
            <a:spLocks noGrp="1" noChangeArrowheads="1"/>
          </p:cNvSpPr>
          <p:nvPr>
            <p:ph type="title"/>
          </p:nvPr>
        </p:nvSpPr>
        <p:spPr/>
        <p:txBody>
          <a:bodyPr/>
          <a:lstStyle/>
          <a:p>
            <a:pPr eaLnBrk="1" hangingPunct="1"/>
            <a:r>
              <a:rPr lang="en-US" sz="3200" dirty="0"/>
              <a:t>Example : Paired Data</a:t>
            </a:r>
            <a:br>
              <a:rPr lang="en-US" sz="3200" dirty="0"/>
            </a:br>
            <a:r>
              <a:rPr lang="en-US" sz="3200" dirty="0"/>
              <a:t>Is A better than B ?</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44484" y="2325189"/>
                <a:ext cx="10015566" cy="441692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𝑖</m:t>
                        </m:r>
                      </m:sub>
                    </m:sSub>
                    <m:r>
                      <a:rPr lang="en-US" b="0" i="1" smtClean="0">
                        <a:latin typeface="Cambria Math"/>
                      </a:rPr>
                      <m:t>= </m:t>
                    </m:r>
                  </m:oMath>
                </a14:m>
                <a:r>
                  <a:rPr lang="en-US" dirty="0"/>
                  <a:t>Reduction in execution time</a:t>
                </a:r>
              </a:p>
              <a:p>
                <a:pPr/>
                <a:r>
                  <a:rPr lang="en-US" dirty="0"/>
                  <a:t>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𝜇</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sub>
                    </m:sSub>
                  </m:oMath>
                </a14:m>
                <a:br>
                  <a:rPr lang="en-US" b="0" dirty="0"/>
                </a:br>
                <a14:m>
                  <m:oMathPara xmlns:m="http://schemas.openxmlformats.org/officeDocument/2006/math">
                    <m:oMathParaPr>
                      <m:jc m:val="centerGroup"/>
                    </m:oMathParaPr>
                    <m:oMath xmlns:m="http://schemas.openxmlformats.org/officeDocument/2006/math">
                      <m:r>
                        <m:rPr>
                          <m:sty m:val="p"/>
                        </m:rPr>
                        <a:rPr lang="en-US" b="0" i="0" smtClean="0">
                          <a:latin typeface="Cambria Math"/>
                        </a:rPr>
                        <m:t>Θ</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𝜇</m:t>
                          </m:r>
                          <m:r>
                            <a:rPr lang="en-US" b="0" i="1" smtClean="0">
                              <a:latin typeface="Cambria Math"/>
                            </a:rPr>
                            <m:t>, </m:t>
                          </m:r>
                          <m:r>
                            <a:rPr lang="en-US" b="0" i="1" smtClean="0">
                              <a:latin typeface="Cambria Math"/>
                            </a:rPr>
                            <m:t>𝜎</m:t>
                          </m:r>
                        </m:e>
                      </m:d>
                      <m:r>
                        <a:rPr lang="en-US" b="0" i="1" smtClean="0">
                          <a:latin typeface="Cambria Math"/>
                        </a:rPr>
                        <m:t>, </m:t>
                      </m:r>
                      <m:r>
                        <a:rPr lang="en-US" b="0" i="1" smtClean="0">
                          <a:latin typeface="Cambria Math"/>
                        </a:rPr>
                        <m:t>𝜇</m:t>
                      </m:r>
                      <m:r>
                        <a:rPr lang="en-US" b="0" i="1" smtClean="0">
                          <a:latin typeface="Cambria Math"/>
                        </a:rPr>
                        <m:t>≥0, </m:t>
                      </m:r>
                      <m:r>
                        <a:rPr lang="en-US" b="0" i="1" smtClean="0">
                          <a:latin typeface="Cambria Math"/>
                        </a:rPr>
                        <m:t>𝜎</m:t>
                      </m:r>
                      <m:r>
                        <a:rPr lang="en-US" b="0" i="1" smtClean="0">
                          <a:latin typeface="Cambria Math"/>
                        </a:rPr>
                        <m:t>&gt;0}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r>
                        <a:rPr lang="en-US" b="0" i="1" smtClean="0">
                          <a:latin typeface="Cambria Math"/>
                        </a:rPr>
                        <m:t>:</m:t>
                      </m:r>
                      <m:r>
                        <a:rPr lang="en-US" b="0" i="1" smtClean="0">
                          <a:latin typeface="Cambria Math"/>
                        </a:rPr>
                        <m:t>𝜇</m:t>
                      </m:r>
                      <m:r>
                        <a:rPr lang="en-US" b="0" i="1" smtClean="0">
                          <a:latin typeface="Cambria Math"/>
                        </a:rPr>
                        <m:t>=0</m:t>
                      </m:r>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a:rPr>
                            <m:t>Θ</m:t>
                          </m:r>
                        </m:e>
                        <m:sub>
                          <m:r>
                            <a:rPr lang="en-US" b="0" i="1" smtClean="0">
                              <a:latin typeface="Cambria Math"/>
                            </a:rPr>
                            <m:t>0</m:t>
                          </m:r>
                        </m:sub>
                      </m:sSub>
                      <m:r>
                        <a:rPr lang="en-US" b="0" i="1" smtClean="0">
                          <a:latin typeface="Cambria Math"/>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a:rPr>
                                <m:t>0, </m:t>
                              </m:r>
                              <m:r>
                                <a:rPr lang="en-US" b="0" i="1" smtClean="0">
                                  <a:latin typeface="Cambria Math"/>
                                </a:rPr>
                                <m:t>𝜎</m:t>
                              </m:r>
                            </m:e>
                          </m:d>
                          <m:r>
                            <a:rPr lang="en-US" b="0" i="1" smtClean="0">
                              <a:latin typeface="Cambria Math"/>
                            </a:rPr>
                            <m:t>, </m:t>
                          </m:r>
                          <m:r>
                            <a:rPr lang="en-US" b="0" i="1" smtClean="0">
                              <a:latin typeface="Cambria Math"/>
                            </a:rPr>
                            <m:t>𝜎</m:t>
                          </m:r>
                          <m:r>
                            <a:rPr lang="en-US" b="0" i="1" smtClean="0">
                              <a:latin typeface="Cambria Math"/>
                            </a:rPr>
                            <m:t>&gt;0 </m:t>
                          </m:r>
                        </m:e>
                      </m:d>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1</m:t>
                          </m:r>
                        </m:sub>
                      </m:sSub>
                      <m:r>
                        <a:rPr lang="en-US" i="1">
                          <a:latin typeface="Cambria Math"/>
                        </a:rPr>
                        <m:t>:</m:t>
                      </m:r>
                      <m:r>
                        <a:rPr lang="en-US" i="1">
                          <a:latin typeface="Cambria Math"/>
                        </a:rPr>
                        <m:t>𝜇</m:t>
                      </m:r>
                      <m:r>
                        <a:rPr lang="en-US" b="0" i="1" smtClean="0">
                          <a:latin typeface="Cambria Math"/>
                        </a:rPr>
                        <m:t>&gt;</m:t>
                      </m:r>
                      <m:r>
                        <a:rPr lang="en-US" i="1">
                          <a:latin typeface="Cambria Math"/>
                        </a:rPr>
                        <m:t>0</m:t>
                      </m:r>
                    </m:oMath>
                  </m:oMathPara>
                </a14:m>
                <a:endParaRPr lang="en-US" dirty="0"/>
              </a:p>
              <a:p>
                <a:endParaRPr lang="en-US" dirty="0"/>
              </a:p>
              <a:p>
                <a:r>
                  <a:rPr lang="en-US" dirty="0"/>
                  <a:t>Let us compute the likelihood ratio test.</a:t>
                </a: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44484" y="2325189"/>
                <a:ext cx="10015566" cy="4416924"/>
              </a:xfrm>
              <a:blipFill>
                <a:blip r:embed="rId4"/>
                <a:stretch>
                  <a:fillRect l="-913" t="-1103"/>
                </a:stretch>
              </a:blipFill>
            </p:spPr>
            <p:txBody>
              <a:bodyPr/>
              <a:lstStyle/>
              <a:p>
                <a:r>
                  <a:rPr lang="fr-CH">
                    <a:noFill/>
                  </a:rPr>
                  <a:t> </a:t>
                </a:r>
              </a:p>
            </p:txBody>
          </p:sp>
        </mc:Fallback>
      </mc:AlternateContent>
      <p:sp>
        <p:nvSpPr>
          <p:cNvPr id="10244" name="Footer Placeholder 3"/>
          <p:cNvSpPr>
            <a:spLocks noGrp="1"/>
          </p:cNvSpPr>
          <p:nvPr>
            <p:ph type="ftr" sz="quarter" idx="10"/>
          </p:nvPr>
        </p:nvSpPr>
        <p:spPr>
          <a:noFill/>
        </p:spPr>
        <p:txBody>
          <a:bodyPr/>
          <a:lstStyle/>
          <a:p>
            <a:fld id="{82EB72E7-2832-4643-A894-99D422E4F0A3}" type="slidenum">
              <a:rPr lang="en-US" smtClean="0"/>
              <a:pPr/>
              <a:t>25</a:t>
            </a:fld>
            <a:endParaRPr lang="en-US"/>
          </a:p>
        </p:txBody>
      </p:sp>
    </p:spTree>
    <p:extLst>
      <p:ext uri="{BB962C8B-B14F-4D97-AF65-F5344CB8AC3E}">
        <p14:creationId xmlns:p14="http://schemas.microsoft.com/office/powerpoint/2010/main" val="193037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105" y="38418"/>
                <a:ext cx="10131945" cy="6559233"/>
              </a:xfrm>
            </p:spPr>
            <p:txBody>
              <a:bodyPr/>
              <a:lstStyle/>
              <a:p>
                <a:pPr/>
                <a:r>
                  <a:rPr lang="en-CA" b="1" dirty="0"/>
                  <a:t>Step 1</a:t>
                </a:r>
                <a:r>
                  <a:rPr lang="en-CA" dirty="0"/>
                  <a:t>: compute the log likelihood </a:t>
                </a:r>
                <a:br>
                  <a:rPr lang="en-CA" dirty="0"/>
                </a:b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1</m:t>
                          </m:r>
                        </m:sub>
                      </m:sSub>
                      <m:r>
                        <a:rPr lang="en-CA" b="0" i="1" smtClean="0">
                          <a:latin typeface="Cambria Math" panose="02040503050406030204" pitchFamily="18" charset="0"/>
                        </a:rPr>
                        <m:t>, …,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𝑛</m:t>
                          </m:r>
                        </m:sub>
                      </m:sSub>
                      <m:r>
                        <a:rPr lang="en-CA" b="0" i="1" smtClean="0">
                          <a:latin typeface="Cambria Math" panose="02040503050406030204" pitchFamily="18" charset="0"/>
                        </a:rPr>
                        <m:t>∼</m:t>
                      </m:r>
                      <m:r>
                        <a:rPr lang="en-CA" b="0" i="1" smtClean="0">
                          <a:latin typeface="Cambria Math" panose="02040503050406030204" pitchFamily="18" charset="0"/>
                        </a:rPr>
                        <m:t>𝑖𝑖𝑑</m:t>
                      </m:r>
                      <m:r>
                        <a:rPr lang="en-CA" b="0" i="1" smtClean="0">
                          <a:latin typeface="Cambria Math" panose="02040503050406030204" pitchFamily="18" charset="0"/>
                        </a:rPr>
                        <m:t> </m:t>
                      </m:r>
                      <m:r>
                        <a:rPr lang="en-CA" b="0" i="1" smtClean="0">
                          <a:latin typeface="Cambria Math" panose="02040503050406030204" pitchFamily="18" charset="0"/>
                        </a:rPr>
                        <m:t>𝑁</m:t>
                      </m:r>
                      <m:r>
                        <a:rPr lang="en-CA" b="0" i="1" smtClean="0">
                          <a:latin typeface="Cambria Math" panose="02040503050406030204" pitchFamily="18" charset="0"/>
                        </a:rPr>
                        <m:t>(</m:t>
                      </m:r>
                      <m:r>
                        <a:rPr lang="en-CA" b="0" i="1" smtClean="0">
                          <a:latin typeface="Cambria Math" panose="02040503050406030204" pitchFamily="18" charset="0"/>
                        </a:rPr>
                        <m:t>𝜇</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𝜎</m:t>
                          </m:r>
                        </m:e>
                        <m:sup>
                          <m:r>
                            <a:rPr lang="en-CA" b="0" i="1" smtClean="0">
                              <a:latin typeface="Cambria Math" panose="02040503050406030204" pitchFamily="18" charset="0"/>
                            </a:rPr>
                            <m:t>2</m:t>
                          </m:r>
                        </m:sup>
                      </m:sSup>
                      <m:r>
                        <a:rPr lang="en-CA" b="0" i="1" smtClean="0">
                          <a:latin typeface="Cambria Math" panose="02040503050406030204" pitchFamily="18" charset="0"/>
                        </a:rPr>
                        <m:t>)</m:t>
                      </m:r>
                    </m:oMath>
                  </m:oMathPara>
                </a14:m>
                <a:endParaRPr lang="en-CA" dirty="0"/>
              </a:p>
              <a:p>
                <a:pPr/>
                <a14:m>
                  <m:oMathPara xmlns:m="http://schemas.openxmlformats.org/officeDocument/2006/math">
                    <m:oMathParaPr>
                      <m:jc m:val="centerGroup"/>
                    </m:oMathParaPr>
                    <m:oMath xmlns:m="http://schemas.openxmlformats.org/officeDocument/2006/math">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rPr>
                                <m:t>𝑋</m:t>
                              </m:r>
                            </m:sub>
                          </m:sSub>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𝜇</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𝜎</m:t>
                              </m:r>
                            </m:e>
                            <m:sup>
                              <m:r>
                                <a:rPr lang="en-CA" b="0" i="1" smtClean="0">
                                  <a:latin typeface="Cambria Math" panose="02040503050406030204" pitchFamily="18" charset="0"/>
                                </a:rPr>
                                <m:t>2</m:t>
                              </m:r>
                            </m:sup>
                          </m:sSup>
                          <m:r>
                            <a:rPr lang="en-CA" b="0" i="1" smtClean="0">
                              <a:latin typeface="Cambria Math" panose="02040503050406030204" pitchFamily="18" charset="0"/>
                            </a:rPr>
                            <m:t>)=</m:t>
                          </m:r>
                        </m:e>
                      </m:func>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𝑛</m:t>
                          </m:r>
                        </m:num>
                        <m:den>
                          <m:r>
                            <a:rPr lang="en-CA" b="0" i="1" smtClean="0">
                              <a:latin typeface="Cambria Math" panose="02040503050406030204" pitchFamily="18" charset="0"/>
                            </a:rPr>
                            <m:t>2</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2</m:t>
                              </m:r>
                              <m:r>
                                <a:rPr lang="en-CA" b="0" i="1" smtClean="0">
                                  <a:latin typeface="Cambria Math" panose="02040503050406030204" pitchFamily="18" charset="0"/>
                                </a:rPr>
                                <m:t>𝜋</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𝜎</m:t>
                                  </m:r>
                                </m:e>
                                <m:sup>
                                  <m:r>
                                    <a:rPr lang="en-CA" b="0" i="1" smtClean="0">
                                      <a:latin typeface="Cambria Math" panose="02040503050406030204" pitchFamily="18" charset="0"/>
                                    </a:rPr>
                                    <m:t>2</m:t>
                                  </m:r>
                                </m:sup>
                              </m:sSup>
                            </m:e>
                          </m:d>
                        </m:e>
                      </m:func>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2</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𝜎</m:t>
                              </m:r>
                            </m:e>
                            <m:sup>
                              <m:r>
                                <a:rPr lang="en-CA" b="0" i="1" smtClean="0">
                                  <a:latin typeface="Cambria Math" panose="02040503050406030204" pitchFamily="18" charset="0"/>
                                </a:rPr>
                                <m:t>2</m:t>
                              </m:r>
                            </m:sup>
                          </m:sSup>
                        </m:den>
                      </m:f>
                      <m:nary>
                        <m:naryPr>
                          <m:chr m:val="∑"/>
                          <m:ctrlPr>
                            <a:rPr lang="en-CA" b="0" i="1" smtClean="0">
                              <a:latin typeface="Cambria Math" panose="02040503050406030204" pitchFamily="18"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𝜇</m:t>
                                  </m:r>
                                </m:e>
                              </m:d>
                            </m:e>
                            <m:sup>
                              <m:r>
                                <a:rPr lang="en-CA" b="0" i="1" smtClean="0">
                                  <a:latin typeface="Cambria Math" panose="02040503050406030204" pitchFamily="18" charset="0"/>
                                </a:rPr>
                                <m:t>2</m:t>
                              </m:r>
                            </m:sup>
                          </m:sSup>
                        </m:e>
                      </m:nary>
                      <m:r>
                        <a:rPr lang="en-CA" b="0" i="1" smtClean="0">
                          <a:latin typeface="Cambria Math" panose="02040503050406030204" pitchFamily="18" charset="0"/>
                        </a:rPr>
                        <m:t>        (1)</m:t>
                      </m:r>
                    </m:oMath>
                  </m:oMathPara>
                </a14:m>
                <a:endParaRPr lang="en-CA" dirty="0"/>
              </a:p>
              <a:p>
                <a:r>
                  <a:rPr lang="en-CA" b="1" dirty="0"/>
                  <a:t>Step 2</a:t>
                </a:r>
                <a:r>
                  <a:rPr lang="en-CA" dirty="0"/>
                  <a:t>: compute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e>
                    </m:d>
                  </m:oMath>
                </a14:m>
                <a:r>
                  <a:rPr lang="en-CA" dirty="0"/>
                  <a:t> = MLE when we assume </a:t>
                </a:r>
                <a14:m>
                  <m:oMath xmlns:m="http://schemas.openxmlformats.org/officeDocument/2006/math">
                    <m:r>
                      <a:rPr lang="en-CA" b="0" i="1" smtClean="0">
                        <a:latin typeface="Cambria Math" panose="02040503050406030204" pitchFamily="18" charset="0"/>
                      </a:rPr>
                      <m:t>𝜃</m:t>
                    </m:r>
                    <m:r>
                      <a:rPr lang="en-CA" b="0" i="1" smtClean="0">
                        <a:latin typeface="Cambria Math" panose="02040503050406030204" pitchFamily="18" charset="0"/>
                      </a:rPr>
                      <m:t>∈</m:t>
                    </m:r>
                    <m:r>
                      <m:rPr>
                        <m:sty m:val="p"/>
                      </m:rPr>
                      <a:rPr lang="en-CA" b="0" i="0" smtClean="0">
                        <a:latin typeface="Cambria Math" panose="02040503050406030204" pitchFamily="18" charset="0"/>
                      </a:rPr>
                      <m:t>Θ</m:t>
                    </m:r>
                  </m:oMath>
                </a14:m>
                <a:br>
                  <a:rPr lang="en-CA" dirty="0"/>
                </a:br>
                <a:r>
                  <a:rPr lang="en-CA" dirty="0"/>
                  <a:t>i.e. maximize (1) over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≥0, </m:t>
                    </m:r>
                    <m:r>
                      <a:rPr lang="en-CA" b="0" i="1" smtClean="0">
                        <a:latin typeface="Cambria Math" panose="02040503050406030204" pitchFamily="18" charset="0"/>
                      </a:rPr>
                      <m:t>𝜎</m:t>
                    </m:r>
                    <m:r>
                      <a:rPr lang="en-CA" b="0" i="1" smtClean="0">
                        <a:latin typeface="Cambria Math" panose="02040503050406030204" pitchFamily="18" charset="0"/>
                      </a:rPr>
                      <m:t>&gt;0</m:t>
                    </m:r>
                  </m:oMath>
                </a14:m>
                <a:endParaRPr lang="en-CA" dirty="0"/>
              </a:p>
              <a:p>
                <a:r>
                  <a:rPr lang="en-CA" dirty="0"/>
                  <a:t>We find at the optimum </a:t>
                </a:r>
                <a14:m>
                  <m:oMath xmlns:m="http://schemas.openxmlformats.org/officeDocument/2006/math">
                    <m:sSub>
                      <m:sSubPr>
                        <m:ctrlPr>
                          <a:rPr lang="en-CA" b="0" i="1" dirty="0" smtClean="0">
                            <a:latin typeface="Cambria Math" panose="02040503050406030204" pitchFamily="18" charset="0"/>
                          </a:rPr>
                        </m:ctrlPr>
                      </m:sSub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𝜇</m:t>
                            </m:r>
                          </m:e>
                        </m:acc>
                      </m:e>
                      <m:sub>
                        <m:r>
                          <a:rPr lang="en-CA" b="0" i="1" dirty="0" smtClean="0">
                            <a:latin typeface="Cambria Math" panose="02040503050406030204" pitchFamily="18" charset="0"/>
                          </a:rPr>
                          <m:t>1</m:t>
                        </m:r>
                      </m:sub>
                    </m:sSub>
                    <m:r>
                      <a:rPr lang="en-CA" b="0" i="1" smtClean="0">
                        <a:latin typeface="Cambria Math" panose="02040503050406030204" pitchFamily="18" charset="0"/>
                      </a:rPr>
                      <m:t> =</m:t>
                    </m:r>
                    <m:r>
                      <m:rPr>
                        <m:sty m:val="p"/>
                      </m:rPr>
                      <a:rPr lang="en-CA" b="0" i="0" smtClean="0">
                        <a:latin typeface="Cambria Math" panose="02040503050406030204" pitchFamily="18" charset="0"/>
                      </a:rPr>
                      <m:t>max</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smtClean="0">
                        <a:latin typeface="Cambria Math" panose="02040503050406030204" pitchFamily="18" charset="0"/>
                      </a:rPr>
                      <m:t>,0)</m:t>
                    </m:r>
                  </m:oMath>
                </a14:m>
                <a:r>
                  <a:rPr lang="en-CA" dirty="0"/>
                  <a:t> and </a:t>
                </a:r>
                <a14:m>
                  <m:oMath xmlns:m="http://schemas.openxmlformats.org/officeDocument/2006/math">
                    <m:sSubSup>
                      <m:sSubSupPr>
                        <m:ctrlPr>
                          <a:rPr lang="en-CA" b="0" i="1" dirty="0" smtClean="0">
                            <a:latin typeface="Cambria Math" panose="02040503050406030204" pitchFamily="18" charset="0"/>
                          </a:rPr>
                        </m:ctrlPr>
                      </m:sSubSup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e>
                      <m:sub>
                        <m:r>
                          <a:rPr lang="en-CA" b="0" i="1" dirty="0" smtClean="0">
                            <a:latin typeface="Cambria Math" panose="02040503050406030204" pitchFamily="18" charset="0"/>
                          </a:rPr>
                          <m:t>1</m:t>
                        </m:r>
                      </m:sub>
                      <m:sup>
                        <m:r>
                          <a:rPr lang="en-CA" b="0" i="1" dirty="0" smtClean="0">
                            <a:latin typeface="Cambria Math" panose="02040503050406030204" pitchFamily="18" charset="0"/>
                          </a:rPr>
                          <m:t>2</m:t>
                        </m:r>
                      </m:sup>
                    </m:sSubSup>
                    <m:r>
                      <a:rPr lang="en-CA" b="0" i="1" dirty="0" smtClean="0">
                        <a:latin typeface="Cambria Math" panose="02040503050406030204" pitchFamily="18" charset="0"/>
                      </a:rPr>
                      <m:t>=</m:t>
                    </m:r>
                    <m:f>
                      <m:fPr>
                        <m:ctrlPr>
                          <a:rPr lang="en-CA" b="0" i="1" dirty="0" smtClean="0">
                            <a:latin typeface="Cambria Math" panose="02040503050406030204" pitchFamily="18" charset="0"/>
                          </a:rPr>
                        </m:ctrlPr>
                      </m:fPr>
                      <m:num>
                        <m:r>
                          <a:rPr lang="en-CA" b="0" i="1" dirty="0" smtClean="0">
                            <a:latin typeface="Cambria Math" panose="02040503050406030204" pitchFamily="18" charset="0"/>
                          </a:rPr>
                          <m:t>1</m:t>
                        </m:r>
                      </m:num>
                      <m:den>
                        <m:r>
                          <a:rPr lang="en-CA" b="0" i="1" dirty="0" smtClean="0">
                            <a:latin typeface="Cambria Math" panose="02040503050406030204" pitchFamily="18" charset="0"/>
                          </a:rPr>
                          <m:t>𝑛</m:t>
                        </m:r>
                      </m:den>
                    </m:f>
                    <m:nary>
                      <m:naryPr>
                        <m:chr m:val="∑"/>
                        <m:ctrlPr>
                          <a:rPr lang="en-CA" b="0" i="1" dirty="0" smtClean="0">
                            <a:latin typeface="Cambria Math" panose="02040503050406030204" pitchFamily="18" charset="0"/>
                          </a:rPr>
                        </m:ctrlPr>
                      </m:naryPr>
                      <m:sub>
                        <m:r>
                          <a:rPr lang="en-CA" b="0" i="1" dirty="0" smtClean="0">
                            <a:latin typeface="Cambria Math" panose="02040503050406030204" pitchFamily="18" charset="0"/>
                          </a:rPr>
                          <m:t>𝑖</m:t>
                        </m:r>
                        <m:r>
                          <a:rPr lang="en-CA" b="0" i="1" dirty="0" smtClean="0">
                            <a:latin typeface="Cambria Math" panose="02040503050406030204" pitchFamily="18" charset="0"/>
                          </a:rPr>
                          <m:t>=1</m:t>
                        </m:r>
                      </m:sub>
                      <m:sup>
                        <m:r>
                          <a:rPr lang="en-CA" b="0" i="1" dirty="0" smtClean="0">
                            <a:latin typeface="Cambria Math" panose="02040503050406030204" pitchFamily="18" charset="0"/>
                          </a:rPr>
                          <m:t>𝑛</m:t>
                        </m:r>
                      </m:sup>
                      <m:e>
                        <m:sSup>
                          <m:sSupPr>
                            <m:ctrlPr>
                              <a:rPr lang="en-CA" b="0" i="1" dirty="0" smtClean="0">
                                <a:latin typeface="Cambria Math" panose="02040503050406030204" pitchFamily="18" charset="0"/>
                              </a:rPr>
                            </m:ctrlPr>
                          </m:sSupPr>
                          <m:e>
                            <m:d>
                              <m:dPr>
                                <m:ctrlPr>
                                  <a:rPr lang="en-CA" b="0" i="1" dirty="0" smtClean="0">
                                    <a:latin typeface="Cambria Math" panose="02040503050406030204" pitchFamily="18" charset="0"/>
                                  </a:rPr>
                                </m:ctrlPr>
                              </m:dPr>
                              <m:e>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𝑥</m:t>
                                    </m:r>
                                  </m:e>
                                  <m:sub>
                                    <m:r>
                                      <a:rPr lang="en-CA" b="0" i="1" dirty="0" smtClean="0">
                                        <a:latin typeface="Cambria Math" panose="02040503050406030204" pitchFamily="18" charset="0"/>
                                      </a:rPr>
                                      <m:t>𝑖</m:t>
                                    </m:r>
                                  </m:sub>
                                </m:sSub>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𝜇</m:t>
                                        </m:r>
                                      </m:e>
                                    </m:acc>
                                  </m:e>
                                  <m:sub>
                                    <m:r>
                                      <a:rPr lang="en-CA" b="0" i="1" dirty="0" smtClean="0">
                                        <a:latin typeface="Cambria Math" panose="02040503050406030204" pitchFamily="18" charset="0"/>
                                      </a:rPr>
                                      <m:t>1</m:t>
                                    </m:r>
                                  </m:sub>
                                </m:sSub>
                              </m:e>
                            </m:d>
                          </m:e>
                          <m:sup>
                            <m:r>
                              <a:rPr lang="en-CA" b="0" i="1" dirty="0" smtClean="0">
                                <a:latin typeface="Cambria Math" panose="02040503050406030204" pitchFamily="18" charset="0"/>
                              </a:rPr>
                              <m:t>2</m:t>
                            </m:r>
                          </m:sup>
                        </m:sSup>
                      </m:e>
                    </m:nary>
                  </m:oMath>
                </a14:m>
                <a:r>
                  <a:rPr lang="en-CA" dirty="0"/>
                  <a:t> with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dirty="0" smtClean="0">
                        <a:latin typeface="Cambria Math" panose="02040503050406030204" pitchFamily="18" charset="0"/>
                      </a:rPr>
                      <m:t>=</m:t>
                    </m:r>
                    <m:r>
                      <a:rPr lang="en-CA" b="0" i="1" smtClean="0">
                        <a:latin typeface="Cambria Math" panose="02040503050406030204" pitchFamily="18" charset="0"/>
                      </a:rPr>
                      <m:t>1/</m:t>
                    </m:r>
                    <m:r>
                      <a:rPr lang="en-CA" b="0" i="1" smtClean="0">
                        <a:latin typeface="Cambria Math" panose="02040503050406030204" pitchFamily="18" charset="0"/>
                      </a:rPr>
                      <m:t>𝑛</m:t>
                    </m:r>
                    <m:nary>
                      <m:naryPr>
                        <m:chr m:val="∑"/>
                        <m:ctrlPr>
                          <a:rPr lang="en-CA" b="0" i="1" smtClean="0">
                            <a:latin typeface="Cambria Math" panose="02040503050406030204" pitchFamily="18"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e>
                    </m:nary>
                  </m:oMath>
                </a14:m>
                <a:r>
                  <a:rPr lang="en-CA" dirty="0"/>
                  <a:t> </a:t>
                </a:r>
                <a:br>
                  <a:rPr lang="en-CA" dirty="0"/>
                </a:br>
                <a:r>
                  <a:rPr lang="en-CA" dirty="0"/>
                  <a:t>Thus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𝑛</m:t>
                        </m:r>
                      </m:num>
                      <m:den>
                        <m:r>
                          <a:rPr lang="en-CA" b="0" i="1" smtClean="0">
                            <a:latin typeface="Cambria Math" panose="02040503050406030204" pitchFamily="18" charset="0"/>
                          </a:rPr>
                          <m:t>2</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2</m:t>
                            </m:r>
                            <m:r>
                              <a:rPr lang="en-CA" b="0" i="1" smtClean="0">
                                <a:latin typeface="Cambria Math" panose="02040503050406030204" pitchFamily="18" charset="0"/>
                              </a:rPr>
                              <m:t>𝜋</m:t>
                            </m:r>
                          </m:e>
                        </m:d>
                      </m:e>
                    </m:func>
                    <m:r>
                      <a:rPr lang="en-CA" b="0" i="1" smtClean="0">
                        <a:latin typeface="Cambria Math" panose="02040503050406030204" pitchFamily="18" charset="0"/>
                      </a:rPr>
                      <m:t>−</m:t>
                    </m:r>
                    <m:r>
                      <a:rPr lang="en-CA" b="0" i="1" smtClean="0">
                        <a:latin typeface="Cambria Math" panose="02040503050406030204" pitchFamily="18" charset="0"/>
                      </a:rPr>
                      <m:t>𝑛</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CA" b="0" i="1" smtClean="0">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b="0" i="1" smtClean="0">
                                <a:latin typeface="Cambria Math" panose="02040503050406030204" pitchFamily="18" charset="0"/>
                              </a:rPr>
                              <m:t>1</m:t>
                            </m:r>
                          </m:sub>
                        </m:sSub>
                      </m:e>
                    </m:func>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𝑛</m:t>
                        </m:r>
                      </m:num>
                      <m:den>
                        <m:r>
                          <a:rPr lang="en-CA" b="0" i="1" smtClean="0">
                            <a:latin typeface="Cambria Math" panose="02040503050406030204" pitchFamily="18" charset="0"/>
                          </a:rPr>
                          <m:t>2</m:t>
                        </m:r>
                      </m:den>
                    </m:f>
                  </m:oMath>
                </a14:m>
                <a:endParaRPr lang="en-CA" dirty="0"/>
              </a:p>
              <a:p>
                <a:r>
                  <a:rPr lang="en-CA" b="1" dirty="0"/>
                  <a:t>Step 3</a:t>
                </a:r>
                <a:r>
                  <a:rPr lang="en-CA" dirty="0"/>
                  <a:t>: compute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b="0" i="1" smtClean="0">
                                <a:latin typeface="Cambria Math" panose="02040503050406030204" pitchFamily="18" charset="0"/>
                              </a:rPr>
                              <m:t>0</m:t>
                            </m:r>
                          </m:sub>
                        </m:sSub>
                      </m:e>
                    </m:d>
                  </m:oMath>
                </a14:m>
                <a:r>
                  <a:rPr lang="en-CA" dirty="0"/>
                  <a:t> = MLE when we assume </a:t>
                </a:r>
                <a14:m>
                  <m:oMath xmlns:m="http://schemas.openxmlformats.org/officeDocument/2006/math">
                    <m:r>
                      <a:rPr lang="en-CA" i="1">
                        <a:latin typeface="Cambria Math" panose="02040503050406030204" pitchFamily="18" charset="0"/>
                      </a:rPr>
                      <m:t>𝜃</m:t>
                    </m:r>
                    <m:r>
                      <a:rPr lang="en-CA" i="1">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a:latin typeface="Cambria Math" panose="02040503050406030204" pitchFamily="18" charset="0"/>
                          </a:rPr>
                          <m:t>Θ</m:t>
                        </m:r>
                      </m:e>
                      <m:sub>
                        <m:r>
                          <a:rPr lang="en-CA" b="0" i="0" smtClean="0">
                            <a:latin typeface="Cambria Math" panose="02040503050406030204" pitchFamily="18" charset="0"/>
                          </a:rPr>
                          <m:t>0</m:t>
                        </m:r>
                      </m:sub>
                    </m:sSub>
                  </m:oMath>
                </a14:m>
                <a:br>
                  <a:rPr lang="en-CA" dirty="0"/>
                </a:br>
                <a:r>
                  <a:rPr lang="en-CA" dirty="0"/>
                  <a:t>i.e. maximize (1) over </a:t>
                </a:r>
                <a14:m>
                  <m:oMath xmlns:m="http://schemas.openxmlformats.org/officeDocument/2006/math">
                    <m:r>
                      <a:rPr lang="en-CA" i="1">
                        <a:latin typeface="Cambria Math" panose="02040503050406030204" pitchFamily="18" charset="0"/>
                      </a:rPr>
                      <m:t>𝜇</m:t>
                    </m:r>
                    <m:r>
                      <a:rPr lang="en-CA" b="0" i="1" smtClean="0">
                        <a:latin typeface="Cambria Math" panose="02040503050406030204" pitchFamily="18" charset="0"/>
                      </a:rPr>
                      <m:t>=</m:t>
                    </m:r>
                    <m:r>
                      <a:rPr lang="en-CA" i="1">
                        <a:latin typeface="Cambria Math" panose="02040503050406030204" pitchFamily="18" charset="0"/>
                      </a:rPr>
                      <m:t>0, </m:t>
                    </m:r>
                    <m:r>
                      <a:rPr lang="en-CA" i="1">
                        <a:latin typeface="Cambria Math" panose="02040503050406030204" pitchFamily="18" charset="0"/>
                      </a:rPr>
                      <m:t>𝜎</m:t>
                    </m:r>
                    <m:r>
                      <a:rPr lang="en-CA" i="1">
                        <a:latin typeface="Cambria Math" panose="02040503050406030204" pitchFamily="18" charset="0"/>
                      </a:rPr>
                      <m:t>&gt;0</m:t>
                    </m:r>
                  </m:oMath>
                </a14:m>
                <a:endParaRPr lang="en-CA" dirty="0"/>
              </a:p>
              <a:p>
                <a:r>
                  <a:rPr lang="en-CA" dirty="0"/>
                  <a:t>We find at the optimum </a:t>
                </a:r>
                <a14:m>
                  <m:oMath xmlns:m="http://schemas.openxmlformats.org/officeDocument/2006/math">
                    <m:sSubSup>
                      <m:sSubSupPr>
                        <m:ctrlPr>
                          <a:rPr lang="en-CA" i="1" dirty="0">
                            <a:latin typeface="Cambria Math" panose="02040503050406030204" pitchFamily="18" charset="0"/>
                          </a:rPr>
                        </m:ctrlPr>
                      </m:sSubSup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b="0" i="1" smtClean="0">
                            <a:latin typeface="Cambria Math" panose="02040503050406030204" pitchFamily="18" charset="0"/>
                          </a:rPr>
                          <m:t>0</m:t>
                        </m:r>
                      </m:sub>
                      <m:sup>
                        <m:r>
                          <a:rPr lang="en-CA" i="1" dirty="0">
                            <a:latin typeface="Cambria Math" panose="02040503050406030204" pitchFamily="18" charset="0"/>
                          </a:rPr>
                          <m:t>2</m:t>
                        </m:r>
                      </m:sup>
                    </m:sSubSup>
                    <m:r>
                      <a:rPr lang="en-CA" i="1" dirty="0">
                        <a:latin typeface="Cambria Math" panose="02040503050406030204" pitchFamily="18" charset="0"/>
                      </a:rPr>
                      <m:t>=</m:t>
                    </m:r>
                    <m:f>
                      <m:fPr>
                        <m:ctrlPr>
                          <a:rPr lang="en-CA"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𝑛</m:t>
                        </m:r>
                      </m:den>
                    </m:f>
                    <m:nary>
                      <m:naryPr>
                        <m:chr m:val="∑"/>
                        <m:ctrlPr>
                          <a:rPr lang="en-CA" i="1" dirty="0">
                            <a:latin typeface="Cambria Math" panose="02040503050406030204" pitchFamily="18" charset="0"/>
                          </a:rPr>
                        </m:ctrlPr>
                      </m:naryPr>
                      <m:sub>
                        <m:r>
                          <a:rPr lang="en-CA" i="1" dirty="0">
                            <a:latin typeface="Cambria Math" panose="02040503050406030204" pitchFamily="18" charset="0"/>
                          </a:rPr>
                          <m:t>𝑖</m:t>
                        </m:r>
                        <m:r>
                          <a:rPr lang="en-CA" i="1" dirty="0">
                            <a:latin typeface="Cambria Math" panose="02040503050406030204" pitchFamily="18" charset="0"/>
                          </a:rPr>
                          <m:t>=1</m:t>
                        </m:r>
                      </m:sub>
                      <m:sup>
                        <m:r>
                          <a:rPr lang="en-CA" i="1" dirty="0">
                            <a:latin typeface="Cambria Math" panose="02040503050406030204" pitchFamily="18" charset="0"/>
                          </a:rPr>
                          <m:t>𝑛</m:t>
                        </m:r>
                      </m:sup>
                      <m:e>
                        <m:sSubSup>
                          <m:sSubSupPr>
                            <m:ctrlPr>
                              <a:rPr lang="en-CA" b="0" i="1" dirty="0" smtClean="0">
                                <a:latin typeface="Cambria Math" panose="02040503050406030204" pitchFamily="18" charset="0"/>
                              </a:rPr>
                            </m:ctrlPr>
                          </m:sSubSupPr>
                          <m:e>
                            <m:r>
                              <a:rPr lang="en-CA" b="0" i="1" dirty="0" smtClean="0">
                                <a:latin typeface="Cambria Math" panose="02040503050406030204" pitchFamily="18" charset="0"/>
                              </a:rPr>
                              <m:t>𝑥</m:t>
                            </m:r>
                          </m:e>
                          <m:sub>
                            <m:r>
                              <a:rPr lang="en-CA" b="0" i="1" dirty="0" smtClean="0">
                                <a:latin typeface="Cambria Math" panose="02040503050406030204" pitchFamily="18" charset="0"/>
                              </a:rPr>
                              <m:t>𝑖</m:t>
                            </m:r>
                          </m:sub>
                          <m:sup>
                            <m:r>
                              <a:rPr lang="en-CA" i="1" dirty="0">
                                <a:latin typeface="Cambria Math" panose="02040503050406030204" pitchFamily="18" charset="0"/>
                              </a:rPr>
                              <m:t>2</m:t>
                            </m:r>
                          </m:sup>
                        </m:sSubSup>
                      </m:e>
                    </m:nary>
                  </m:oMath>
                </a14:m>
                <a:endParaRPr lang="en-CA" dirty="0"/>
              </a:p>
              <a:p>
                <a:r>
                  <a:rPr lang="en-CA" dirty="0"/>
                  <a:t>Thus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b="0" i="1" smtClean="0">
                                <a:latin typeface="Cambria Math" panose="02040503050406030204" pitchFamily="18" charset="0"/>
                              </a:rPr>
                              <m:t>0</m:t>
                            </m:r>
                          </m:sub>
                        </m:sSub>
                      </m:e>
                    </m:d>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𝑛</m:t>
                        </m:r>
                      </m:num>
                      <m:den>
                        <m:r>
                          <a:rPr lang="en-CA" i="1">
                            <a:latin typeface="Cambria Math" panose="02040503050406030204" pitchFamily="18" charset="0"/>
                          </a:rPr>
                          <m:t>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d>
                          <m:dPr>
                            <m:ctrlPr>
                              <a:rPr lang="en-CA" i="1">
                                <a:latin typeface="Cambria Math" panose="02040503050406030204" pitchFamily="18" charset="0"/>
                              </a:rPr>
                            </m:ctrlPr>
                          </m:dPr>
                          <m:e>
                            <m:r>
                              <a:rPr lang="en-CA" i="1">
                                <a:latin typeface="Cambria Math" panose="02040503050406030204" pitchFamily="18" charset="0"/>
                              </a:rPr>
                              <m:t>2</m:t>
                            </m:r>
                            <m:r>
                              <a:rPr lang="en-CA" i="1">
                                <a:latin typeface="Cambria Math" panose="02040503050406030204" pitchFamily="18" charset="0"/>
                              </a:rPr>
                              <m:t>𝜋</m:t>
                            </m:r>
                          </m:e>
                        </m:d>
                      </m:e>
                    </m:func>
                    <m:r>
                      <a:rPr lang="en-CA" i="1">
                        <a:latin typeface="Cambria Math" panose="02040503050406030204" pitchFamily="18" charset="0"/>
                      </a:rPr>
                      <m:t>−</m:t>
                    </m:r>
                    <m:r>
                      <a:rPr lang="en-CA" i="1">
                        <a:latin typeface="Cambria Math" panose="02040503050406030204" pitchFamily="18" charset="0"/>
                      </a:rPr>
                      <m:t>𝑛</m:t>
                    </m:r>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b="0" i="1" smtClean="0">
                                <a:latin typeface="Cambria Math" panose="02040503050406030204" pitchFamily="18" charset="0"/>
                              </a:rPr>
                              <m:t>0</m:t>
                            </m:r>
                          </m:sub>
                        </m:sSub>
                      </m:e>
                    </m:func>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𝑛</m:t>
                        </m:r>
                      </m:num>
                      <m:den>
                        <m:r>
                          <a:rPr lang="en-CA" i="1">
                            <a:latin typeface="Cambria Math" panose="02040503050406030204" pitchFamily="18" charset="0"/>
                          </a:rPr>
                          <m:t>2</m:t>
                        </m:r>
                      </m:den>
                    </m:f>
                  </m:oMath>
                </a14:m>
                <a:endParaRPr lang="en-CA" dirty="0"/>
              </a:p>
              <a:p>
                <a:r>
                  <a:rPr lang="en-CA" b="1" dirty="0"/>
                  <a:t>Step 4</a:t>
                </a:r>
                <a:r>
                  <a:rPr lang="en-CA" dirty="0"/>
                  <a:t>: log likelihood ratio :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𝑙</m:t>
                        </m:r>
                      </m:e>
                      <m:sub>
                        <m:r>
                          <a:rPr lang="en-CA" i="1">
                            <a:latin typeface="Cambria Math" panose="02040503050406030204" pitchFamily="18" charset="0"/>
                          </a:rPr>
                          <m:t>𝑥</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1</m:t>
                            </m:r>
                          </m:sub>
                        </m:sSub>
                      </m:e>
                    </m:d>
                    <m:r>
                      <a:rPr lang="en-CA" i="1">
                        <a:latin typeface="Cambria Math" panose="02040503050406030204" pitchFamily="18" charset="0"/>
                      </a:rPr>
                      <m:t>=−</m:t>
                    </m:r>
                    <m:r>
                      <a:rPr lang="en-CA" i="1">
                        <a:latin typeface="Cambria Math" panose="02040503050406030204" pitchFamily="18" charset="0"/>
                      </a:rPr>
                      <m:t>𝑛</m:t>
                    </m:r>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i="1">
                                <a:latin typeface="Cambria Math" panose="02040503050406030204" pitchFamily="18" charset="0"/>
                              </a:rPr>
                              <m:t>1</m:t>
                            </m:r>
                          </m:sub>
                        </m:sSub>
                      </m:e>
                    </m:func>
                    <m:r>
                      <a:rPr lang="en-CA" b="0" i="1" smtClean="0">
                        <a:latin typeface="Cambria Math" panose="02040503050406030204" pitchFamily="18" charset="0"/>
                      </a:rPr>
                      <m:t>+</m:t>
                    </m:r>
                    <m:r>
                      <a:rPr lang="en-CA" i="1">
                        <a:latin typeface="Cambria Math" panose="02040503050406030204" pitchFamily="18" charset="0"/>
                      </a:rPr>
                      <m:t>𝑛</m:t>
                    </m:r>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i="1">
                                <a:latin typeface="Cambria Math" panose="02040503050406030204" pitchFamily="18" charset="0"/>
                              </a:rPr>
                              <m:t>0</m:t>
                            </m:r>
                          </m:sub>
                        </m:sSub>
                      </m:e>
                    </m:func>
                  </m:oMath>
                </a14:m>
                <a:br>
                  <a:rPr lang="en-CA" dirty="0"/>
                </a:br>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105" y="38418"/>
                <a:ext cx="10131945" cy="6559233"/>
              </a:xfrm>
              <a:blipFill>
                <a:blip r:embed="rId2"/>
                <a:stretch>
                  <a:fillRect l="-903" t="-743" b="-2045"/>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26</a:t>
            </a:fld>
            <a:endParaRPr lang="en-US" dirty="0"/>
          </a:p>
        </p:txBody>
      </p:sp>
    </p:spTree>
    <p:extLst>
      <p:ext uri="{BB962C8B-B14F-4D97-AF65-F5344CB8AC3E}">
        <p14:creationId xmlns:p14="http://schemas.microsoft.com/office/powerpoint/2010/main" val="2296029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2673" y="87087"/>
                <a:ext cx="9957377" cy="6655027"/>
              </a:xfrm>
            </p:spPr>
            <p:txBody>
              <a:bodyPr/>
              <a:lstStyle/>
              <a:p>
                <a:pPr/>
                <a:r>
                  <a:rPr lang="en-CA" dirty="0"/>
                  <a:t>The rejection region is of the form</a:t>
                </a:r>
                <a:br>
                  <a:rPr lang="en-CA" dirty="0"/>
                </a:b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𝑛</m:t>
                      </m:r>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i="1">
                                  <a:latin typeface="Cambria Math" panose="02040503050406030204" pitchFamily="18" charset="0"/>
                                </a:rPr>
                                <m:t>1</m:t>
                              </m:r>
                            </m:sub>
                          </m:sSub>
                        </m:e>
                      </m:func>
                      <m:r>
                        <a:rPr lang="en-CA" i="1">
                          <a:latin typeface="Cambria Math" panose="02040503050406030204" pitchFamily="18" charset="0"/>
                        </a:rPr>
                        <m:t>+</m:t>
                      </m:r>
                      <m:r>
                        <a:rPr lang="en-CA" i="1">
                          <a:latin typeface="Cambria Math" panose="02040503050406030204" pitchFamily="18" charset="0"/>
                        </a:rPr>
                        <m:t>𝑛</m:t>
                      </m:r>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i="1">
                                  <a:latin typeface="Cambria Math" panose="02040503050406030204" pitchFamily="18" charset="0"/>
                                </a:rPr>
                                <m:t>0</m:t>
                              </m:r>
                            </m:sub>
                          </m:sSub>
                        </m:e>
                      </m:func>
                      <m:r>
                        <a:rPr lang="en-CA" b="0" i="1" smtClean="0">
                          <a:latin typeface="Cambria Math" panose="02040503050406030204" pitchFamily="18" charset="0"/>
                        </a:rPr>
                        <m:t>&gt;</m:t>
                      </m:r>
                      <m:r>
                        <a:rPr lang="en-CA" b="0" i="1" smtClean="0">
                          <a:latin typeface="Cambria Math" panose="02040503050406030204" pitchFamily="18" charset="0"/>
                        </a:rPr>
                        <m:t>𝑘</m:t>
                      </m:r>
                    </m:oMath>
                  </m:oMathPara>
                </a14:m>
                <a:br>
                  <a:rPr lang="en-CA" dirty="0"/>
                </a:br>
                <a:r>
                  <a:rPr lang="en-CA" dirty="0"/>
                  <a:t>for some constant </a:t>
                </a:r>
                <a14:m>
                  <m:oMath xmlns:m="http://schemas.openxmlformats.org/officeDocument/2006/math">
                    <m:r>
                      <a:rPr lang="en-CA" b="0" i="1" smtClean="0">
                        <a:latin typeface="Cambria Math" panose="02040503050406030204" pitchFamily="18" charset="0"/>
                      </a:rPr>
                      <m:t>𝑘</m:t>
                    </m:r>
                  </m:oMath>
                </a14:m>
                <a:r>
                  <a:rPr lang="en-CA" dirty="0"/>
                  <a:t>, which is equivalent to</a:t>
                </a:r>
              </a:p>
              <a:p>
                <a:pPr/>
                <a14:m>
                  <m:oMathPara xmlns:m="http://schemas.openxmlformats.org/officeDocument/2006/math">
                    <m:oMathParaPr>
                      <m:jc m:val="centerGroup"/>
                    </m:oMathParaPr>
                    <m:oMath xmlns:m="http://schemas.openxmlformats.org/officeDocument/2006/math">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f>
                            <m:fPr>
                              <m:ctrlPr>
                                <a:rPr lang="en-CA" b="0" i="1" smtClean="0">
                                  <a:latin typeface="Cambria Math" panose="02040503050406030204" pitchFamily="18" charset="0"/>
                                </a:rPr>
                              </m:ctrlPr>
                            </m:fPr>
                            <m:num>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i="1">
                                      <a:latin typeface="Cambria Math" panose="02040503050406030204" pitchFamily="18" charset="0"/>
                                    </a:rPr>
                                    <m:t>0</m:t>
                                  </m:r>
                                </m:sub>
                              </m:sSub>
                            </m:num>
                            <m:den>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𝜎</m:t>
                                      </m:r>
                                    </m:e>
                                  </m:acc>
                                </m:e>
                                <m:sub>
                                  <m:r>
                                    <a:rPr lang="en-CA" b="0" i="1" smtClean="0">
                                      <a:latin typeface="Cambria Math" panose="02040503050406030204" pitchFamily="18" charset="0"/>
                                    </a:rPr>
                                    <m:t>1</m:t>
                                  </m:r>
                                </m:sub>
                              </m:sSub>
                            </m:den>
                          </m:f>
                        </m:e>
                      </m:func>
                      <m:r>
                        <a:rPr lang="en-CA" b="0" i="1" smtClean="0">
                          <a:latin typeface="Cambria Math" panose="02040503050406030204" pitchFamily="18" charset="0"/>
                        </a:rPr>
                        <m:t>&gt;</m:t>
                      </m:r>
                      <m:f>
                        <m:fPr>
                          <m:ctrlPr>
                            <a:rPr lang="en-CA" b="0" i="1" smtClean="0">
                              <a:latin typeface="Cambria Math" panose="02040503050406030204" pitchFamily="18" charset="0"/>
                            </a:rPr>
                          </m:ctrlPr>
                        </m:fPr>
                        <m:num>
                          <m:r>
                            <a:rPr lang="en-CA" b="0" i="1" smtClean="0">
                              <a:latin typeface="Cambria Math" panose="02040503050406030204" pitchFamily="18" charset="0"/>
                            </a:rPr>
                            <m:t>𝑘</m:t>
                          </m:r>
                        </m:num>
                        <m:den>
                          <m:r>
                            <a:rPr lang="en-CA" b="0" i="1" smtClean="0">
                              <a:latin typeface="Cambria Math" panose="02040503050406030204" pitchFamily="18" charset="0"/>
                            </a:rPr>
                            <m:t>𝑛</m:t>
                          </m:r>
                        </m:den>
                      </m:f>
                    </m:oMath>
                  </m:oMathPara>
                </a14:m>
                <a:br>
                  <a:rPr lang="en-CA" dirty="0"/>
                </a:br>
                <a:r>
                  <a:rPr lang="en-CA" dirty="0"/>
                  <a:t>which is also equivalent to</a:t>
                </a:r>
              </a:p>
              <a:p>
                <a:pPr/>
                <a14:m>
                  <m:oMathPara xmlns:m="http://schemas.openxmlformats.org/officeDocument/2006/math">
                    <m:oMathParaPr>
                      <m:jc m:val="centerGroup"/>
                    </m:oMathParaPr>
                    <m:oMath xmlns:m="http://schemas.openxmlformats.org/officeDocument/2006/math">
                      <m:sSub>
                        <m:sSubPr>
                          <m:ctrlPr>
                            <a:rPr lang="en-CA" b="0" i="1" dirty="0" smtClean="0">
                              <a:latin typeface="Cambria Math" panose="02040503050406030204" pitchFamily="18" charset="0"/>
                            </a:rPr>
                          </m:ctrlPr>
                        </m:sSub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e>
                        <m:sub>
                          <m:r>
                            <a:rPr lang="en-CA" b="0" i="1" dirty="0" smtClean="0">
                              <a:latin typeface="Cambria Math" panose="02040503050406030204" pitchFamily="18" charset="0"/>
                            </a:rPr>
                            <m:t>1</m:t>
                          </m:r>
                        </m:sub>
                      </m:sSub>
                      <m:r>
                        <a:rPr lang="en-CA" b="0" i="1" dirty="0" smtClean="0">
                          <a:latin typeface="Cambria Math" panose="02040503050406030204" pitchFamily="18" charset="0"/>
                        </a:rPr>
                        <m:t>&lt;</m:t>
                      </m:r>
                      <m:r>
                        <a:rPr lang="en-CA" b="0" i="1" dirty="0" smtClean="0">
                          <a:latin typeface="Cambria Math" panose="02040503050406030204" pitchFamily="18" charset="0"/>
                        </a:rPr>
                        <m:t>𝐾</m:t>
                      </m:r>
                      <m:sSub>
                        <m:sSubPr>
                          <m:ctrlPr>
                            <a:rPr lang="en-CA" b="0" i="1" dirty="0" smtClean="0">
                              <a:latin typeface="Cambria Math" panose="02040503050406030204" pitchFamily="18" charset="0"/>
                            </a:rPr>
                          </m:ctrlPr>
                        </m:sSubPr>
                        <m:e>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𝜎</m:t>
                              </m:r>
                            </m:e>
                          </m:acc>
                        </m:e>
                        <m:sub>
                          <m:r>
                            <a:rPr lang="en-CA" b="0" i="1" dirty="0" smtClean="0">
                              <a:latin typeface="Cambria Math" panose="02040503050406030204" pitchFamily="18" charset="0"/>
                            </a:rPr>
                            <m:t>0</m:t>
                          </m:r>
                        </m:sub>
                      </m:sSub>
                      <m:r>
                        <a:rPr lang="en-CA" b="0" i="1" dirty="0" smtClean="0">
                          <a:latin typeface="Cambria Math" panose="02040503050406030204" pitchFamily="18" charset="0"/>
                        </a:rPr>
                        <m:t>                        (2)</m:t>
                      </m:r>
                    </m:oMath>
                  </m:oMathPara>
                </a14:m>
                <a:endParaRPr lang="en-CA" dirty="0"/>
              </a:p>
              <a:p>
                <a:r>
                  <a:rPr lang="en-CA" dirty="0"/>
                  <a:t>for some constant </a:t>
                </a:r>
                <a14:m>
                  <m:oMath xmlns:m="http://schemas.openxmlformats.org/officeDocument/2006/math">
                    <m:r>
                      <a:rPr lang="en-CA" b="0" i="1" smtClean="0">
                        <a:latin typeface="Cambria Math" panose="02040503050406030204" pitchFamily="18" charset="0"/>
                      </a:rPr>
                      <m:t>𝐾</m:t>
                    </m:r>
                  </m:oMath>
                </a14:m>
                <a:r>
                  <a:rPr lang="en-CA" dirty="0"/>
                  <a:t> ( =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𝑛</m:t>
                        </m:r>
                      </m:sup>
                    </m:sSup>
                  </m:oMath>
                </a14:m>
                <a:r>
                  <a:rPr lang="en-CA" dirty="0"/>
                  <a:t> ).</a:t>
                </a:r>
              </a:p>
              <a:p>
                <a:endParaRPr lang="en-CA" dirty="0"/>
              </a:p>
              <a:p>
                <a:r>
                  <a:rPr lang="en-CA" dirty="0"/>
                  <a:t>After some algebra, we find that (2) is equivalent to </a:t>
                </a: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𝑛</m:t>
                              </m:r>
                            </m:sub>
                          </m:sSub>
                          <m:r>
                            <a:rPr lang="en-CA" b="0" i="1" smtClean="0">
                              <a:latin typeface="Cambria Math" panose="02040503050406030204" pitchFamily="18" charset="0"/>
                            </a:rPr>
                            <m:t>:   </m:t>
                          </m:r>
                          <m:f>
                            <m:fPr>
                              <m:ctrlPr>
                                <a:rPr lang="en-CA" b="0" i="1" smtClean="0">
                                  <a:latin typeface="Cambria Math" panose="02040503050406030204" pitchFamily="18" charset="0"/>
                                </a:rPr>
                              </m:ctrlPr>
                            </m:fPr>
                            <m:num>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𝑛</m:t>
                                  </m:r>
                                </m:e>
                              </m:rad>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smtClean="0">
                                  <a:latin typeface="Cambria Math" panose="02040503050406030204" pitchFamily="18" charset="0"/>
                                </a:rPr>
                                <m:t> </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𝑛</m:t>
                                  </m:r>
                                </m:sub>
                              </m:sSub>
                            </m:den>
                          </m:f>
                          <m:r>
                            <a:rPr lang="en-CA" b="0" i="1" smtClean="0">
                              <a:latin typeface="Cambria Math" panose="02040503050406030204" pitchFamily="18" charset="0"/>
                            </a:rPr>
                            <m:t>&gt;</m:t>
                          </m:r>
                          <m:r>
                            <a:rPr lang="en-CA" b="0" i="1" smtClean="0">
                              <a:latin typeface="Cambria Math" panose="02040503050406030204" pitchFamily="18" charset="0"/>
                            </a:rPr>
                            <m:t>𝑐</m:t>
                          </m:r>
                        </m:e>
                      </m:d>
                    </m:oMath>
                  </m:oMathPara>
                </a14:m>
                <a:endParaRPr lang="en-CA" dirty="0"/>
              </a:p>
              <a:p>
                <a:r>
                  <a:rPr lang="en-CA" dirty="0"/>
                  <a:t>for some </a:t>
                </a:r>
                <a14:m>
                  <m:oMath xmlns:m="http://schemas.openxmlformats.org/officeDocument/2006/math">
                    <m:r>
                      <a:rPr lang="en-CA" b="0" i="1" smtClean="0">
                        <a:latin typeface="Cambria Math" panose="02040503050406030204" pitchFamily="18" charset="0"/>
                      </a:rPr>
                      <m:t>𝑐</m:t>
                    </m:r>
                  </m:oMath>
                </a14:m>
                <a:r>
                  <a:rPr lang="en-CA" dirty="0"/>
                  <a:t>, determined by the size of the test. This is the same </a:t>
                </a:r>
                <a:r>
                  <a:rPr lang="en-CA" i="1" dirty="0"/>
                  <a:t>single sided</a:t>
                </a:r>
                <a:r>
                  <a:rPr lang="en-CA" dirty="0"/>
                  <a:t> rejection region as with the ad-hoc, test we had seen before. At size 0.05 we take </a:t>
                </a:r>
                <a14:m>
                  <m:oMath xmlns:m="http://schemas.openxmlformats.org/officeDocument/2006/math">
                    <m:r>
                      <a:rPr lang="en-CA" b="0" i="1" smtClean="0">
                        <a:latin typeface="Cambria Math" panose="02040503050406030204" pitchFamily="18" charset="0"/>
                      </a:rPr>
                      <m:t>𝑐</m:t>
                    </m:r>
                    <m:r>
                      <a:rPr lang="en-CA" b="0" i="1" smtClean="0">
                        <a:latin typeface="Cambria Math" panose="02040503050406030204" pitchFamily="18" charset="0"/>
                      </a:rPr>
                      <m:t>=1.645.</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2673" y="87087"/>
                <a:ext cx="9957377" cy="6655027"/>
              </a:xfrm>
              <a:blipFill>
                <a:blip r:embed="rId2"/>
                <a:stretch>
                  <a:fillRect l="-980" t="-733"/>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27</a:t>
            </a:fld>
            <a:endParaRPr lang="en-US" dirty="0"/>
          </a:p>
        </p:txBody>
      </p:sp>
      <p:sp>
        <p:nvSpPr>
          <p:cNvPr id="5" name="Rectangle 4"/>
          <p:cNvSpPr/>
          <p:nvPr/>
        </p:nvSpPr>
        <p:spPr bwMode="auto">
          <a:xfrm>
            <a:off x="3473887" y="4115440"/>
            <a:ext cx="4214947" cy="9233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endParaRPr lang="en-CA" dirty="0">
              <a:latin typeface="+mj-lt"/>
            </a:endParaRPr>
          </a:p>
          <a:p>
            <a:pPr algn="ctr"/>
            <a:endParaRPr lang="en-CA" dirty="0">
              <a:latin typeface="+mj-lt"/>
            </a:endParaRPr>
          </a:p>
          <a:p>
            <a:pPr algn="ctr"/>
            <a:endParaRPr lang="en-CA" dirty="0">
              <a:latin typeface="+mj-lt"/>
            </a:endParaRPr>
          </a:p>
        </p:txBody>
      </p:sp>
    </p:spTree>
    <p:extLst>
      <p:ext uri="{BB962C8B-B14F-4D97-AF65-F5344CB8AC3E}">
        <p14:creationId xmlns:p14="http://schemas.microsoft.com/office/powerpoint/2010/main" val="1255553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A Two-Sided Variant of the Previous Test</a:t>
            </a:r>
          </a:p>
        </p:txBody>
      </p:sp>
      <mc:AlternateContent xmlns:mc="http://schemas.openxmlformats.org/markup-compatibility/2006" xmlns:a14="http://schemas.microsoft.com/office/drawing/2010/main">
        <mc:Choice Requires="a14">
          <p:sp>
            <p:nvSpPr>
              <p:cNvPr id="21507" name="Rectangle 7"/>
              <p:cNvSpPr>
                <a:spLocks noGrp="1" noChangeArrowheads="1"/>
              </p:cNvSpPr>
              <p:nvPr>
                <p:ph idx="1"/>
              </p:nvPr>
            </p:nvSpPr>
            <p:spPr>
              <a:xfrm>
                <a:off x="515389" y="1210491"/>
                <a:ext cx="9865274" cy="3891642"/>
              </a:xfrm>
            </p:spPr>
            <p:txBody>
              <a:bodyPr/>
              <a:lstStyle/>
              <a:p>
                <a14:m>
                  <m:oMath xmlns:m="http://schemas.openxmlformats.org/officeDocument/2006/math">
                    <m:sSub>
                      <m:sSubPr>
                        <m:ctrlPr>
                          <a:rPr lang="fr-CH" i="1" smtClean="0">
                            <a:latin typeface="Cambria Math" panose="02040503050406030204" pitchFamily="18" charset="0"/>
                          </a:rPr>
                        </m:ctrlPr>
                      </m:sSubPr>
                      <m:e>
                        <m:r>
                          <a:rPr lang="fr-CH" i="1">
                            <a:latin typeface="Cambria Math"/>
                          </a:rPr>
                          <m:t>𝑋</m:t>
                        </m:r>
                      </m:e>
                      <m:sub>
                        <m:r>
                          <a:rPr lang="fr-CH" i="1">
                            <a:latin typeface="Cambria Math"/>
                          </a:rPr>
                          <m:t>𝑖</m:t>
                        </m:r>
                      </m:sub>
                    </m:sSub>
                    <m:r>
                      <a:rPr lang="fr-CH" i="1">
                        <a:latin typeface="Cambria Math"/>
                      </a:rPr>
                      <m:t>= </m:t>
                    </m:r>
                  </m:oMath>
                </a14:m>
                <a:r>
                  <a:rPr lang="fr-CH" dirty="0" err="1"/>
                  <a:t>Reduction</a:t>
                </a:r>
                <a:r>
                  <a:rPr lang="fr-CH" dirty="0"/>
                  <a:t> in </a:t>
                </a:r>
                <a:r>
                  <a:rPr lang="fr-CH" dirty="0" err="1"/>
                  <a:t>execution</a:t>
                </a:r>
                <a:r>
                  <a:rPr lang="fr-CH" dirty="0"/>
                  <a:t> time.</a:t>
                </a:r>
              </a:p>
              <a:p>
                <a:r>
                  <a:rPr lang="fr-CH" dirty="0"/>
                  <a:t>Model: </a:t>
                </a:r>
                <a14:m>
                  <m:oMath xmlns:m="http://schemas.openxmlformats.org/officeDocument/2006/math">
                    <m:sSub>
                      <m:sSubPr>
                        <m:ctrlPr>
                          <a:rPr lang="fr-CH" i="1">
                            <a:latin typeface="Cambria Math" panose="02040503050406030204" pitchFamily="18" charset="0"/>
                          </a:rPr>
                        </m:ctrlPr>
                      </m:sSubPr>
                      <m:e>
                        <m:r>
                          <a:rPr lang="fr-CH" i="1">
                            <a:latin typeface="Cambria Math"/>
                          </a:rPr>
                          <m:t>𝑋</m:t>
                        </m:r>
                      </m:e>
                      <m:sub>
                        <m:r>
                          <a:rPr lang="fr-CH" i="1">
                            <a:latin typeface="Cambria Math"/>
                          </a:rPr>
                          <m:t>𝑖</m:t>
                        </m:r>
                      </m:sub>
                    </m:sSub>
                    <m:r>
                      <a:rPr lang="fr-CH" i="1">
                        <a:latin typeface="Cambria Math"/>
                      </a:rPr>
                      <m:t>∼</m:t>
                    </m:r>
                    <m:sSub>
                      <m:sSubPr>
                        <m:ctrlPr>
                          <a:rPr lang="fr-CH" i="1">
                            <a:latin typeface="Cambria Math" panose="02040503050406030204" pitchFamily="18" charset="0"/>
                          </a:rPr>
                        </m:ctrlPr>
                      </m:sSubPr>
                      <m:e>
                        <m:r>
                          <a:rPr lang="fr-CH" i="1">
                            <a:latin typeface="Cambria Math"/>
                          </a:rPr>
                          <m:t>𝑁</m:t>
                        </m:r>
                      </m:e>
                      <m:sub>
                        <m:r>
                          <a:rPr lang="fr-CH" i="1">
                            <a:latin typeface="Cambria Math"/>
                          </a:rPr>
                          <m:t>𝜇</m:t>
                        </m:r>
                        <m:r>
                          <a:rPr lang="fr-CH" i="1">
                            <a:latin typeface="Cambria Math"/>
                          </a:rPr>
                          <m:t>,</m:t>
                        </m:r>
                        <m:sSup>
                          <m:sSupPr>
                            <m:ctrlPr>
                              <a:rPr lang="fr-CH" i="1">
                                <a:latin typeface="Cambria Math" panose="02040503050406030204" pitchFamily="18" charset="0"/>
                              </a:rPr>
                            </m:ctrlPr>
                          </m:sSupPr>
                          <m:e>
                            <m:r>
                              <a:rPr lang="fr-CH" i="1">
                                <a:latin typeface="Cambria Math"/>
                              </a:rPr>
                              <m:t>𝜎</m:t>
                            </m:r>
                          </m:e>
                          <m:sup>
                            <m:r>
                              <a:rPr lang="fr-CH" i="1">
                                <a:latin typeface="Cambria Math"/>
                              </a:rPr>
                              <m:t>2</m:t>
                            </m:r>
                          </m:sup>
                        </m:sSup>
                      </m:sub>
                    </m:sSub>
                  </m:oMath>
                </a14:m>
                <a:br>
                  <a:rPr lang="fr-CH" dirty="0"/>
                </a:br>
                <a:r>
                  <a:rPr lang="fr-CH" dirty="0"/>
                  <a:t>   </a:t>
                </a:r>
                <a14:m>
                  <m:oMath xmlns:m="http://schemas.openxmlformats.org/officeDocument/2006/math">
                    <m:r>
                      <m:rPr>
                        <m:sty m:val="p"/>
                      </m:rPr>
                      <a:rPr lang="fr-CH">
                        <a:latin typeface="Cambria Math"/>
                      </a:rPr>
                      <m:t>Θ</m:t>
                    </m:r>
                    <m:r>
                      <a:rPr lang="fr-CH" i="1">
                        <a:latin typeface="Cambria Math"/>
                      </a:rPr>
                      <m:t>={</m:t>
                    </m:r>
                    <m:d>
                      <m:dPr>
                        <m:ctrlPr>
                          <a:rPr lang="fr-CH" i="1">
                            <a:latin typeface="Cambria Math" panose="02040503050406030204" pitchFamily="18" charset="0"/>
                          </a:rPr>
                        </m:ctrlPr>
                      </m:dPr>
                      <m:e>
                        <m:r>
                          <a:rPr lang="fr-CH" i="1">
                            <a:latin typeface="Cambria Math"/>
                          </a:rPr>
                          <m:t>𝜇</m:t>
                        </m:r>
                        <m:r>
                          <a:rPr lang="fr-CH" i="1">
                            <a:latin typeface="Cambria Math"/>
                          </a:rPr>
                          <m:t>, </m:t>
                        </m:r>
                        <m:r>
                          <a:rPr lang="fr-CH" i="1">
                            <a:latin typeface="Cambria Math"/>
                          </a:rPr>
                          <m:t>𝜎</m:t>
                        </m:r>
                      </m:e>
                    </m:d>
                    <m:r>
                      <a:rPr lang="fr-CH" i="1">
                        <a:latin typeface="Cambria Math"/>
                      </a:rPr>
                      <m:t>, </m:t>
                    </m:r>
                    <m:r>
                      <a:rPr lang="fr-CH" i="1">
                        <a:latin typeface="Cambria Math"/>
                      </a:rPr>
                      <m:t>𝜎</m:t>
                    </m:r>
                    <m:r>
                      <a:rPr lang="fr-CH" i="1">
                        <a:latin typeface="Cambria Math"/>
                      </a:rPr>
                      <m:t>&gt;0}</m:t>
                    </m:r>
                  </m:oMath>
                </a14:m>
                <a:r>
                  <a:rPr lang="fr-CH" dirty="0"/>
                  <a:t> </a:t>
                </a:r>
              </a:p>
              <a:p>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a:rPr>
                          <m:t>𝐻</m:t>
                        </m:r>
                      </m:e>
                      <m:sub>
                        <m:r>
                          <a:rPr lang="fr-CH" i="1">
                            <a:latin typeface="Cambria Math"/>
                          </a:rPr>
                          <m:t>0</m:t>
                        </m:r>
                      </m:sub>
                    </m:sSub>
                    <m:r>
                      <a:rPr lang="fr-CH" i="1">
                        <a:latin typeface="Cambria Math"/>
                      </a:rPr>
                      <m:t>:</m:t>
                    </m:r>
                    <m:r>
                      <a:rPr lang="fr-CH" i="1">
                        <a:latin typeface="Cambria Math"/>
                      </a:rPr>
                      <m:t>𝜇</m:t>
                    </m:r>
                    <m:r>
                      <a:rPr lang="fr-CH" i="1">
                        <a:latin typeface="Cambria Math"/>
                      </a:rPr>
                      <m:t>=0</m:t>
                    </m:r>
                  </m:oMath>
                </a14:m>
                <a:r>
                  <a:rPr lang="fr-CH" i="1" dirty="0">
                    <a:latin typeface="Cambria Math"/>
                  </a:rPr>
                  <a:t> </a:t>
                </a:r>
                <a:br>
                  <a:rPr lang="fr-CH" i="1" dirty="0">
                    <a:latin typeface="Cambria Math"/>
                  </a:rPr>
                </a:br>
                <a:r>
                  <a:rPr lang="fr-CH" i="1" dirty="0">
                    <a:latin typeface="Cambria Math"/>
                  </a:rPr>
                  <a:t>   </a:t>
                </a:r>
                <a14:m>
                  <m:oMath xmlns:m="http://schemas.openxmlformats.org/officeDocument/2006/math">
                    <m:sSub>
                      <m:sSubPr>
                        <m:ctrlPr>
                          <a:rPr lang="fr-CH" i="1">
                            <a:latin typeface="Cambria Math" panose="02040503050406030204" pitchFamily="18" charset="0"/>
                          </a:rPr>
                        </m:ctrlPr>
                      </m:sSubPr>
                      <m:e>
                        <m:r>
                          <m:rPr>
                            <m:sty m:val="p"/>
                          </m:rPr>
                          <a:rPr lang="fr-CH">
                            <a:latin typeface="Cambria Math"/>
                          </a:rPr>
                          <m:t>Θ</m:t>
                        </m:r>
                      </m:e>
                      <m:sub>
                        <m:r>
                          <a:rPr lang="fr-CH" i="1">
                            <a:latin typeface="Cambria Math"/>
                          </a:rPr>
                          <m:t>0</m:t>
                        </m:r>
                      </m:sub>
                    </m:sSub>
                    <m:r>
                      <a:rPr lang="fr-CH" i="1">
                        <a:latin typeface="Cambria Math"/>
                      </a:rPr>
                      <m:t>=</m:t>
                    </m:r>
                    <m:d>
                      <m:dPr>
                        <m:begChr m:val="{"/>
                        <m:endChr m:val="}"/>
                        <m:ctrlPr>
                          <a:rPr lang="fr-CH" i="1">
                            <a:latin typeface="Cambria Math" panose="02040503050406030204" pitchFamily="18" charset="0"/>
                          </a:rPr>
                        </m:ctrlPr>
                      </m:dPr>
                      <m:e>
                        <m:d>
                          <m:dPr>
                            <m:ctrlPr>
                              <a:rPr lang="fr-CH" i="1">
                                <a:latin typeface="Cambria Math" panose="02040503050406030204" pitchFamily="18" charset="0"/>
                              </a:rPr>
                            </m:ctrlPr>
                          </m:dPr>
                          <m:e>
                            <m:r>
                              <a:rPr lang="fr-CH" i="1">
                                <a:latin typeface="Cambria Math"/>
                              </a:rPr>
                              <m:t>0, </m:t>
                            </m:r>
                            <m:r>
                              <a:rPr lang="fr-CH" i="1">
                                <a:latin typeface="Cambria Math"/>
                              </a:rPr>
                              <m:t>𝜎</m:t>
                            </m:r>
                          </m:e>
                        </m:d>
                        <m:r>
                          <a:rPr lang="fr-CH" i="1">
                            <a:latin typeface="Cambria Math"/>
                          </a:rPr>
                          <m:t>, </m:t>
                        </m:r>
                        <m:r>
                          <a:rPr lang="fr-CH" i="1">
                            <a:latin typeface="Cambria Math"/>
                          </a:rPr>
                          <m:t>𝜎</m:t>
                        </m:r>
                        <m:r>
                          <a:rPr lang="fr-CH" i="1">
                            <a:latin typeface="Cambria Math"/>
                          </a:rPr>
                          <m:t>&gt;0 </m:t>
                        </m:r>
                      </m:e>
                    </m:d>
                    <m:r>
                      <a:rPr lang="en-CA" b="0" i="1" smtClean="0">
                        <a:latin typeface="Cambria Math" panose="02040503050406030204" pitchFamily="18" charset="0"/>
                      </a:rPr>
                      <m:t> </m:t>
                    </m:r>
                  </m:oMath>
                </a14:m>
                <a:r>
                  <a:rPr lang="fr-CH" i="1" dirty="0">
                    <a:latin typeface="Cambria Math"/>
                  </a:rPr>
                  <a:t> </a:t>
                </a:r>
              </a:p>
              <a:p>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a:rPr>
                          <m:t>𝐻</m:t>
                        </m:r>
                      </m:e>
                      <m:sub>
                        <m:r>
                          <a:rPr lang="fr-CH" i="1">
                            <a:latin typeface="Cambria Math"/>
                          </a:rPr>
                          <m:t>1</m:t>
                        </m:r>
                      </m:sub>
                    </m:sSub>
                    <m:r>
                      <a:rPr lang="fr-CH" i="1">
                        <a:latin typeface="Cambria Math"/>
                      </a:rPr>
                      <m:t>:</m:t>
                    </m:r>
                    <m:r>
                      <a:rPr lang="fr-CH" i="1">
                        <a:latin typeface="Cambria Math"/>
                      </a:rPr>
                      <m:t>𝜇</m:t>
                    </m:r>
                    <m:r>
                      <a:rPr lang="fr-CH" i="1">
                        <a:latin typeface="Cambria Math"/>
                      </a:rPr>
                      <m:t>≠0</m:t>
                    </m:r>
                  </m:oMath>
                </a14:m>
                <a:r>
                  <a:rPr lang="fr-CH" dirty="0"/>
                  <a:t> </a:t>
                </a:r>
              </a:p>
              <a:p>
                <a:pPr eaLnBrk="1" hangingPunct="1"/>
                <a:endParaRPr lang="en-US" dirty="0"/>
              </a:p>
              <a:p>
                <a:pPr eaLnBrk="1" hangingPunct="1"/>
                <a:r>
                  <a:rPr lang="en-US" dirty="0"/>
                  <a:t>i.e. we test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=0 </m:t>
                    </m:r>
                  </m:oMath>
                </a14:m>
                <a:r>
                  <a:rPr lang="en-US" dirty="0"/>
                  <a:t>versus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≠0</m:t>
                    </m:r>
                  </m:oMath>
                </a14:m>
                <a:r>
                  <a:rPr lang="en-US" dirty="0"/>
                  <a:t> (previously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&gt;0</m:t>
                    </m:r>
                  </m:oMath>
                </a14:m>
                <a:r>
                  <a:rPr lang="en-US" dirty="0"/>
                  <a:t>)</a:t>
                </a:r>
                <a:br>
                  <a:rPr lang="en-US" dirty="0"/>
                </a:br>
                <a:endParaRPr lang="en-US" dirty="0"/>
              </a:p>
            </p:txBody>
          </p:sp>
        </mc:Choice>
        <mc:Fallback xmlns="">
          <p:sp>
            <p:nvSpPr>
              <p:cNvPr id="21507" name="Rectangle 7"/>
              <p:cNvSpPr>
                <a:spLocks noGrp="1" noRot="1" noChangeAspect="1" noMove="1" noResize="1" noEditPoints="1" noAdjustHandles="1" noChangeArrowheads="1" noChangeShapeType="1" noTextEdit="1"/>
              </p:cNvSpPr>
              <p:nvPr>
                <p:ph idx="1"/>
              </p:nvPr>
            </p:nvSpPr>
            <p:spPr>
              <a:xfrm>
                <a:off x="515389" y="1210491"/>
                <a:ext cx="9865274" cy="3891642"/>
              </a:xfrm>
              <a:blipFill>
                <a:blip r:embed="rId3"/>
                <a:stretch>
                  <a:fillRect l="-989" t="-1254"/>
                </a:stretch>
              </a:blipFill>
            </p:spPr>
            <p:txBody>
              <a:bodyPr/>
              <a:lstStyle/>
              <a:p>
                <a:r>
                  <a:rPr lang="fr-CH">
                    <a:noFill/>
                  </a:rPr>
                  <a:t> </a:t>
                </a:r>
              </a:p>
            </p:txBody>
          </p:sp>
        </mc:Fallback>
      </mc:AlternateContent>
      <p:sp>
        <p:nvSpPr>
          <p:cNvPr id="21508" name="Footer Placeholder 3"/>
          <p:cNvSpPr>
            <a:spLocks noGrp="1"/>
          </p:cNvSpPr>
          <p:nvPr>
            <p:ph type="ftr" sz="quarter" idx="10"/>
          </p:nvPr>
        </p:nvSpPr>
        <p:spPr>
          <a:noFill/>
        </p:spPr>
        <p:txBody>
          <a:bodyPr/>
          <a:lstStyle/>
          <a:p>
            <a:fld id="{BF19EC76-BBC2-4B64-A674-25FB771456F3}" type="slidenum">
              <a:rPr lang="en-US" smtClean="0"/>
              <a:pPr/>
              <a:t>28</a:t>
            </a:fld>
            <a:endParaRPr lang="en-US"/>
          </a:p>
        </p:txBody>
      </p:sp>
      <p:pic>
        <p:nvPicPr>
          <p:cNvPr id="8" name="Picture 3"/>
          <p:cNvPicPr>
            <a:picLocks noChangeAspect="1" noChangeArrowheads="1"/>
          </p:cNvPicPr>
          <p:nvPr/>
        </p:nvPicPr>
        <p:blipFill>
          <a:blip r:embed="rId4" cstate="print">
            <a:clrChange>
              <a:clrFrom>
                <a:srgbClr val="FFFFFF"/>
              </a:clrFrom>
              <a:clrTo>
                <a:srgbClr val="FFFFFF">
                  <a:alpha val="0"/>
                </a:srgbClr>
              </a:clrTo>
            </a:clrChange>
          </a:blip>
          <a:srcRect r="65416"/>
          <a:stretch>
            <a:fillRect/>
          </a:stretch>
        </p:blipFill>
        <p:spPr bwMode="auto">
          <a:xfrm>
            <a:off x="7933336" y="1079344"/>
            <a:ext cx="1651658" cy="1752328"/>
          </a:xfrm>
          <a:prstGeom prst="rect">
            <a:avLst/>
          </a:prstGeom>
          <a:noFill/>
          <a:ln w="9525" algn="ctr">
            <a:noFill/>
            <a:miter lim="800000"/>
            <a:headEnd/>
            <a:tailEnd/>
          </a:ln>
        </p:spPr>
      </p:pic>
    </p:spTree>
    <p:extLst>
      <p:ext uri="{BB962C8B-B14F-4D97-AF65-F5344CB8AC3E}">
        <p14:creationId xmlns:p14="http://schemas.microsoft.com/office/powerpoint/2010/main" val="1744056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6418" y="209007"/>
                <a:ext cx="10123632" cy="6533107"/>
              </a:xfrm>
            </p:spPr>
            <p:txBody>
              <a:bodyPr/>
              <a:lstStyle/>
              <a:p>
                <a:r>
                  <a:rPr lang="en-CA" dirty="0"/>
                  <a:t>Derive a likelihood ratio test:</a:t>
                </a:r>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𝑛</m:t>
                          </m:r>
                        </m:num>
                        <m:den>
                          <m:r>
                            <a:rPr lang="en-CA" b="0" i="1" smtClean="0">
                              <a:latin typeface="Cambria Math" panose="02040503050406030204" pitchFamily="18" charset="0"/>
                            </a:rPr>
                            <m:t>2</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1+</m:t>
                              </m:r>
                              <m:f>
                                <m:fPr>
                                  <m:ctrlPr>
                                    <a:rPr lang="en-CA" b="0" i="1" smtClean="0">
                                      <a:latin typeface="Cambria Math" panose="02040503050406030204" pitchFamily="18" charset="0"/>
                                    </a:rPr>
                                  </m:ctrlPr>
                                </m:fPr>
                                <m:num>
                                  <m:r>
                                    <a:rPr lang="en-CA" b="0" i="1" smtClean="0">
                                      <a:latin typeface="Cambria Math" panose="02040503050406030204" pitchFamily="18" charset="0"/>
                                    </a:rPr>
                                    <m:t>𝑇</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sup>
                                      <m:r>
                                        <a:rPr lang="en-CA" b="0" i="1" smtClean="0">
                                          <a:latin typeface="Cambria Math" panose="02040503050406030204" pitchFamily="18" charset="0"/>
                                        </a:rPr>
                                        <m:t>2</m:t>
                                      </m:r>
                                    </m:sup>
                                  </m:sSup>
                                </m:num>
                                <m:den>
                                  <m:r>
                                    <a:rPr lang="en-CA" b="0" i="1" smtClean="0">
                                      <a:latin typeface="Cambria Math" panose="02040503050406030204" pitchFamily="18" charset="0"/>
                                    </a:rPr>
                                    <m:t>𝑛</m:t>
                                  </m:r>
                                  <m:r>
                                    <a:rPr lang="en-CA" b="0" i="1" smtClean="0">
                                      <a:latin typeface="Cambria Math" panose="02040503050406030204" pitchFamily="18" charset="0"/>
                                    </a:rPr>
                                    <m:t>−1</m:t>
                                  </m:r>
                                </m:den>
                              </m:f>
                            </m:e>
                          </m:d>
                        </m:e>
                      </m:func>
                    </m:oMath>
                  </m:oMathPara>
                </a14:m>
                <a:endParaRPr lang="en-CA" dirty="0"/>
              </a:p>
              <a:p>
                <a:r>
                  <a:rPr lang="en-CA" dirty="0"/>
                  <a:t>with </a:t>
                </a:r>
                <a14:m>
                  <m:oMath xmlns:m="http://schemas.openxmlformats.org/officeDocument/2006/math">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𝑛</m:t>
                            </m:r>
                          </m:e>
                        </m:rad>
                        <m:acc>
                          <m:accPr>
                            <m:chr m:val="̅"/>
                            <m:ctrlPr>
                              <a:rPr lang="en-CA" i="1">
                                <a:latin typeface="Cambria Math" panose="02040503050406030204" pitchFamily="18" charset="0"/>
                              </a:rPr>
                            </m:ctrlPr>
                          </m:accPr>
                          <m:e>
                            <m:r>
                              <a:rPr lang="en-CA" i="1">
                                <a:latin typeface="Cambria Math" panose="02040503050406030204" pitchFamily="18" charset="0"/>
                              </a:rPr>
                              <m:t>𝑥</m:t>
                            </m:r>
                          </m:e>
                        </m:acc>
                      </m:num>
                      <m:den>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den>
                    </m:f>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𝑛</m:t>
                            </m:r>
                          </m:sub>
                        </m:sSub>
                      </m:num>
                      <m:den>
                        <m:r>
                          <a:rPr lang="en-CA" b="0" i="1" smtClean="0">
                            <a:latin typeface="Cambria Math" panose="02040503050406030204" pitchFamily="18" charset="0"/>
                          </a:rPr>
                          <m:t>𝑛</m:t>
                        </m:r>
                      </m:den>
                    </m:f>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r>
                          <a:rPr lang="en-CA" b="0" i="1" smtClean="0">
                            <a:latin typeface="Cambria Math" panose="02040503050406030204" pitchFamily="18" charset="0"/>
                          </a:rPr>
                          <m:t>−1</m:t>
                        </m:r>
                      </m:den>
                    </m:f>
                    <m:nary>
                      <m:naryPr>
                        <m:chr m:val="∑"/>
                        <m:ctrlPr>
                          <a:rPr lang="en-CA" b="0" i="1" smtClean="0">
                            <a:latin typeface="Cambria Math" panose="02040503050406030204" pitchFamily="18"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𝑥</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e>
                            </m:d>
                          </m:e>
                          <m:sup>
                            <m:r>
                              <a:rPr lang="en-CA" b="0" i="1" smtClean="0">
                                <a:latin typeface="Cambria Math" panose="02040503050406030204" pitchFamily="18" charset="0"/>
                              </a:rPr>
                              <m:t>2</m:t>
                            </m:r>
                          </m:sup>
                        </m:sSup>
                      </m:e>
                    </m:nary>
                    <m:r>
                      <a:rPr lang="en-CA" b="0" i="0" smtClean="0">
                        <a:latin typeface="Cambria Math" panose="02040503050406030204" pitchFamily="18" charset="0"/>
                      </a:rPr>
                      <m:t>.</m:t>
                    </m:r>
                  </m:oMath>
                </a14:m>
                <a:endParaRPr lang="en-CA" dirty="0"/>
              </a:p>
              <a:p>
                <a:r>
                  <a:rPr lang="en-CA" dirty="0"/>
                  <a:t>The rejection region is, after some algebra:</a:t>
                </a:r>
                <a:endParaRPr lang="en-CA"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r>
                        <a:rPr lang="en-CA" b="0" i="0"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r>
                        <a:rPr lang="en-CA" b="0" i="0" smtClean="0">
                          <a:latin typeface="Cambria Math" panose="02040503050406030204" pitchFamily="18" charset="0"/>
                        </a:rPr>
                        <m:t>&gt;</m:t>
                      </m:r>
                      <m:r>
                        <a:rPr lang="en-CA" b="0" i="1" smtClean="0">
                          <a:latin typeface="Cambria Math" panose="02040503050406030204" pitchFamily="18" charset="0"/>
                        </a:rPr>
                        <m:t>𝜂</m:t>
                      </m:r>
                      <m:r>
                        <a:rPr lang="en-CA" b="0" i="0" smtClean="0">
                          <a:latin typeface="Cambria Math" panose="02040503050406030204" pitchFamily="18" charset="0"/>
                        </a:rPr>
                        <m:t>}</m:t>
                      </m:r>
                    </m:oMath>
                  </m:oMathPara>
                </a14:m>
                <a:endParaRPr lang="en-CA" dirty="0"/>
              </a:p>
              <a:p>
                <a:r>
                  <a:rPr lang="en-CA" dirty="0"/>
                  <a:t>for some </a:t>
                </a:r>
                <a14:m>
                  <m:oMath xmlns:m="http://schemas.openxmlformats.org/officeDocument/2006/math">
                    <m:r>
                      <a:rPr lang="en-CA" b="0" i="1" smtClean="0">
                        <a:latin typeface="Cambria Math" panose="02040503050406030204" pitchFamily="18" charset="0"/>
                      </a:rPr>
                      <m:t>𝜂</m:t>
                    </m:r>
                    <m:r>
                      <a:rPr lang="en-CA" b="0" i="0" smtClean="0">
                        <a:latin typeface="Cambria Math" panose="02040503050406030204" pitchFamily="18" charset="0"/>
                      </a:rPr>
                      <m:t> </m:t>
                    </m:r>
                  </m:oMath>
                </a14:m>
                <a:r>
                  <a:rPr lang="en-CA" dirty="0"/>
                  <a:t> determined by the size of the test. Using the fact that </a:t>
                </a:r>
                <a14:m>
                  <m:oMath xmlns:m="http://schemas.openxmlformats.org/officeDocument/2006/math">
                    <m:r>
                      <a:rPr lang="en-CA" b="0" i="1" smtClean="0">
                        <a:latin typeface="Cambria Math" panose="02040503050406030204" pitchFamily="18" charset="0"/>
                      </a:rPr>
                      <m:t>𝑇</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m:t>
                    </m:r>
                  </m:oMath>
                </a14:m>
                <a:r>
                  <a:rPr lang="en-CA" dirty="0"/>
                  <a:t> has a student-(</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m:t>
                    </m:r>
                  </m:oMath>
                </a14:m>
                <a:r>
                  <a:rPr lang="en-CA" dirty="0"/>
                  <a:t> distribution, we find </a:t>
                </a:r>
                <a14:m>
                  <m:oMath xmlns:m="http://schemas.openxmlformats.org/officeDocument/2006/math">
                    <m:r>
                      <a:rPr lang="en-CA" b="0" i="1" smtClean="0">
                        <a:latin typeface="Cambria Math" panose="02040503050406030204" pitchFamily="18" charset="0"/>
                      </a:rPr>
                      <m:t>𝜂</m:t>
                    </m:r>
                    <m:r>
                      <a:rPr lang="en-CA" b="0" i="1" smtClean="0">
                        <a:latin typeface="Cambria Math" panose="02040503050406030204" pitchFamily="18" charset="0"/>
                      </a:rPr>
                      <m:t>=1.98 </m:t>
                    </m:r>
                  </m:oMath>
                </a14:m>
                <a:r>
                  <a:rPr lang="en-CA" dirty="0"/>
                  <a:t>(at size </a:t>
                </a:r>
                <a14:m>
                  <m:oMath xmlns:m="http://schemas.openxmlformats.org/officeDocument/2006/math">
                    <m:r>
                      <a:rPr lang="en-CA" i="1" smtClean="0">
                        <a:latin typeface="Cambria Math" panose="02040503050406030204" pitchFamily="18" charset="0"/>
                      </a:rPr>
                      <m:t>𝛼</m:t>
                    </m:r>
                    <m:r>
                      <a:rPr lang="en-CA" b="0" i="1" smtClean="0">
                        <a:latin typeface="Cambria Math" panose="02040503050406030204" pitchFamily="18" charset="0"/>
                      </a:rPr>
                      <m:t>=0.05</m:t>
                    </m:r>
                  </m:oMath>
                </a14:m>
                <a:r>
                  <a:rPr lang="en-CA" dirty="0"/>
                  <a:t> and for </a:t>
                </a:r>
                <a14:m>
                  <m:oMath xmlns:m="http://schemas.openxmlformats.org/officeDocument/2006/math">
                    <m:r>
                      <a:rPr lang="en-CA" b="0" i="1" smtClean="0">
                        <a:latin typeface="Cambria Math" panose="02040503050406030204" pitchFamily="18" charset="0"/>
                      </a:rPr>
                      <m:t>𝑛</m:t>
                    </m:r>
                    <m:r>
                      <a:rPr lang="en-CA" b="0" i="1" smtClean="0">
                        <a:latin typeface="Cambria Math" panose="02040503050406030204" pitchFamily="18" charset="0"/>
                      </a:rPr>
                      <m:t>=100</m:t>
                    </m:r>
                  </m:oMath>
                </a14:m>
                <a:r>
                  <a:rPr lang="en-CA" dirty="0"/>
                  <a:t>) (and we say we have a “student test”). </a:t>
                </a:r>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6418" y="209007"/>
                <a:ext cx="10123632" cy="6533107"/>
              </a:xfrm>
              <a:blipFill>
                <a:blip r:embed="rId2"/>
                <a:stretch>
                  <a:fillRect l="-964" t="-746"/>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29</a:t>
            </a:fld>
            <a:endParaRPr lang="en-US" dirty="0"/>
          </a:p>
        </p:txBody>
      </p:sp>
    </p:spTree>
    <p:extLst>
      <p:ext uri="{BB962C8B-B14F-4D97-AF65-F5344CB8AC3E}">
        <p14:creationId xmlns:p14="http://schemas.microsoft.com/office/powerpoint/2010/main" val="14095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t>Tests</a:t>
            </a:r>
          </a:p>
        </p:txBody>
      </p:sp>
      <p:sp>
        <p:nvSpPr>
          <p:cNvPr id="4099" name="Rectangle 3"/>
          <p:cNvSpPr>
            <a:spLocks noGrp="1" noChangeArrowheads="1"/>
          </p:cNvSpPr>
          <p:nvPr>
            <p:ph idx="1"/>
          </p:nvPr>
        </p:nvSpPr>
        <p:spPr/>
        <p:txBody>
          <a:bodyPr/>
          <a:lstStyle/>
          <a:p>
            <a:pPr eaLnBrk="1" hangingPunct="1"/>
            <a:r>
              <a:rPr lang="en-US" dirty="0"/>
              <a:t>Tests are used to give a binary answer to hypotheses of a statistical nature</a:t>
            </a:r>
          </a:p>
          <a:p>
            <a:pPr lvl="1" eaLnBrk="1" hangingPunct="1"/>
            <a:r>
              <a:rPr lang="en-US" dirty="0"/>
              <a:t>Ex: is A better than B?</a:t>
            </a:r>
          </a:p>
          <a:p>
            <a:pPr lvl="1" eaLnBrk="1" hangingPunct="1"/>
            <a:r>
              <a:rPr lang="en-US" dirty="0"/>
              <a:t>Ex: does this data come from a normal distribution ?</a:t>
            </a:r>
          </a:p>
        </p:txBody>
      </p:sp>
      <p:sp>
        <p:nvSpPr>
          <p:cNvPr id="4100" name="Footer Placeholder 3"/>
          <p:cNvSpPr>
            <a:spLocks noGrp="1"/>
          </p:cNvSpPr>
          <p:nvPr>
            <p:ph type="ftr" sz="quarter" idx="10"/>
          </p:nvPr>
        </p:nvSpPr>
        <p:spPr>
          <a:noFill/>
        </p:spPr>
        <p:txBody>
          <a:bodyPr/>
          <a:lstStyle/>
          <a:p>
            <a:fld id="{EFE8C8E3-2483-4905-84CB-47F9A39D72DE}" type="slidenum">
              <a:rPr lang="en-US" smtClean="0"/>
              <a:pPr/>
              <a:t>3</a:t>
            </a:fld>
            <a:endParaRPr lang="en-US"/>
          </a:p>
        </p:txBody>
      </p:sp>
    </p:spTree>
    <p:extLst>
      <p:ext uri="{BB962C8B-B14F-4D97-AF65-F5344CB8AC3E}">
        <p14:creationId xmlns:p14="http://schemas.microsoft.com/office/powerpoint/2010/main" val="86092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p-value of this test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388" y="3117669"/>
                <a:ext cx="8856662" cy="3624444"/>
              </a:xfrm>
            </p:spPr>
            <p:txBody>
              <a:bodyPr/>
              <a:lstStyle/>
              <a:p>
                <a:pPr marL="457200" indent="-457200">
                  <a:buFont typeface="+mj-lt"/>
                  <a:buAutoNum type="alphaUcPeriod"/>
                </a:pPr>
                <a:r>
                  <a:rPr lang="en-CA" dirty="0"/>
                  <a:t> </a:t>
                </a:r>
                <a14:m>
                  <m:oMath xmlns:m="http://schemas.openxmlformats.org/officeDocument/2006/math">
                    <m:r>
                      <a:rPr lang="en-CA" b="0" i="1" smtClean="0">
                        <a:latin typeface="Cambria Math" panose="02040503050406030204" pitchFamily="18" charset="0"/>
                      </a:rPr>
                      <m:t>𝑝</m:t>
                    </m:r>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𝑡</m:t>
                        </m:r>
                      </m:e>
                      <m:sub>
                        <m:r>
                          <a:rPr lang="en-CA" i="1">
                            <a:latin typeface="Cambria Math" panose="02040503050406030204" pitchFamily="18" charset="0"/>
                          </a:rPr>
                          <m:t>𝑛</m:t>
                        </m:r>
                        <m:r>
                          <a:rPr lang="en-CA" i="1">
                            <a:latin typeface="Cambria Math" panose="02040503050406030204" pitchFamily="18" charset="0"/>
                          </a:rPr>
                          <m:t>−1</m:t>
                        </m:r>
                      </m:sub>
                    </m:sSub>
                    <m:d>
                      <m:dPr>
                        <m:ctrlPr>
                          <a:rPr lang="en-CA" i="1">
                            <a:latin typeface="Cambria Math" panose="02040503050406030204" pitchFamily="18" charset="0"/>
                          </a:rPr>
                        </m:ctrlPr>
                      </m:dPr>
                      <m:e>
                        <m:r>
                          <a:rPr lang="en-CA" i="1">
                            <a:latin typeface="Cambria Math" panose="02040503050406030204" pitchFamily="18" charset="0"/>
                          </a:rPr>
                          <m:t>𝑇</m:t>
                        </m:r>
                        <m:d>
                          <m:dPr>
                            <m:ctrlPr>
                              <a:rPr lang="en-CA" i="1">
                                <a:latin typeface="Cambria Math" panose="02040503050406030204" pitchFamily="18" charset="0"/>
                              </a:rPr>
                            </m:ctrlPr>
                          </m:dPr>
                          <m:e>
                            <m:r>
                              <a:rPr lang="en-CA" i="1">
                                <a:latin typeface="Cambria Math" panose="02040503050406030204" pitchFamily="18" charset="0"/>
                              </a:rPr>
                              <m:t>𝑥</m:t>
                            </m:r>
                          </m:e>
                        </m:d>
                      </m:e>
                    </m:d>
                  </m:oMath>
                </a14:m>
                <a:r>
                  <a:rPr lang="en-CA" dirty="0"/>
                  <a:t> where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𝑡</m:t>
                        </m:r>
                      </m:e>
                      <m:sub>
                        <m:r>
                          <a:rPr lang="en-CA" i="1">
                            <a:latin typeface="Cambria Math" panose="02040503050406030204" pitchFamily="18" charset="0"/>
                          </a:rPr>
                          <m:t>𝑛</m:t>
                        </m:r>
                        <m:r>
                          <a:rPr lang="en-CA" i="1">
                            <a:latin typeface="Cambria Math" panose="02040503050406030204" pitchFamily="18" charset="0"/>
                          </a:rPr>
                          <m:t>−1</m:t>
                        </m:r>
                      </m:sub>
                    </m:sSub>
                  </m:oMath>
                </a14:m>
                <a:r>
                  <a:rPr lang="en-CA" dirty="0"/>
                  <a:t> is the CDF of student-(n-1)</a:t>
                </a:r>
                <a:endParaRPr lang="en-CA" b="0" dirty="0"/>
              </a:p>
              <a:p>
                <a:pPr marL="457200" indent="-457200">
                  <a:buFont typeface="+mj-lt"/>
                  <a:buAutoNum type="alphaUcPeriod"/>
                </a:pPr>
                <a:r>
                  <a:rPr lang="en-CA" dirty="0"/>
                  <a:t> </a:t>
                </a:r>
                <a14:m>
                  <m:oMath xmlns:m="http://schemas.openxmlformats.org/officeDocument/2006/math">
                    <m:r>
                      <a:rPr lang="en-CA" i="1" smtClean="0">
                        <a:latin typeface="Cambria Math" panose="02040503050406030204" pitchFamily="18" charset="0"/>
                      </a:rPr>
                      <m:t>𝑝</m:t>
                    </m:r>
                    <m:r>
                      <a:rPr lang="en-CA" b="0" i="1" smtClean="0">
                        <a:latin typeface="Cambria Math" panose="02040503050406030204" pitchFamily="18" charset="0"/>
                      </a:rPr>
                      <m:t>=2</m:t>
                    </m:r>
                    <m:d>
                      <m:dPr>
                        <m:ctrlPr>
                          <a:rPr lang="en-CA" b="0" i="1" smtClean="0">
                            <a:latin typeface="Cambria Math" panose="02040503050406030204" pitchFamily="18" charset="0"/>
                          </a:rPr>
                        </m:ctrlPr>
                      </m:dPr>
                      <m:e>
                        <m:r>
                          <a:rPr lang="en-CA" b="0" i="1" smtClean="0">
                            <a:latin typeface="Cambria Math" panose="02040503050406030204" pitchFamily="18" charset="0"/>
                          </a:rPr>
                          <m:t> 1−</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𝑡</m:t>
                            </m:r>
                          </m:e>
                          <m:sub>
                            <m:r>
                              <a:rPr lang="en-CA" b="0" i="1" smtClean="0">
                                <a:latin typeface="Cambria Math" panose="02040503050406030204" pitchFamily="18" charset="0"/>
                              </a:rPr>
                              <m:t>𝑛</m:t>
                            </m:r>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e>
                    </m:d>
                  </m:oMath>
                </a14:m>
                <a:endParaRPr lang="en-CA" b="0" dirty="0"/>
              </a:p>
              <a:p>
                <a:pPr marL="457200" indent="-457200">
                  <a:buFont typeface="+mj-lt"/>
                  <a:buAutoNum type="alphaUcPeriod"/>
                </a:pPr>
                <a:r>
                  <a:rPr lang="en-CA" dirty="0"/>
                  <a:t> </a:t>
                </a:r>
                <a14:m>
                  <m:oMath xmlns:m="http://schemas.openxmlformats.org/officeDocument/2006/math">
                    <m:r>
                      <a:rPr lang="en-CA" i="1">
                        <a:latin typeface="Cambria Math" panose="02040503050406030204" pitchFamily="18" charset="0"/>
                      </a:rPr>
                      <m:t>𝑝</m:t>
                    </m:r>
                    <m:r>
                      <a:rPr lang="en-CA" i="1">
                        <a:latin typeface="Cambria Math" panose="02040503050406030204" pitchFamily="18" charset="0"/>
                      </a:rPr>
                      <m:t>=</m:t>
                    </m:r>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𝑡</m:t>
                            </m:r>
                          </m:e>
                          <m:sub>
                            <m:r>
                              <a:rPr lang="en-CA" b="0" i="1" smtClean="0">
                                <a:latin typeface="Cambria Math" panose="02040503050406030204" pitchFamily="18" charset="0"/>
                              </a:rPr>
                              <m:t>𝑛</m:t>
                            </m:r>
                            <m:r>
                              <a:rPr lang="en-CA" b="0" i="1" smtClean="0">
                                <a:latin typeface="Cambria Math" panose="02040503050406030204" pitchFamily="18" charset="0"/>
                              </a:rPr>
                              <m:t>−1 </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r>
                          <a:rPr lang="en-CA" b="0" i="1" smtClean="0">
                            <a:latin typeface="Cambria Math" panose="02040503050406030204" pitchFamily="18" charset="0"/>
                          </a:rPr>
                          <m:t> </m:t>
                        </m:r>
                      </m:e>
                    </m:d>
                  </m:oMath>
                </a14:m>
                <a:endParaRPr lang="en-CA" dirty="0"/>
              </a:p>
              <a:p>
                <a:pPr marL="457200" indent="-457200">
                  <a:buFont typeface="+mj-lt"/>
                  <a:buAutoNum type="alphaUcPeriod"/>
                </a:pPr>
                <a:r>
                  <a:rPr lang="en-CA" dirty="0"/>
                  <a:t>None of the above</a:t>
                </a:r>
              </a:p>
              <a:p>
                <a:pPr marL="457200" indent="-457200">
                  <a:buFont typeface="+mj-lt"/>
                  <a:buAutoNum type="alphaUcPeriod"/>
                </a:pPr>
                <a:r>
                  <a:rPr lang="en-CA" dirty="0"/>
                  <a:t>I don’t know</a:t>
                </a:r>
              </a:p>
              <a:p>
                <a:pPr marL="457200" indent="-457200">
                  <a:buFont typeface="+mj-lt"/>
                  <a:buAutoNum type="alphaUcPeriod"/>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388" y="3117669"/>
                <a:ext cx="8856662" cy="3624444"/>
              </a:xfrm>
              <a:blipFill>
                <a:blip r:embed="rId2"/>
                <a:stretch>
                  <a:fillRect l="-1101" t="-672"/>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30</a:t>
            </a:fld>
            <a:endParaRPr lang="en-US" dirty="0"/>
          </a:p>
        </p:txBody>
      </p:sp>
      <p:pic>
        <p:nvPicPr>
          <p:cNvPr id="5" name="Picture 4"/>
          <p:cNvPicPr>
            <a:picLocks noChangeAspect="1"/>
          </p:cNvPicPr>
          <p:nvPr/>
        </p:nvPicPr>
        <p:blipFill rotWithShape="1">
          <a:blip r:embed="rId3"/>
          <a:srcRect t="31253" b="38459"/>
          <a:stretch/>
        </p:blipFill>
        <p:spPr>
          <a:xfrm>
            <a:off x="1703388" y="1074305"/>
            <a:ext cx="7386437" cy="1645921"/>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9259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FF0000"/>
                </a:solidFill>
              </a:rPr>
              <a:t>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0738" y="1052513"/>
                <a:ext cx="9849312" cy="5253037"/>
              </a:xfrm>
            </p:spPr>
            <p:txBody>
              <a:bodyPr/>
              <a:lstStyle/>
              <a:p>
                <a:r>
                  <a:rPr lang="en-CA" dirty="0"/>
                  <a:t>Let </a:t>
                </a:r>
                <a14:m>
                  <m:oMath xmlns:m="http://schemas.openxmlformats.org/officeDocument/2006/math">
                    <m:r>
                      <a:rPr lang="en-CA" b="0" i="1" smtClean="0">
                        <a:latin typeface="Cambria Math" panose="02040503050406030204" pitchFamily="18" charset="0"/>
                      </a:rPr>
                      <m:t>𝑡</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e>
                    </m:d>
                  </m:oMath>
                </a14:m>
                <a:r>
                  <a:rPr lang="en-CA" dirty="0"/>
                  <a:t>. </a:t>
                </a:r>
                <a:br>
                  <a:rPr lang="en-CA" dirty="0"/>
                </a:br>
                <a:r>
                  <a:rPr lang="en-CA" dirty="0"/>
                  <a:t>The p-value is the probability, under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𝐻</m:t>
                        </m:r>
                      </m:e>
                      <m:sub>
                        <m:r>
                          <a:rPr lang="en-CA" i="1" dirty="0" smtClean="0">
                            <a:latin typeface="Cambria Math" panose="02040503050406030204" pitchFamily="18" charset="0"/>
                          </a:rPr>
                          <m:t>0</m:t>
                        </m:r>
                      </m:sub>
                    </m:sSub>
                  </m:oMath>
                </a14:m>
                <a:r>
                  <a:rPr lang="en-CA" dirty="0"/>
                  <a:t>, that </a:t>
                </a:r>
                <a14:m>
                  <m:oMath xmlns:m="http://schemas.openxmlformats.org/officeDocument/2006/math">
                    <m:r>
                      <a:rPr lang="en-CA" b="0" i="0" smtClean="0">
                        <a:latin typeface="Cambria Math" panose="02040503050406030204" pitchFamily="18" charset="0"/>
                      </a:rPr>
                      <m:t>|</m:t>
                    </m:r>
                    <m:r>
                      <a:rPr lang="en-CA" b="0" i="1" smtClean="0">
                        <a:latin typeface="Cambria Math" panose="02040503050406030204" pitchFamily="18" charset="0"/>
                      </a:rPr>
                      <m:t>𝑇</m:t>
                    </m:r>
                    <m:d>
                      <m:dPr>
                        <m:ctrlPr>
                          <a:rPr lang="en-CA" b="0" i="1" smtClean="0">
                            <a:latin typeface="Cambria Math" panose="02040503050406030204" pitchFamily="18" charset="0"/>
                          </a:rPr>
                        </m:ctrlPr>
                      </m:dPr>
                      <m:e>
                        <m:r>
                          <a:rPr lang="en-CA" b="0" i="1" smtClean="0">
                            <a:latin typeface="Cambria Math" panose="02040503050406030204" pitchFamily="18" charset="0"/>
                          </a:rPr>
                          <m:t>𝑋</m:t>
                        </m:r>
                      </m:e>
                    </m:d>
                    <m:r>
                      <a:rPr lang="en-CA" b="0" i="1" smtClean="0">
                        <a:latin typeface="Cambria Math" panose="02040503050406030204" pitchFamily="18" charset="0"/>
                      </a:rPr>
                      <m:t>| &gt;</m:t>
                    </m:r>
                    <m:r>
                      <a:rPr lang="en-CA" b="0" i="1" smtClean="0">
                        <a:latin typeface="Cambria Math" panose="02040503050406030204" pitchFamily="18" charset="0"/>
                      </a:rPr>
                      <m:t>𝑡</m:t>
                    </m:r>
                  </m:oMath>
                </a14:m>
                <a:r>
                  <a:rPr lang="en-CA" dirty="0"/>
                  <a:t>. It is equal to</a:t>
                </a:r>
              </a:p>
              <a:p>
                <a14:m>
                  <m:oMath xmlns:m="http://schemas.openxmlformats.org/officeDocument/2006/math">
                    <m:r>
                      <a:rPr lang="en-CA" b="0" i="1" smtClean="0">
                        <a:latin typeface="Cambria Math" panose="02040503050406030204" pitchFamily="18" charset="0"/>
                      </a:rPr>
                      <m:t>ℙ</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𝑈</m:t>
                        </m:r>
                      </m:e>
                    </m:d>
                    <m:r>
                      <a:rPr lang="en-CA" b="0" i="1" smtClean="0">
                        <a:latin typeface="Cambria Math" panose="02040503050406030204" pitchFamily="18" charset="0"/>
                      </a:rPr>
                      <m:t>&gt;</m:t>
                    </m:r>
                    <m:r>
                      <a:rPr lang="en-CA" b="0" i="1" smtClean="0">
                        <a:latin typeface="Cambria Math" panose="02040503050406030204" pitchFamily="18" charset="0"/>
                      </a:rPr>
                      <m:t>𝑡</m:t>
                    </m:r>
                    <m:r>
                      <a:rPr lang="en-CA" b="0" i="1" smtClean="0">
                        <a:latin typeface="Cambria Math" panose="02040503050406030204" pitchFamily="18" charset="0"/>
                      </a:rPr>
                      <m:t>)</m:t>
                    </m:r>
                  </m:oMath>
                </a14:m>
                <a:r>
                  <a:rPr lang="en-CA" dirty="0"/>
                  <a:t> where </a:t>
                </a:r>
                <a14:m>
                  <m:oMath xmlns:m="http://schemas.openxmlformats.org/officeDocument/2006/math">
                    <m:r>
                      <a:rPr lang="en-CA" b="0" i="1" smtClean="0">
                        <a:latin typeface="Cambria Math" panose="02040503050406030204" pitchFamily="18" charset="0"/>
                      </a:rPr>
                      <m:t>𝑈</m:t>
                    </m:r>
                  </m:oMath>
                </a14:m>
                <a:r>
                  <a:rPr lang="en-CA" dirty="0"/>
                  <a:t> is a student-(n-1) random variable:</a:t>
                </a: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𝑝</m:t>
                      </m:r>
                      <m:r>
                        <a:rPr lang="en-CA" b="0" i="1" smtClean="0">
                          <a:latin typeface="Cambria Math" panose="02040503050406030204" pitchFamily="18" charset="0"/>
                        </a:rPr>
                        <m:t>=</m:t>
                      </m:r>
                      <m:r>
                        <a:rPr lang="en-CA" i="1">
                          <a:latin typeface="Cambria Math" panose="02040503050406030204" pitchFamily="18" charset="0"/>
                        </a:rPr>
                        <m:t>ℙ</m:t>
                      </m:r>
                      <m:d>
                        <m:dPr>
                          <m:ctrlPr>
                            <a:rPr lang="en-CA" i="1">
                              <a:latin typeface="Cambria Math" panose="02040503050406030204" pitchFamily="18" charset="0"/>
                            </a:rPr>
                          </m:ctrlPr>
                        </m:dPr>
                        <m:e>
                          <m:d>
                            <m:dPr>
                              <m:begChr m:val="|"/>
                              <m:endChr m:val="|"/>
                              <m:ctrlPr>
                                <a:rPr lang="en-CA" i="1">
                                  <a:latin typeface="Cambria Math" panose="02040503050406030204" pitchFamily="18" charset="0"/>
                                </a:rPr>
                              </m:ctrlPr>
                            </m:dPr>
                            <m:e>
                              <m:r>
                                <a:rPr lang="en-CA" i="1">
                                  <a:latin typeface="Cambria Math" panose="02040503050406030204" pitchFamily="18" charset="0"/>
                                </a:rPr>
                                <m:t>𝑈</m:t>
                              </m:r>
                            </m:e>
                          </m:d>
                          <m:r>
                            <a:rPr lang="en-CA" i="1">
                              <a:latin typeface="Cambria Math" panose="02040503050406030204" pitchFamily="18" charset="0"/>
                            </a:rPr>
                            <m:t>&gt;</m:t>
                          </m:r>
                          <m:r>
                            <a:rPr lang="en-CA" i="1">
                              <a:latin typeface="Cambria Math" panose="02040503050406030204" pitchFamily="18" charset="0"/>
                            </a:rPr>
                            <m:t>𝑡</m:t>
                          </m:r>
                        </m:e>
                      </m:d>
                      <m:r>
                        <a:rPr lang="en-CA" b="0" i="1" smtClean="0">
                          <a:latin typeface="Cambria Math" panose="02040503050406030204" pitchFamily="18" charset="0"/>
                        </a:rPr>
                        <m:t>=</m:t>
                      </m:r>
                      <m:r>
                        <a:rPr lang="en-CA" b="0" i="1" smtClean="0">
                          <a:latin typeface="Cambria Math" panose="02040503050406030204" pitchFamily="18" charset="0"/>
                        </a:rPr>
                        <m:t>ℙ</m:t>
                      </m:r>
                      <m:d>
                        <m:dPr>
                          <m:ctrlPr>
                            <a:rPr lang="en-CA" b="0" i="1" smtClean="0">
                              <a:latin typeface="Cambria Math" panose="02040503050406030204" pitchFamily="18" charset="0"/>
                            </a:rPr>
                          </m:ctrlPr>
                        </m:dPr>
                        <m:e>
                          <m:r>
                            <a:rPr lang="en-CA" b="0" i="1" smtClean="0">
                              <a:latin typeface="Cambria Math" panose="02040503050406030204" pitchFamily="18" charset="0"/>
                            </a:rPr>
                            <m:t>𝑈</m:t>
                          </m:r>
                          <m:r>
                            <a:rPr lang="en-CA" b="0" i="1" smtClean="0">
                              <a:latin typeface="Cambria Math" panose="02040503050406030204" pitchFamily="18" charset="0"/>
                            </a:rPr>
                            <m:t>&lt;−</m:t>
                          </m:r>
                          <m:r>
                            <a:rPr lang="en-CA" b="0" i="1" smtClean="0">
                              <a:latin typeface="Cambria Math" panose="02040503050406030204" pitchFamily="18" charset="0"/>
                            </a:rPr>
                            <m:t>𝑡</m:t>
                          </m:r>
                        </m:e>
                      </m:d>
                      <m:r>
                        <a:rPr lang="en-CA" b="0" i="1" smtClean="0">
                          <a:latin typeface="Cambria Math" panose="02040503050406030204" pitchFamily="18" charset="0"/>
                        </a:rPr>
                        <m:t>+</m:t>
                      </m:r>
                      <m:r>
                        <a:rPr lang="en-CA" i="1">
                          <a:latin typeface="Cambria Math" panose="02040503050406030204" pitchFamily="18" charset="0"/>
                        </a:rPr>
                        <m:t>ℙ</m:t>
                      </m:r>
                      <m:d>
                        <m:dPr>
                          <m:ctrlPr>
                            <a:rPr lang="en-CA" i="1">
                              <a:latin typeface="Cambria Math" panose="02040503050406030204" pitchFamily="18" charset="0"/>
                            </a:rPr>
                          </m:ctrlPr>
                        </m:dPr>
                        <m:e>
                          <m:r>
                            <a:rPr lang="en-CA" i="1">
                              <a:latin typeface="Cambria Math" panose="02040503050406030204" pitchFamily="18" charset="0"/>
                            </a:rPr>
                            <m:t>𝑈</m:t>
                          </m:r>
                          <m:r>
                            <a:rPr lang="en-CA" b="0" i="1" smtClean="0">
                              <a:latin typeface="Cambria Math" panose="02040503050406030204" pitchFamily="18" charset="0"/>
                            </a:rPr>
                            <m:t>&gt;</m:t>
                          </m:r>
                          <m:r>
                            <a:rPr lang="en-CA" i="1">
                              <a:latin typeface="Cambria Math" panose="02040503050406030204" pitchFamily="18" charset="0"/>
                            </a:rPr>
                            <m:t>𝑡</m:t>
                          </m:r>
                        </m:e>
                      </m:d>
                    </m:oMath>
                  </m:oMathPara>
                </a14:m>
                <a:br>
                  <a:rPr lang="en-CA" dirty="0"/>
                </a:br>
                <a:endParaRPr lang="en-CA" dirty="0"/>
              </a:p>
              <a:p>
                <a:pPr/>
                <a:r>
                  <a:rPr lang="en-CA" dirty="0"/>
                  <a:t>Now the density of </a:t>
                </a:r>
                <a14:m>
                  <m:oMath xmlns:m="http://schemas.openxmlformats.org/officeDocument/2006/math">
                    <m:r>
                      <a:rPr lang="en-CA" b="0" i="1" smtClean="0">
                        <a:latin typeface="Cambria Math" panose="02040503050406030204" pitchFamily="18" charset="0"/>
                      </a:rPr>
                      <m:t>𝑈</m:t>
                    </m:r>
                  </m:oMath>
                </a14:m>
                <a:r>
                  <a:rPr lang="en-CA" dirty="0"/>
                  <a:t> is symmetric around 0, thus </a:t>
                </a:r>
                <a:br>
                  <a:rPr lang="en-CA"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ℙ</m:t>
                      </m:r>
                      <m:d>
                        <m:dPr>
                          <m:ctrlPr>
                            <a:rPr lang="en-CA" i="1">
                              <a:latin typeface="Cambria Math" panose="02040503050406030204" pitchFamily="18" charset="0"/>
                            </a:rPr>
                          </m:ctrlPr>
                        </m:dPr>
                        <m:e>
                          <m:r>
                            <a:rPr lang="en-CA" i="1">
                              <a:latin typeface="Cambria Math" panose="02040503050406030204" pitchFamily="18" charset="0"/>
                            </a:rPr>
                            <m:t>𝑈</m:t>
                          </m:r>
                          <m:r>
                            <a:rPr lang="en-CA" i="1">
                              <a:latin typeface="Cambria Math" panose="02040503050406030204" pitchFamily="18" charset="0"/>
                            </a:rPr>
                            <m:t>&lt;−</m:t>
                          </m:r>
                          <m:r>
                            <a:rPr lang="en-CA" i="1">
                              <a:latin typeface="Cambria Math" panose="02040503050406030204" pitchFamily="18" charset="0"/>
                            </a:rPr>
                            <m:t>𝑡</m:t>
                          </m:r>
                        </m:e>
                      </m:d>
                      <m:r>
                        <a:rPr lang="en-CA" b="0" i="1" smtClean="0">
                          <a:latin typeface="Cambria Math" panose="02040503050406030204" pitchFamily="18" charset="0"/>
                        </a:rPr>
                        <m:t>=</m:t>
                      </m:r>
                      <m:r>
                        <a:rPr lang="en-CA" i="1">
                          <a:latin typeface="Cambria Math" panose="02040503050406030204" pitchFamily="18" charset="0"/>
                        </a:rPr>
                        <m:t>ℙ</m:t>
                      </m:r>
                      <m:d>
                        <m:dPr>
                          <m:ctrlPr>
                            <a:rPr lang="en-CA" i="1">
                              <a:latin typeface="Cambria Math" panose="02040503050406030204" pitchFamily="18" charset="0"/>
                            </a:rPr>
                          </m:ctrlPr>
                        </m:dPr>
                        <m:e>
                          <m:r>
                            <a:rPr lang="en-CA" i="1">
                              <a:latin typeface="Cambria Math" panose="02040503050406030204" pitchFamily="18" charset="0"/>
                            </a:rPr>
                            <m:t>𝑈</m:t>
                          </m:r>
                          <m:r>
                            <a:rPr lang="en-CA" b="0" i="1" smtClean="0">
                              <a:latin typeface="Cambria Math" panose="02040503050406030204" pitchFamily="18" charset="0"/>
                            </a:rPr>
                            <m:t>&gt;</m:t>
                          </m:r>
                          <m:r>
                            <a:rPr lang="en-CA" i="1">
                              <a:latin typeface="Cambria Math" panose="02040503050406030204" pitchFamily="18" charset="0"/>
                            </a:rPr>
                            <m:t>𝑡</m:t>
                          </m:r>
                        </m:e>
                      </m:d>
                    </m:oMath>
                  </m:oMathPara>
                </a14:m>
                <a:endParaRPr lang="en-CA" dirty="0"/>
              </a:p>
              <a:p>
                <a:endParaRPr lang="en-CA" dirty="0"/>
              </a:p>
              <a:p>
                <a:r>
                  <a:rPr lang="en-CA" dirty="0"/>
                  <a:t>Therefore, since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𝑡</m:t>
                        </m:r>
                      </m:e>
                      <m:sub>
                        <m:r>
                          <a:rPr lang="en-CA" i="1">
                            <a:latin typeface="Cambria Math" panose="02040503050406030204" pitchFamily="18" charset="0"/>
                          </a:rPr>
                          <m:t>𝑛</m:t>
                        </m:r>
                        <m:r>
                          <a:rPr lang="en-CA" i="1">
                            <a:latin typeface="Cambria Math" panose="02040503050406030204" pitchFamily="18" charset="0"/>
                          </a:rPr>
                          <m:t>−1</m:t>
                        </m:r>
                      </m:sub>
                    </m:sSub>
                  </m:oMath>
                </a14:m>
                <a:r>
                  <a:rPr lang="en-CA" dirty="0"/>
                  <a:t> is the </a:t>
                </a:r>
                <a:br>
                  <a:rPr lang="en-CA" dirty="0"/>
                </a:br>
                <a:r>
                  <a:rPr lang="en-CA" dirty="0"/>
                  <a:t>CDF of </a:t>
                </a:r>
                <a14:m>
                  <m:oMath xmlns:m="http://schemas.openxmlformats.org/officeDocument/2006/math">
                    <m:r>
                      <a:rPr lang="en-CA" b="0" i="1" smtClean="0">
                        <a:latin typeface="Cambria Math" panose="02040503050406030204" pitchFamily="18" charset="0"/>
                      </a:rPr>
                      <m:t>𝑈</m:t>
                    </m:r>
                  </m:oMath>
                </a14:m>
                <a:r>
                  <a:rPr lang="en-CA" dirty="0"/>
                  <a:t>:</a:t>
                </a:r>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𝑝</m:t>
                      </m:r>
                      <m:r>
                        <a:rPr lang="en-CA" i="1">
                          <a:latin typeface="Cambria Math" panose="02040503050406030204" pitchFamily="18" charset="0"/>
                        </a:rPr>
                        <m:t>=2</m:t>
                      </m:r>
                      <m:r>
                        <a:rPr lang="en-CA" i="1">
                          <a:latin typeface="Cambria Math" panose="02040503050406030204" pitchFamily="18" charset="0"/>
                        </a:rPr>
                        <m:t>ℙ</m:t>
                      </m:r>
                      <m:d>
                        <m:dPr>
                          <m:ctrlPr>
                            <a:rPr lang="en-CA" i="1">
                              <a:latin typeface="Cambria Math" panose="02040503050406030204" pitchFamily="18" charset="0"/>
                            </a:rPr>
                          </m:ctrlPr>
                        </m:dPr>
                        <m:e>
                          <m:r>
                            <a:rPr lang="en-CA" i="1">
                              <a:latin typeface="Cambria Math" panose="02040503050406030204" pitchFamily="18" charset="0"/>
                            </a:rPr>
                            <m:t>𝑈</m:t>
                          </m:r>
                          <m:r>
                            <a:rPr lang="en-CA" i="1">
                              <a:latin typeface="Cambria Math" panose="02040503050406030204" pitchFamily="18" charset="0"/>
                            </a:rPr>
                            <m:t>&gt;</m:t>
                          </m:r>
                          <m:r>
                            <a:rPr lang="en-CA" i="1">
                              <a:latin typeface="Cambria Math" panose="02040503050406030204" pitchFamily="18" charset="0"/>
                            </a:rPr>
                            <m:t>𝑡</m:t>
                          </m:r>
                        </m:e>
                      </m:d>
                      <m:r>
                        <a:rPr lang="en-CA" b="0" i="1" smtClean="0">
                          <a:latin typeface="Cambria Math" panose="02040503050406030204" pitchFamily="18" charset="0"/>
                        </a:rPr>
                        <m:t>=2</m:t>
                      </m:r>
                      <m:d>
                        <m:dPr>
                          <m:ctrlPr>
                            <a:rPr lang="en-CA" b="0" i="1" smtClean="0">
                              <a:latin typeface="Cambria Math" panose="02040503050406030204" pitchFamily="18" charset="0"/>
                            </a:rPr>
                          </m:ctrlPr>
                        </m:dPr>
                        <m:e>
                          <m:r>
                            <a:rPr lang="en-CA" b="0" i="1" smtClean="0">
                              <a:latin typeface="Cambria Math" panose="02040503050406030204" pitchFamily="18" charset="0"/>
                            </a:rPr>
                            <m:t>1−</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𝑡</m:t>
                              </m:r>
                            </m:e>
                            <m:sub>
                              <m:r>
                                <a:rPr lang="en-CA" b="0" i="1" smtClean="0">
                                  <a:latin typeface="Cambria Math" panose="02040503050406030204" pitchFamily="18" charset="0"/>
                                </a:rPr>
                                <m:t>𝑛</m:t>
                              </m:r>
                              <m:r>
                                <a:rPr lang="en-CA" b="0" i="1" smtClean="0">
                                  <a:latin typeface="Cambria Math" panose="02040503050406030204" pitchFamily="18" charset="0"/>
                                </a:rPr>
                                <m:t>−1</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e>
                      </m:d>
                    </m:oMath>
                  </m:oMathPara>
                </a14:m>
                <a:endParaRPr lang="en-CA" dirty="0"/>
              </a:p>
              <a:p>
                <a:r>
                  <a:rPr lang="en-CA" dirty="0"/>
                  <a:t>Answer 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0738" y="1052513"/>
                <a:ext cx="9849312" cy="5253037"/>
              </a:xfrm>
              <a:blipFill>
                <a:blip r:embed="rId2"/>
                <a:stretch>
                  <a:fillRect l="-991" t="-929"/>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31</a:t>
            </a:fld>
            <a:endParaRPr lang="en-US" dirty="0"/>
          </a:p>
        </p:txBody>
      </p:sp>
      <p:grpSp>
        <p:nvGrpSpPr>
          <p:cNvPr id="90" name="Group 89"/>
          <p:cNvGrpSpPr/>
          <p:nvPr/>
        </p:nvGrpSpPr>
        <p:grpSpPr>
          <a:xfrm>
            <a:off x="6596253" y="3239507"/>
            <a:ext cx="3981600" cy="1414800"/>
            <a:chOff x="2081403" y="4592057"/>
            <a:chExt cx="3981600" cy="1414800"/>
          </a:xfrm>
        </p:grpSpPr>
        <mc:AlternateContent xmlns:mc="http://schemas.openxmlformats.org/markup-compatibility/2006" xmlns:p14="http://schemas.microsoft.com/office/powerpoint/2010/main">
          <mc:Choice Requires="p14">
            <p:contentPart p14:bwMode="auto" r:id="rId3">
              <p14:nvContentPartPr>
                <p14:cNvPr id="35" name="Ink 34"/>
                <p14:cNvContentPartPr/>
                <p14:nvPr/>
              </p14:nvContentPartPr>
              <p14:xfrm>
                <a:off x="2203443" y="5073377"/>
                <a:ext cx="3727440" cy="721800"/>
              </p14:xfrm>
            </p:contentPart>
          </mc:Choice>
          <mc:Fallback xmlns="">
            <p:pic>
              <p:nvPicPr>
                <p:cNvPr id="35" name="Ink 34"/>
                <p:cNvPicPr/>
                <p:nvPr/>
              </p:nvPicPr>
              <p:blipFill>
                <a:blip r:embed="rId4"/>
                <a:stretch>
                  <a:fillRect/>
                </a:stretch>
              </p:blipFill>
              <p:spPr>
                <a:xfrm>
                  <a:off x="2197323" y="5067257"/>
                  <a:ext cx="374220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8" name="Ink 37"/>
                <p14:cNvContentPartPr/>
                <p14:nvPr/>
              </p14:nvContentPartPr>
              <p14:xfrm>
                <a:off x="4067163" y="5073377"/>
                <a:ext cx="1863720" cy="480240"/>
              </p14:xfrm>
            </p:contentPart>
          </mc:Choice>
          <mc:Fallback xmlns="">
            <p:pic>
              <p:nvPicPr>
                <p:cNvPr id="38" name="Ink 37"/>
                <p:cNvPicPr/>
                <p:nvPr/>
              </p:nvPicPr>
              <p:blipFill>
                <a:blip r:embed="rId6"/>
                <a:stretch>
                  <a:fillRect/>
                </a:stretch>
              </p:blipFill>
              <p:spPr>
                <a:xfrm>
                  <a:off x="4062483" y="5067257"/>
                  <a:ext cx="18745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1" name="Ink 50"/>
                <p14:cNvContentPartPr/>
                <p14:nvPr/>
              </p14:nvContentPartPr>
              <p14:xfrm>
                <a:off x="5158683" y="5235377"/>
                <a:ext cx="904320" cy="598320"/>
              </p14:xfrm>
            </p:contentPart>
          </mc:Choice>
          <mc:Fallback xmlns="">
            <p:pic>
              <p:nvPicPr>
                <p:cNvPr id="51" name="Ink 50"/>
                <p:cNvPicPr/>
                <p:nvPr/>
              </p:nvPicPr>
              <p:blipFill>
                <a:blip r:embed="rId8"/>
                <a:stretch>
                  <a:fillRect/>
                </a:stretch>
              </p:blipFill>
              <p:spPr>
                <a:xfrm>
                  <a:off x="5154723" y="5232137"/>
                  <a:ext cx="9140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5" name="Ink 54"/>
                <p14:cNvContentPartPr/>
                <p14:nvPr/>
              </p14:nvContentPartPr>
              <p14:xfrm>
                <a:off x="2584323" y="5798417"/>
                <a:ext cx="335520" cy="115560"/>
              </p14:xfrm>
            </p:contentPart>
          </mc:Choice>
          <mc:Fallback xmlns="">
            <p:pic>
              <p:nvPicPr>
                <p:cNvPr id="55" name="Ink 54"/>
                <p:cNvPicPr/>
                <p:nvPr/>
              </p:nvPicPr>
              <p:blipFill>
                <a:blip r:embed="rId10"/>
                <a:stretch>
                  <a:fillRect/>
                </a:stretch>
              </p:blipFill>
              <p:spPr>
                <a:xfrm>
                  <a:off x="2579283" y="5793377"/>
                  <a:ext cx="3441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p14:cNvContentPartPr/>
                <p14:nvPr/>
              </p14:nvContentPartPr>
              <p14:xfrm>
                <a:off x="3894363" y="4597097"/>
                <a:ext cx="141120" cy="1409760"/>
              </p14:xfrm>
            </p:contentPart>
          </mc:Choice>
          <mc:Fallback xmlns="">
            <p:pic>
              <p:nvPicPr>
                <p:cNvPr id="59" name="Ink 58"/>
                <p:cNvPicPr/>
                <p:nvPr/>
              </p:nvPicPr>
              <p:blipFill>
                <a:blip r:embed="rId12"/>
                <a:stretch>
                  <a:fillRect/>
                </a:stretch>
              </p:blipFill>
              <p:spPr>
                <a:xfrm>
                  <a:off x="3889323" y="4592777"/>
                  <a:ext cx="151920" cy="141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 name="Ink 60"/>
                <p14:cNvContentPartPr/>
                <p14:nvPr/>
              </p14:nvContentPartPr>
              <p14:xfrm>
                <a:off x="3826323" y="4592057"/>
                <a:ext cx="171000" cy="89640"/>
              </p14:xfrm>
            </p:contentPart>
          </mc:Choice>
          <mc:Fallback xmlns="">
            <p:pic>
              <p:nvPicPr>
                <p:cNvPr id="61" name="Ink 60"/>
                <p:cNvPicPr/>
                <p:nvPr/>
              </p:nvPicPr>
              <p:blipFill>
                <a:blip r:embed="rId14"/>
                <a:stretch>
                  <a:fillRect/>
                </a:stretch>
              </p:blipFill>
              <p:spPr>
                <a:xfrm>
                  <a:off x="3820923" y="4587377"/>
                  <a:ext cx="181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2" name="Ink 61"/>
                <p14:cNvContentPartPr/>
                <p14:nvPr/>
              </p14:nvContentPartPr>
              <p14:xfrm>
                <a:off x="4054203" y="5732897"/>
                <a:ext cx="68760" cy="66240"/>
              </p14:xfrm>
            </p:contentPart>
          </mc:Choice>
          <mc:Fallback xmlns="">
            <p:pic>
              <p:nvPicPr>
                <p:cNvPr id="62" name="Ink 61"/>
                <p:cNvPicPr/>
                <p:nvPr/>
              </p:nvPicPr>
              <p:blipFill>
                <a:blip r:embed="rId16"/>
                <a:stretch>
                  <a:fillRect/>
                </a:stretch>
              </p:blipFill>
              <p:spPr>
                <a:xfrm>
                  <a:off x="4049523" y="5728217"/>
                  <a:ext cx="795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1" name="Ink 80"/>
                <p14:cNvContentPartPr/>
                <p14:nvPr/>
              </p14:nvContentPartPr>
              <p14:xfrm>
                <a:off x="2081403" y="5222417"/>
                <a:ext cx="647280" cy="434520"/>
              </p14:xfrm>
            </p:contentPart>
          </mc:Choice>
          <mc:Fallback xmlns="">
            <p:pic>
              <p:nvPicPr>
                <p:cNvPr id="81" name="Ink 80"/>
                <p:cNvPicPr/>
                <p:nvPr/>
              </p:nvPicPr>
              <p:blipFill>
                <a:blip r:embed="rId18"/>
                <a:stretch>
                  <a:fillRect/>
                </a:stretch>
              </p:blipFill>
              <p:spPr>
                <a:xfrm>
                  <a:off x="2076723" y="5218457"/>
                  <a:ext cx="658080" cy="442080"/>
                </a:xfrm>
                <a:prstGeom prst="rect">
                  <a:avLst/>
                </a:prstGeom>
              </p:spPr>
            </p:pic>
          </mc:Fallback>
        </mc:AlternateContent>
      </p:grpSp>
    </p:spTree>
    <p:extLst>
      <p:ext uri="{BB962C8B-B14F-4D97-AF65-F5344CB8AC3E}">
        <p14:creationId xmlns:p14="http://schemas.microsoft.com/office/powerpoint/2010/main" val="1848273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cstate="print">
            <a:clrChange>
              <a:clrFrom>
                <a:srgbClr val="FFFFFF"/>
              </a:clrFrom>
              <a:clrTo>
                <a:srgbClr val="FFFFFF">
                  <a:alpha val="0"/>
                </a:srgbClr>
              </a:clrTo>
            </a:clrChange>
          </a:blip>
          <a:srcRect r="65416"/>
          <a:stretch>
            <a:fillRect/>
          </a:stretch>
        </p:blipFill>
        <p:spPr bwMode="auto">
          <a:xfrm>
            <a:off x="3750235" y="-30460"/>
            <a:ext cx="1651658" cy="1752328"/>
          </a:xfrm>
          <a:prstGeom prst="rect">
            <a:avLst/>
          </a:prstGeom>
          <a:noFill/>
          <a:ln w="9525" algn="ctr">
            <a:noFill/>
            <a:miter lim="800000"/>
            <a:headEnd/>
            <a:tailEnd/>
          </a:ln>
        </p:spPr>
      </p:pic>
      <p:sp>
        <p:nvSpPr>
          <p:cNvPr id="10243" name="Rectangle 2"/>
          <p:cNvSpPr>
            <a:spLocks noGrp="1" noChangeArrowheads="1"/>
          </p:cNvSpPr>
          <p:nvPr>
            <p:ph type="title"/>
          </p:nvPr>
        </p:nvSpPr>
        <p:spPr/>
        <p:txBody>
          <a:bodyPr/>
          <a:lstStyle/>
          <a:p>
            <a:pPr eaLnBrk="1" hangingPunct="1"/>
            <a:r>
              <a:rPr lang="en-US" sz="3200" dirty="0"/>
              <a:t>The Two-Sided Test</a:t>
            </a:r>
          </a:p>
        </p:txBody>
      </p:sp>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411481" y="1488559"/>
                <a:ext cx="5599460" cy="251035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𝑖</m:t>
                        </m:r>
                      </m:sub>
                    </m:sSub>
                    <m:r>
                      <a:rPr lang="en-US" b="0" i="1" smtClean="0">
                        <a:latin typeface="Cambria Math"/>
                      </a:rPr>
                      <m:t>= </m:t>
                    </m:r>
                  </m:oMath>
                </a14:m>
                <a:r>
                  <a:rPr lang="en-US" dirty="0"/>
                  <a:t>Reduction in execution time</a:t>
                </a:r>
              </a:p>
              <a:p>
                <a:pPr/>
                <a:r>
                  <a:rPr lang="en-US" dirty="0"/>
                  <a:t>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𝜇</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sub>
                    </m:sSub>
                  </m:oMath>
                </a14:m>
                <a:br>
                  <a:rPr lang="en-US" b="0" dirty="0"/>
                </a:br>
                <a14:m>
                  <m:oMathPara xmlns:m="http://schemas.openxmlformats.org/officeDocument/2006/math">
                    <m:oMathParaPr>
                      <m:jc m:val="centerGroup"/>
                    </m:oMathParaPr>
                    <m:oMath xmlns:m="http://schemas.openxmlformats.org/officeDocument/2006/math">
                      <m:r>
                        <m:rPr>
                          <m:sty m:val="p"/>
                        </m:rPr>
                        <a:rPr lang="en-US" b="0" i="0" smtClean="0">
                          <a:latin typeface="Cambria Math"/>
                        </a:rPr>
                        <m:t>Θ</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𝜇</m:t>
                          </m:r>
                          <m:r>
                            <a:rPr lang="en-US" b="0" i="1" smtClean="0">
                              <a:latin typeface="Cambria Math"/>
                            </a:rPr>
                            <m:t>, </m:t>
                          </m:r>
                          <m:r>
                            <a:rPr lang="en-US" b="0" i="1" smtClean="0">
                              <a:latin typeface="Cambria Math"/>
                            </a:rPr>
                            <m:t>𝜎</m:t>
                          </m:r>
                        </m:e>
                      </m:d>
                      <m:r>
                        <a:rPr lang="en-US" b="0" i="1" smtClean="0">
                          <a:latin typeface="Cambria Math"/>
                        </a:rPr>
                        <m:t>, </m:t>
                      </m:r>
                      <m:r>
                        <a:rPr lang="en-US" b="0" i="1" smtClean="0">
                          <a:latin typeface="Cambria Math"/>
                        </a:rPr>
                        <m:t>𝜎</m:t>
                      </m:r>
                      <m:r>
                        <a:rPr lang="en-US" b="0" i="1" smtClean="0">
                          <a:latin typeface="Cambria Math"/>
                        </a:rPr>
                        <m:t>&gt;0}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r>
                        <a:rPr lang="en-US" b="0" i="1" smtClean="0">
                          <a:latin typeface="Cambria Math"/>
                        </a:rPr>
                        <m:t>:</m:t>
                      </m:r>
                      <m:r>
                        <a:rPr lang="en-US" b="0" i="1" smtClean="0">
                          <a:latin typeface="Cambria Math"/>
                        </a:rPr>
                        <m:t>𝜇</m:t>
                      </m:r>
                      <m:r>
                        <a:rPr lang="en-US" b="0" i="1" smtClean="0">
                          <a:latin typeface="Cambria Math"/>
                        </a:rPr>
                        <m:t>=0</m:t>
                      </m:r>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a:rPr>
                            <m:t>Θ</m:t>
                          </m:r>
                        </m:e>
                        <m:sub>
                          <m:r>
                            <a:rPr lang="en-US" b="0" i="1" smtClean="0">
                              <a:latin typeface="Cambria Math"/>
                            </a:rPr>
                            <m:t>0</m:t>
                          </m:r>
                        </m:sub>
                      </m:sSub>
                      <m:r>
                        <a:rPr lang="en-US" b="0" i="1" smtClean="0">
                          <a:latin typeface="Cambria Math"/>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a:rPr>
                                <m:t>0, </m:t>
                              </m:r>
                              <m:r>
                                <a:rPr lang="en-US" b="0" i="1" smtClean="0">
                                  <a:latin typeface="Cambria Math"/>
                                </a:rPr>
                                <m:t>𝜎</m:t>
                              </m:r>
                            </m:e>
                          </m:d>
                          <m:r>
                            <a:rPr lang="en-US" b="0" i="1" smtClean="0">
                              <a:latin typeface="Cambria Math"/>
                            </a:rPr>
                            <m:t>, </m:t>
                          </m:r>
                          <m:r>
                            <a:rPr lang="en-US" b="0" i="1" smtClean="0">
                              <a:latin typeface="Cambria Math"/>
                            </a:rPr>
                            <m:t>𝜎</m:t>
                          </m:r>
                          <m:r>
                            <a:rPr lang="en-US" b="0" i="1" smtClean="0">
                              <a:latin typeface="Cambria Math"/>
                            </a:rPr>
                            <m:t>&gt;0 </m:t>
                          </m:r>
                        </m:e>
                      </m:d>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1</m:t>
                          </m:r>
                        </m:sub>
                      </m:sSub>
                      <m:r>
                        <a:rPr lang="en-US" i="1">
                          <a:latin typeface="Cambria Math"/>
                        </a:rPr>
                        <m:t>:</m:t>
                      </m:r>
                      <m:r>
                        <a:rPr lang="en-US" i="1">
                          <a:latin typeface="Cambria Math"/>
                        </a:rPr>
                        <m:t>𝜇</m:t>
                      </m:r>
                      <m:r>
                        <a:rPr lang="en-US" b="0" i="1" smtClean="0">
                          <a:latin typeface="Cambria Math"/>
                        </a:rPr>
                        <m:t>≠</m:t>
                      </m:r>
                      <m:r>
                        <a:rPr lang="en-US" i="1">
                          <a:latin typeface="Cambria Math"/>
                        </a:rPr>
                        <m:t>0</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411481" y="1488559"/>
                <a:ext cx="5599460" cy="2510354"/>
              </a:xfrm>
              <a:blipFill>
                <a:blip r:embed="rId4"/>
                <a:stretch>
                  <a:fillRect l="-1743" t="-1942"/>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6196494" y="1456550"/>
                <a:ext cx="4352925" cy="797552"/>
              </a:xfrm>
            </p:spPr>
            <p:txBody>
              <a:bodyPr/>
              <a:lstStyle/>
              <a:p>
                <a:r>
                  <a:rPr lang="en-CA" dirty="0"/>
                  <a:t>We have obtained the two sided test </a:t>
                </a:r>
                <a14:m>
                  <m:oMath xmlns:m="http://schemas.openxmlformats.org/officeDocument/2006/math">
                    <m:r>
                      <a:rPr lang="en-CA" b="0" i="1" smtClean="0">
                        <a:latin typeface="Cambria Math"/>
                      </a:rPr>
                      <m:t>𝐶</m:t>
                    </m:r>
                    <m:r>
                      <a:rPr lang="en-CA" b="0" i="1" smtClean="0">
                        <a:latin typeface="Cambria Math"/>
                      </a:rPr>
                      <m:t>={|</m:t>
                    </m:r>
                    <m:r>
                      <a:rPr lang="en-CA" b="0" i="1" smtClean="0">
                        <a:latin typeface="Cambria Math"/>
                      </a:rPr>
                      <m:t>𝑇</m:t>
                    </m:r>
                    <m:d>
                      <m:dPr>
                        <m:ctrlPr>
                          <a:rPr lang="en-CA" b="0" i="1" smtClean="0">
                            <a:latin typeface="Cambria Math" panose="02040503050406030204" pitchFamily="18" charset="0"/>
                          </a:rPr>
                        </m:ctrlPr>
                      </m:dPr>
                      <m:e>
                        <m:r>
                          <a:rPr lang="en-CA" b="0" i="1" smtClean="0">
                            <a:latin typeface="Cambria Math"/>
                          </a:rPr>
                          <m:t>𝑋</m:t>
                        </m:r>
                      </m:e>
                    </m:d>
                    <m:r>
                      <a:rPr lang="en-CA" b="0" i="1" smtClean="0">
                        <a:latin typeface="Cambria Math" panose="02040503050406030204" pitchFamily="18" charset="0"/>
                      </a:rPr>
                      <m:t>|</m:t>
                    </m:r>
                    <m:r>
                      <a:rPr lang="en-CA" b="0" i="1" smtClean="0">
                        <a:latin typeface="Cambria Math"/>
                      </a:rPr>
                      <m:t>&gt;1.98}</m:t>
                    </m:r>
                  </m:oMath>
                </a14:m>
                <a:endParaRPr lang="en-CA" dirty="0"/>
              </a:p>
              <a:p>
                <a:endParaRPr lang="en-CA" dirty="0"/>
              </a:p>
              <a:p>
                <a:r>
                  <a:rPr lang="en-CA" dirty="0"/>
                  <a:t>Compare to one sided test: </a:t>
                </a:r>
                <a14:m>
                  <m:oMath xmlns:m="http://schemas.openxmlformats.org/officeDocument/2006/math">
                    <m:r>
                      <a:rPr lang="en-CA" i="1">
                        <a:latin typeface="Cambria Math"/>
                      </a:rPr>
                      <m:t>𝐶</m:t>
                    </m:r>
                    <m:r>
                      <a:rPr lang="en-CA" i="1">
                        <a:latin typeface="Cambria Math"/>
                      </a:rPr>
                      <m:t>=</m:t>
                    </m:r>
                    <m:d>
                      <m:dPr>
                        <m:begChr m:val="{"/>
                        <m:endChr m:val="}"/>
                        <m:ctrlPr>
                          <a:rPr lang="en-CA" i="1">
                            <a:latin typeface="Cambria Math" panose="02040503050406030204" pitchFamily="18" charset="0"/>
                          </a:rPr>
                        </m:ctrlPr>
                      </m:dPr>
                      <m:e>
                        <m:r>
                          <a:rPr lang="en-CA" i="1">
                            <a:latin typeface="Cambria Math"/>
                          </a:rPr>
                          <m:t>𝑇</m:t>
                        </m:r>
                        <m:d>
                          <m:dPr>
                            <m:ctrlPr>
                              <a:rPr lang="en-CA" i="1">
                                <a:latin typeface="Cambria Math" panose="02040503050406030204" pitchFamily="18" charset="0"/>
                              </a:rPr>
                            </m:ctrlPr>
                          </m:dPr>
                          <m:e>
                            <m:r>
                              <a:rPr lang="en-CA" i="1">
                                <a:latin typeface="Cambria Math"/>
                              </a:rPr>
                              <m:t>𝑋</m:t>
                            </m:r>
                          </m:e>
                        </m:d>
                        <m:r>
                          <a:rPr lang="en-CA" i="1">
                            <a:latin typeface="Cambria Math"/>
                          </a:rPr>
                          <m:t>&gt;1.</m:t>
                        </m:r>
                        <m:r>
                          <a:rPr lang="en-CA" b="0" i="1" smtClean="0">
                            <a:latin typeface="Cambria Math"/>
                          </a:rPr>
                          <m:t>645</m:t>
                        </m:r>
                      </m:e>
                    </m:d>
                  </m:oMath>
                </a14:m>
                <a:br>
                  <a:rPr lang="en-CA" dirty="0"/>
                </a:b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a:rPr>
                          <m:t>𝐻</m:t>
                        </m:r>
                      </m:e>
                      <m:sub>
                        <m:r>
                          <a:rPr lang="en-CA" b="0" i="1" smtClean="0">
                            <a:latin typeface="Cambria Math"/>
                          </a:rPr>
                          <m:t>1</m:t>
                        </m:r>
                      </m:sub>
                    </m:sSub>
                  </m:oMath>
                </a14:m>
                <a:r>
                  <a:rPr lang="en-CA" dirty="0"/>
                  <a:t> matters ! (i.e.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oMath>
                </a14:m>
                <a:r>
                  <a:rPr lang="en-CA" dirty="0"/>
                  <a:t> is implicitly present in the form of the rejection region)</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6196494" y="1456550"/>
                <a:ext cx="4352925" cy="797552"/>
              </a:xfrm>
              <a:blipFill>
                <a:blip r:embed="rId5"/>
                <a:stretch>
                  <a:fillRect l="-2098" t="-6107" b="-313740"/>
                </a:stretch>
              </a:blipFill>
            </p:spPr>
            <p:txBody>
              <a:bodyPr/>
              <a:lstStyle/>
              <a:p>
                <a:r>
                  <a:rPr lang="fr-CH">
                    <a:noFill/>
                  </a:rPr>
                  <a:t> </a:t>
                </a:r>
              </a:p>
            </p:txBody>
          </p:sp>
        </mc:Fallback>
      </mc:AlternateContent>
      <p:sp>
        <p:nvSpPr>
          <p:cNvPr id="10244" name="Footer Placeholder 3"/>
          <p:cNvSpPr>
            <a:spLocks noGrp="1"/>
          </p:cNvSpPr>
          <p:nvPr>
            <p:ph type="ftr" sz="quarter" idx="10"/>
          </p:nvPr>
        </p:nvSpPr>
        <p:spPr>
          <a:noFill/>
        </p:spPr>
        <p:txBody>
          <a:bodyPr/>
          <a:lstStyle/>
          <a:p>
            <a:fld id="{82EB72E7-2832-4643-A894-99D422E4F0A3}" type="slidenum">
              <a:rPr lang="en-US" smtClean="0"/>
              <a:pPr/>
              <a:t>32</a:t>
            </a:fld>
            <a:endParaRPr lang="en-US"/>
          </a:p>
        </p:txBody>
      </p:sp>
    </p:spTree>
    <p:extLst>
      <p:ext uri="{BB962C8B-B14F-4D97-AF65-F5344CB8AC3E}">
        <p14:creationId xmlns:p14="http://schemas.microsoft.com/office/powerpoint/2010/main" val="32473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title"/>
          </p:nvPr>
        </p:nvSpPr>
        <p:spPr>
          <a:xfrm>
            <a:off x="245225" y="0"/>
            <a:ext cx="10171950" cy="908050"/>
          </a:xfrm>
        </p:spPr>
        <p:txBody>
          <a:bodyPr/>
          <a:lstStyle/>
          <a:p>
            <a:pPr eaLnBrk="1" hangingPunct="1"/>
            <a:r>
              <a:rPr lang="en-US" dirty="0"/>
              <a:t>Here, the two-sided test is the same as a Conf. Interval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447" y="1550126"/>
                <a:ext cx="10202603" cy="5191987"/>
              </a:xfrm>
            </p:spPr>
            <p:txBody>
              <a:bodyPr/>
              <a:lstStyle/>
              <a:p>
                <a:r>
                  <a:rPr lang="en-CA" dirty="0"/>
                  <a:t>Instead of testing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=0</m:t>
                    </m:r>
                  </m:oMath>
                </a14:m>
                <a:r>
                  <a:rPr lang="en-CA" dirty="0"/>
                  <a:t> vs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 0</m:t>
                    </m:r>
                  </m:oMath>
                </a14:m>
                <a:r>
                  <a:rPr lang="en-CA" dirty="0"/>
                  <a:t> we could estimate </a:t>
                </a:r>
                <a14:m>
                  <m:oMath xmlns:m="http://schemas.openxmlformats.org/officeDocument/2006/math">
                    <m:r>
                      <a:rPr lang="en-CA" b="0" i="1" smtClean="0">
                        <a:latin typeface="Cambria Math" panose="02040503050406030204" pitchFamily="18" charset="0"/>
                      </a:rPr>
                      <m:t>𝜇</m:t>
                    </m:r>
                  </m:oMath>
                </a14:m>
                <a:r>
                  <a:rPr lang="en-CA" dirty="0"/>
                  <a:t> with a confidence interval and see whether the confidence interval contains 0:</a:t>
                </a:r>
              </a:p>
              <a:p>
                <a:endParaRPr lang="en-CA" dirty="0"/>
              </a:p>
              <a:p>
                <a:r>
                  <a:rPr lang="en-CA" dirty="0"/>
                  <a:t>Confidence interval is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𝑥</m:t>
                        </m:r>
                      </m:e>
                    </m:acc>
                    <m:r>
                      <a:rPr lang="en-CA" b="0" i="1" dirty="0" smtClean="0">
                        <a:latin typeface="Cambria Math" panose="02040503050406030204" pitchFamily="18" charset="0"/>
                      </a:rPr>
                      <m:t>±1.98</m:t>
                    </m:r>
                    <m:f>
                      <m:fPr>
                        <m:ctrlPr>
                          <a:rPr lang="en-CA" b="0" i="1" dirty="0" smtClean="0">
                            <a:latin typeface="Cambria Math" panose="02040503050406030204" pitchFamily="18" charset="0"/>
                          </a:rPr>
                        </m:ctrlPr>
                      </m:fPr>
                      <m:num>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𝜎</m:t>
                            </m:r>
                          </m:e>
                        </m:acc>
                      </m:num>
                      <m:den>
                        <m:rad>
                          <m:radPr>
                            <m:degHide m:val="on"/>
                            <m:ctrlPr>
                              <a:rPr lang="en-CA" b="0" i="1" dirty="0" smtClean="0">
                                <a:latin typeface="Cambria Math" panose="02040503050406030204" pitchFamily="18" charset="0"/>
                              </a:rPr>
                            </m:ctrlPr>
                          </m:radPr>
                          <m:deg/>
                          <m:e>
                            <m:r>
                              <a:rPr lang="en-CA" b="0" i="1" dirty="0" smtClean="0">
                                <a:latin typeface="Cambria Math" panose="02040503050406030204" pitchFamily="18" charset="0"/>
                              </a:rPr>
                              <m:t>𝑛</m:t>
                            </m:r>
                          </m:e>
                        </m:rad>
                      </m:den>
                    </m:f>
                  </m:oMath>
                </a14:m>
                <a:r>
                  <a:rPr lang="en-CA" dirty="0"/>
                  <a:t> at level 0.95</a:t>
                </a:r>
              </a:p>
              <a:p>
                <a:r>
                  <a:rPr lang="en-CA" dirty="0"/>
                  <a:t>We reject </a:t>
                </a:r>
                <a14:m>
                  <m:oMath xmlns:m="http://schemas.openxmlformats.org/officeDocument/2006/math">
                    <m:r>
                      <a:rPr lang="en-CA" i="1">
                        <a:latin typeface="Cambria Math" panose="02040503050406030204" pitchFamily="18" charset="0"/>
                      </a:rPr>
                      <m:t>𝜇</m:t>
                    </m:r>
                    <m:r>
                      <a:rPr lang="en-CA" i="1">
                        <a:latin typeface="Cambria Math" panose="02040503050406030204" pitchFamily="18" charset="0"/>
                      </a:rPr>
                      <m:t>=0</m:t>
                    </m:r>
                  </m:oMath>
                </a14:m>
                <a:r>
                  <a:rPr lang="en-CA" dirty="0"/>
                  <a:t> when </a:t>
                </a:r>
                <a14:m>
                  <m:oMath xmlns:m="http://schemas.openxmlformats.org/officeDocument/2006/math">
                    <m:r>
                      <a:rPr lang="en-CA" b="0" i="1" smtClean="0">
                        <a:latin typeface="Cambria Math" panose="02040503050406030204" pitchFamily="18" charset="0"/>
                      </a:rPr>
                      <m:t>0∉[</m:t>
                    </m:r>
                    <m:acc>
                      <m:accPr>
                        <m:chr m:val="̅"/>
                        <m:ctrlPr>
                          <a:rPr lang="en-CA" i="1">
                            <a:latin typeface="Cambria Math" panose="02040503050406030204" pitchFamily="18" charset="0"/>
                          </a:rPr>
                        </m:ctrlPr>
                      </m:accPr>
                      <m:e>
                        <m:r>
                          <a:rPr lang="en-CA" i="1">
                            <a:latin typeface="Cambria Math" panose="02040503050406030204" pitchFamily="18" charset="0"/>
                          </a:rPr>
                          <m:t>𝑥</m:t>
                        </m:r>
                      </m:e>
                    </m:acc>
                    <m:r>
                      <a:rPr lang="en-CA" b="0" i="1" dirty="0" smtClean="0">
                        <a:latin typeface="Cambria Math" panose="02040503050406030204" pitchFamily="18" charset="0"/>
                      </a:rPr>
                      <m:t>−</m:t>
                    </m:r>
                    <m:r>
                      <a:rPr lang="en-CA" i="1" dirty="0">
                        <a:latin typeface="Cambria Math" panose="02040503050406030204" pitchFamily="18" charset="0"/>
                      </a:rPr>
                      <m:t>1.98</m:t>
                    </m:r>
                    <m:f>
                      <m:fPr>
                        <m:ctrlPr>
                          <a:rPr lang="en-CA" i="1" dirty="0">
                            <a:latin typeface="Cambria Math" panose="02040503050406030204" pitchFamily="18" charset="0"/>
                          </a:rPr>
                        </m:ctrlPr>
                      </m:fPr>
                      <m:num>
                        <m:acc>
                          <m:accPr>
                            <m:chr m:val="̂"/>
                            <m:ctrlPr>
                              <a:rPr lang="en-CA" i="1" dirty="0">
                                <a:latin typeface="Cambria Math" panose="02040503050406030204" pitchFamily="18" charset="0"/>
                              </a:rPr>
                            </m:ctrlPr>
                          </m:accPr>
                          <m:e>
                            <m:r>
                              <a:rPr lang="en-CA" i="1" dirty="0">
                                <a:latin typeface="Cambria Math" panose="02040503050406030204" pitchFamily="18" charset="0"/>
                              </a:rPr>
                              <m:t>𝜎</m:t>
                            </m:r>
                          </m:e>
                        </m:acc>
                      </m:num>
                      <m:den>
                        <m:rad>
                          <m:radPr>
                            <m:degHide m:val="on"/>
                            <m:ctrlPr>
                              <a:rPr lang="en-CA" i="1" dirty="0">
                                <a:latin typeface="Cambria Math" panose="02040503050406030204" pitchFamily="18" charset="0"/>
                              </a:rPr>
                            </m:ctrlPr>
                          </m:radPr>
                          <m:deg/>
                          <m:e>
                            <m:r>
                              <a:rPr lang="en-CA" i="1" dirty="0">
                                <a:latin typeface="Cambria Math" panose="02040503050406030204" pitchFamily="18" charset="0"/>
                              </a:rPr>
                              <m:t>𝑛</m:t>
                            </m:r>
                          </m:e>
                        </m:rad>
                      </m:den>
                    </m:f>
                    <m:r>
                      <a:rPr lang="en-CA" b="0" i="1" dirty="0" smtClean="0">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𝑥</m:t>
                        </m:r>
                      </m:e>
                    </m:acc>
                    <m:r>
                      <a:rPr lang="en-CA" b="0" i="1" dirty="0" smtClean="0">
                        <a:latin typeface="Cambria Math" panose="02040503050406030204" pitchFamily="18" charset="0"/>
                      </a:rPr>
                      <m:t>+</m:t>
                    </m:r>
                    <m:r>
                      <a:rPr lang="en-CA" i="1" dirty="0">
                        <a:latin typeface="Cambria Math" panose="02040503050406030204" pitchFamily="18" charset="0"/>
                      </a:rPr>
                      <m:t>1.98</m:t>
                    </m:r>
                    <m:f>
                      <m:fPr>
                        <m:ctrlPr>
                          <a:rPr lang="en-CA" i="1" dirty="0">
                            <a:latin typeface="Cambria Math" panose="02040503050406030204" pitchFamily="18" charset="0"/>
                          </a:rPr>
                        </m:ctrlPr>
                      </m:fPr>
                      <m:num>
                        <m:acc>
                          <m:accPr>
                            <m:chr m:val="̂"/>
                            <m:ctrlPr>
                              <a:rPr lang="en-CA" i="1" dirty="0">
                                <a:latin typeface="Cambria Math" panose="02040503050406030204" pitchFamily="18" charset="0"/>
                              </a:rPr>
                            </m:ctrlPr>
                          </m:accPr>
                          <m:e>
                            <m:r>
                              <a:rPr lang="en-CA" i="1" dirty="0">
                                <a:latin typeface="Cambria Math" panose="02040503050406030204" pitchFamily="18" charset="0"/>
                              </a:rPr>
                              <m:t>𝜎</m:t>
                            </m:r>
                          </m:e>
                        </m:acc>
                      </m:num>
                      <m:den>
                        <m:rad>
                          <m:radPr>
                            <m:degHide m:val="on"/>
                            <m:ctrlPr>
                              <a:rPr lang="en-CA" i="1" dirty="0">
                                <a:latin typeface="Cambria Math" panose="02040503050406030204" pitchFamily="18" charset="0"/>
                              </a:rPr>
                            </m:ctrlPr>
                          </m:radPr>
                          <m:deg/>
                          <m:e>
                            <m:r>
                              <a:rPr lang="en-CA" i="1" dirty="0">
                                <a:latin typeface="Cambria Math" panose="02040503050406030204" pitchFamily="18" charset="0"/>
                              </a:rPr>
                              <m:t>𝑛</m:t>
                            </m:r>
                          </m:e>
                        </m:rad>
                      </m:den>
                    </m:f>
                    <m:r>
                      <a:rPr lang="en-CA" b="0" i="1" smtClean="0">
                        <a:latin typeface="Cambria Math" panose="02040503050406030204" pitchFamily="18" charset="0"/>
                      </a:rPr>
                      <m:t>]</m:t>
                    </m:r>
                  </m:oMath>
                </a14:m>
                <a:r>
                  <a:rPr lang="en-CA" dirty="0"/>
                  <a:t>. This is equivalent to: </a:t>
                </a:r>
                <a14:m>
                  <m:oMath xmlns:m="http://schemas.openxmlformats.org/officeDocument/2006/math">
                    <m:d>
                      <m:dPr>
                        <m:begChr m:val="|"/>
                        <m:endChr m:val="|"/>
                        <m:ctrlPr>
                          <a:rPr lang="en-CA" b="0" i="1" smtClean="0">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𝑥</m:t>
                            </m:r>
                          </m:e>
                        </m:acc>
                      </m:e>
                    </m:d>
                    <m:r>
                      <a:rPr lang="en-CA" b="0" i="1" smtClean="0">
                        <a:latin typeface="Cambria Math" panose="02040503050406030204" pitchFamily="18" charset="0"/>
                      </a:rPr>
                      <m:t> &gt;</m:t>
                    </m:r>
                    <m:r>
                      <a:rPr lang="en-CA" i="1" dirty="0">
                        <a:latin typeface="Cambria Math" panose="02040503050406030204" pitchFamily="18" charset="0"/>
                      </a:rPr>
                      <m:t>1.98</m:t>
                    </m:r>
                    <m:f>
                      <m:fPr>
                        <m:ctrlPr>
                          <a:rPr lang="en-CA" i="1" dirty="0">
                            <a:latin typeface="Cambria Math" panose="02040503050406030204" pitchFamily="18" charset="0"/>
                          </a:rPr>
                        </m:ctrlPr>
                      </m:fPr>
                      <m:num>
                        <m:acc>
                          <m:accPr>
                            <m:chr m:val="̂"/>
                            <m:ctrlPr>
                              <a:rPr lang="en-CA" i="1" dirty="0">
                                <a:latin typeface="Cambria Math" panose="02040503050406030204" pitchFamily="18" charset="0"/>
                              </a:rPr>
                            </m:ctrlPr>
                          </m:accPr>
                          <m:e>
                            <m:r>
                              <a:rPr lang="en-CA" i="1" dirty="0">
                                <a:latin typeface="Cambria Math" panose="02040503050406030204" pitchFamily="18" charset="0"/>
                              </a:rPr>
                              <m:t>𝜎</m:t>
                            </m:r>
                          </m:e>
                        </m:acc>
                      </m:num>
                      <m:den>
                        <m:rad>
                          <m:radPr>
                            <m:degHide m:val="on"/>
                            <m:ctrlPr>
                              <a:rPr lang="en-CA" i="1" dirty="0">
                                <a:latin typeface="Cambria Math" panose="02040503050406030204" pitchFamily="18" charset="0"/>
                              </a:rPr>
                            </m:ctrlPr>
                          </m:radPr>
                          <m:deg/>
                          <m:e>
                            <m:r>
                              <a:rPr lang="en-CA" i="1" dirty="0">
                                <a:latin typeface="Cambria Math" panose="02040503050406030204" pitchFamily="18" charset="0"/>
                              </a:rPr>
                              <m:t>𝑛</m:t>
                            </m:r>
                          </m:e>
                        </m:rad>
                      </m:den>
                    </m:f>
                  </m:oMath>
                </a14:m>
                <a:r>
                  <a:rPr lang="en-CA" dirty="0"/>
                  <a:t> i.e.</a:t>
                </a:r>
                <a14:m>
                  <m:oMath xmlns:m="http://schemas.openxmlformats.org/officeDocument/2006/math">
                    <m:f>
                      <m:fPr>
                        <m:ctrlPr>
                          <a:rPr lang="en-CA" b="0" i="1" dirty="0" smtClean="0">
                            <a:latin typeface="Cambria Math" panose="02040503050406030204" pitchFamily="18" charset="0"/>
                          </a:rPr>
                        </m:ctrlPr>
                      </m:fPr>
                      <m:num>
                        <m:rad>
                          <m:radPr>
                            <m:degHide m:val="on"/>
                            <m:ctrlPr>
                              <a:rPr lang="en-CA" i="1" dirty="0">
                                <a:latin typeface="Cambria Math" panose="02040503050406030204" pitchFamily="18" charset="0"/>
                              </a:rPr>
                            </m:ctrlPr>
                          </m:radPr>
                          <m:deg/>
                          <m:e>
                            <m:r>
                              <a:rPr lang="en-CA" i="1" dirty="0">
                                <a:latin typeface="Cambria Math" panose="02040503050406030204" pitchFamily="18" charset="0"/>
                              </a:rPr>
                              <m:t>𝑛</m:t>
                            </m:r>
                          </m:e>
                        </m:rad>
                        <m:d>
                          <m:dPr>
                            <m:begChr m:val="|"/>
                            <m:endChr m:val="|"/>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𝑥</m:t>
                                </m:r>
                              </m:e>
                            </m:acc>
                          </m:e>
                        </m:d>
                      </m:num>
                      <m:den>
                        <m:acc>
                          <m:accPr>
                            <m:chr m:val="̂"/>
                            <m:ctrlPr>
                              <a:rPr lang="en-CA" i="1" dirty="0">
                                <a:latin typeface="Cambria Math" panose="02040503050406030204" pitchFamily="18" charset="0"/>
                              </a:rPr>
                            </m:ctrlPr>
                          </m:accPr>
                          <m:e>
                            <m:r>
                              <a:rPr lang="en-CA" i="1" dirty="0">
                                <a:latin typeface="Cambria Math" panose="02040503050406030204" pitchFamily="18" charset="0"/>
                              </a:rPr>
                              <m:t>𝜎</m:t>
                            </m:r>
                          </m:e>
                        </m:acc>
                      </m:den>
                    </m:f>
                    <m:r>
                      <a:rPr lang="en-CA" i="1">
                        <a:latin typeface="Cambria Math" panose="02040503050406030204" pitchFamily="18" charset="0"/>
                      </a:rPr>
                      <m:t> &gt;</m:t>
                    </m:r>
                    <m:r>
                      <a:rPr lang="en-CA" i="1" dirty="0">
                        <a:latin typeface="Cambria Math" panose="02040503050406030204" pitchFamily="18" charset="0"/>
                      </a:rPr>
                      <m:t>1.98</m:t>
                    </m:r>
                  </m:oMath>
                </a14:m>
                <a:r>
                  <a:rPr lang="en-CA" dirty="0"/>
                  <a:t>. This is the same as the two-sided student test at size 0.05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447" y="1550126"/>
                <a:ext cx="10202603" cy="5191987"/>
              </a:xfrm>
              <a:blipFill>
                <a:blip r:embed="rId3"/>
                <a:stretch>
                  <a:fillRect l="-956" t="-939" r="-538"/>
                </a:stretch>
              </a:blipFill>
            </p:spPr>
            <p:txBody>
              <a:bodyPr/>
              <a:lstStyle/>
              <a:p>
                <a:r>
                  <a:rPr lang="fr-CH">
                    <a:noFill/>
                  </a:rPr>
                  <a:t> </a:t>
                </a:r>
              </a:p>
            </p:txBody>
          </p:sp>
        </mc:Fallback>
      </mc:AlternateContent>
      <p:sp>
        <p:nvSpPr>
          <p:cNvPr id="24579" name="Footer Placeholder 3"/>
          <p:cNvSpPr>
            <a:spLocks noGrp="1"/>
          </p:cNvSpPr>
          <p:nvPr>
            <p:ph type="ftr" sz="quarter" idx="10"/>
          </p:nvPr>
        </p:nvSpPr>
        <p:spPr>
          <a:noFill/>
        </p:spPr>
        <p:txBody>
          <a:bodyPr/>
          <a:lstStyle/>
          <a:p>
            <a:fld id="{11A04A05-FDD8-41A7-A232-F6292365E1C1}" type="slidenum">
              <a:rPr lang="en-US" smtClean="0"/>
              <a:pPr/>
              <a:t>33</a:t>
            </a:fld>
            <a:endParaRPr lang="en-US"/>
          </a:p>
        </p:txBody>
      </p:sp>
    </p:spTree>
    <p:extLst>
      <p:ext uri="{BB962C8B-B14F-4D97-AF65-F5344CB8AC3E}">
        <p14:creationId xmlns:p14="http://schemas.microsoft.com/office/powerpoint/2010/main" val="3535599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fr-CH"/>
              <a:t>Test versus Confidence Intervals</a:t>
            </a:r>
          </a:p>
        </p:txBody>
      </p:sp>
      <mc:AlternateContent xmlns:mc="http://schemas.openxmlformats.org/markup-compatibility/2006" xmlns:a14="http://schemas.microsoft.com/office/drawing/2010/main">
        <mc:Choice Requires="a14">
          <p:sp>
            <p:nvSpPr>
              <p:cNvPr id="17411" name="Content Placeholder 2"/>
              <p:cNvSpPr>
                <a:spLocks noGrp="1"/>
              </p:cNvSpPr>
              <p:nvPr>
                <p:ph idx="1"/>
              </p:nvPr>
            </p:nvSpPr>
            <p:spPr>
              <a:xfrm>
                <a:off x="343565" y="908050"/>
                <a:ext cx="10324435" cy="5689600"/>
              </a:xfrm>
            </p:spPr>
            <p:txBody>
              <a:bodyPr/>
              <a:lstStyle/>
              <a:p>
                <a:pPr eaLnBrk="1" hangingPunct="1"/>
                <a:r>
                  <a:rPr lang="" dirty="0"/>
                  <a:t>Assume a data model with parameter </a:t>
                </a:r>
                <a14:m>
                  <m:oMath xmlns:m="http://schemas.openxmlformats.org/officeDocument/2006/math">
                    <m:r>
                      <a:rPr lang="" b="0" i="1" smtClean="0">
                        <a:latin typeface="Cambria Math" panose="02040503050406030204" pitchFamily="18" charset="0"/>
                      </a:rPr>
                      <m:t>𝜃</m:t>
                    </m:r>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𝜃</m:t>
                        </m:r>
                      </m:e>
                      <m:sub>
                        <m:r>
                          <a:rPr lang="" b="0" i="1" smtClean="0">
                            <a:latin typeface="Cambria Math" panose="02040503050406030204" pitchFamily="18" charset="0"/>
                          </a:rPr>
                          <m:t>1</m:t>
                        </m:r>
                      </m:sub>
                    </m:sSub>
                    <m:r>
                      <a:rPr lang="" b="0" i="1" smtClean="0">
                        <a:latin typeface="Cambria Math" panose="02040503050406030204" pitchFamily="18" charset="0"/>
                      </a:rPr>
                      <m:t>, </m:t>
                    </m:r>
                    <m:sSub>
                      <m:sSubPr>
                        <m:ctrlPr>
                          <a:rPr lang="" b="0" i="1" smtClean="0">
                            <a:latin typeface="Cambria Math" panose="02040503050406030204" pitchFamily="18" charset="0"/>
                          </a:rPr>
                        </m:ctrlPr>
                      </m:sSubPr>
                      <m:e>
                        <m:r>
                          <a:rPr lang="" b="0" i="1" smtClean="0">
                            <a:latin typeface="Cambria Math" panose="02040503050406030204" pitchFamily="18" charset="0"/>
                          </a:rPr>
                          <m:t>𝜃</m:t>
                        </m:r>
                      </m:e>
                      <m:sub>
                        <m:r>
                          <a:rPr lang="" b="0" i="1" smtClean="0">
                            <a:latin typeface="Cambria Math" panose="02040503050406030204" pitchFamily="18" charset="0"/>
                          </a:rPr>
                          <m:t>2</m:t>
                        </m:r>
                      </m:sub>
                    </m:sSub>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𝜃</m:t>
                        </m:r>
                      </m:e>
                      <m:sub>
                        <m:r>
                          <a:rPr lang="" b="0" i="1" smtClean="0">
                            <a:latin typeface="Cambria Math" panose="02040503050406030204" pitchFamily="18" charset="0"/>
                          </a:rPr>
                          <m:t>𝑘</m:t>
                        </m:r>
                      </m:sub>
                    </m:sSub>
                    <m:r>
                      <a:rPr lang="" b="0" i="1" smtClean="0">
                        <a:latin typeface="Cambria Math" panose="02040503050406030204" pitchFamily="18" charset="0"/>
                      </a:rPr>
                      <m:t>)</m:t>
                    </m:r>
                  </m:oMath>
                </a14:m>
                <a:r>
                  <a:rPr lang="" dirty="0"/>
                  <a:t>. </a:t>
                </a:r>
              </a:p>
              <a:p>
                <a:pPr eaLnBrk="1" hangingPunct="1"/>
                <a:r>
                  <a:rPr lang="" dirty="0"/>
                  <a:t>Assume you can compute a 95% confidence interval for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𝜃</m:t>
                        </m:r>
                      </m:e>
                      <m:sub>
                        <m:r>
                          <a:rPr lang="" b="0" i="1" smtClean="0">
                            <a:latin typeface="Cambria Math" panose="02040503050406030204" pitchFamily="18" charset="0"/>
                          </a:rPr>
                          <m:t>1</m:t>
                        </m:r>
                      </m:sub>
                    </m:sSub>
                  </m:oMath>
                </a14:m>
                <a:r>
                  <a:rPr lang="" dirty="0"/>
                  <a:t> </a:t>
                </a:r>
              </a:p>
              <a:p>
                <a:pPr eaLnBrk="1" hangingPunct="1"/>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acc>
                            <m:accPr>
                              <m:chr m:val="̂"/>
                              <m:ctrlPr>
                                <a:rPr lang="" b="0" i="1" smtClean="0">
                                  <a:latin typeface="Cambria Math" panose="02040503050406030204" pitchFamily="18" charset="0"/>
                                </a:rPr>
                              </m:ctrlPr>
                            </m:accPr>
                            <m:e>
                              <m:r>
                                <a:rPr lang="" b="0" i="1" smtClean="0">
                                  <a:latin typeface="Cambria Math" panose="02040503050406030204" pitchFamily="18" charset="0"/>
                                </a:rPr>
                                <m:t>𝜃</m:t>
                              </m:r>
                            </m:e>
                          </m:acc>
                        </m:e>
                        <m:sub>
                          <m:r>
                            <a:rPr lang="" b="0" i="1" dirty="0" smtClean="0">
                              <a:latin typeface="Cambria Math" panose="02040503050406030204" pitchFamily="18" charset="0"/>
                            </a:rPr>
                            <m:t>1</m:t>
                          </m:r>
                        </m:sub>
                      </m:sSub>
                      <m:r>
                        <a:rPr lang="" b="0" i="1" dirty="0" smtClean="0">
                          <a:latin typeface="Cambria Math" panose="02040503050406030204" pitchFamily="18" charset="0"/>
                        </a:rPr>
                        <m:t>±</m:t>
                      </m:r>
                      <m:r>
                        <a:rPr lang="" b="0" i="1" dirty="0" smtClean="0">
                          <a:latin typeface="Cambria Math" panose="02040503050406030204" pitchFamily="18" charset="0"/>
                        </a:rPr>
                        <m:t>𝑐</m:t>
                      </m:r>
                    </m:oMath>
                  </m:oMathPara>
                </a14:m>
                <a:endParaRPr lang="" b="0" i="1" dirty="0">
                  <a:latin typeface="Cambria Math" panose="02040503050406030204" pitchFamily="18" charset="0"/>
                </a:endParaRPr>
              </a:p>
              <a:p>
                <a:r>
                  <a:rPr lang="" b="0" dirty="0"/>
                  <a:t>To test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0</m:t>
                        </m:r>
                      </m:sub>
                    </m:sSub>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𝜃</m:t>
                        </m:r>
                      </m:e>
                      <m:sub>
                        <m:r>
                          <a:rPr lang="" b="0" i="1" smtClean="0">
                            <a:latin typeface="Cambria Math" panose="02040503050406030204" pitchFamily="18" charset="0"/>
                          </a:rPr>
                          <m:t>1</m:t>
                        </m:r>
                      </m:sub>
                    </m:sSub>
                    <m:r>
                      <a:rPr lang="" b="0" i="1" smtClean="0">
                        <a:latin typeface="Cambria Math" panose="02040503050406030204" pitchFamily="18" charset="0"/>
                      </a:rPr>
                      <m:t>=</m:t>
                    </m:r>
                    <m:sSubSup>
                      <m:sSubSupPr>
                        <m:ctrlPr>
                          <a:rPr lang="" b="0" i="1" smtClean="0">
                            <a:latin typeface="Cambria Math" panose="02040503050406030204" pitchFamily="18" charset="0"/>
                          </a:rPr>
                        </m:ctrlPr>
                      </m:sSubSupPr>
                      <m:e>
                        <m:r>
                          <a:rPr lang="" b="0" i="1" smtClean="0">
                            <a:latin typeface="Cambria Math" panose="02040503050406030204" pitchFamily="18" charset="0"/>
                          </a:rPr>
                          <m:t>𝜃</m:t>
                        </m:r>
                      </m:e>
                      <m:sub>
                        <m:r>
                          <a:rPr lang="" b="0" i="1" smtClean="0">
                            <a:latin typeface="Cambria Math" panose="02040503050406030204" pitchFamily="18" charset="0"/>
                          </a:rPr>
                          <m:t>1</m:t>
                        </m:r>
                      </m:sub>
                      <m:sup>
                        <m:r>
                          <a:rPr lang="" b="0" i="1" smtClean="0">
                            <a:latin typeface="Cambria Math" panose="02040503050406030204" pitchFamily="18" charset="0"/>
                          </a:rPr>
                          <m:t>0</m:t>
                        </m:r>
                      </m:sup>
                    </m:sSubSup>
                  </m:oMath>
                </a14:m>
                <a:r>
                  <a:rPr lang="" dirty="0"/>
                  <a:t> versus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1</m:t>
                        </m:r>
                      </m:sub>
                    </m:sSub>
                    <m:r>
                      <a:rPr lang="" b="0" i="1" smtClean="0">
                        <a:latin typeface="Cambria Math" panose="02040503050406030204" pitchFamily="18" charset="0"/>
                      </a:rPr>
                      <m:t>:</m:t>
                    </m:r>
                  </m:oMath>
                </a14:m>
                <a:r>
                  <a:rPr lang="" dirty="0"/>
                  <a:t> </a:t>
                </a:r>
                <a14:m>
                  <m:oMath xmlns:m="http://schemas.openxmlformats.org/officeDocument/2006/math">
                    <m:sSub>
                      <m:sSubPr>
                        <m:ctrlPr>
                          <a:rPr lang="" i="1">
                            <a:latin typeface="Cambria Math" panose="02040503050406030204" pitchFamily="18" charset="0"/>
                          </a:rPr>
                        </m:ctrlPr>
                      </m:sSubPr>
                      <m:e>
                        <m:r>
                          <a:rPr lang="" i="1">
                            <a:latin typeface="Cambria Math" panose="02040503050406030204" pitchFamily="18" charset="0"/>
                          </a:rPr>
                          <m:t>𝜃</m:t>
                        </m:r>
                      </m:e>
                      <m:sub>
                        <m:r>
                          <a:rPr lang="" i="1">
                            <a:latin typeface="Cambria Math" panose="02040503050406030204" pitchFamily="18" charset="0"/>
                          </a:rPr>
                          <m:t>1</m:t>
                        </m:r>
                      </m:sub>
                    </m:sSub>
                    <m:r>
                      <a:rPr lang="" b="0" i="1" smtClean="0">
                        <a:latin typeface="Cambria Math" panose="02040503050406030204" pitchFamily="18" charset="0"/>
                      </a:rPr>
                      <m:t>≠</m:t>
                    </m:r>
                    <m:sSubSup>
                      <m:sSubSupPr>
                        <m:ctrlPr>
                          <a:rPr lang="" i="1">
                            <a:latin typeface="Cambria Math" panose="02040503050406030204" pitchFamily="18" charset="0"/>
                          </a:rPr>
                        </m:ctrlPr>
                      </m:sSubSupPr>
                      <m:e>
                        <m:r>
                          <a:rPr lang="" i="1">
                            <a:latin typeface="Cambria Math" panose="02040503050406030204" pitchFamily="18" charset="0"/>
                          </a:rPr>
                          <m:t>𝜃</m:t>
                        </m:r>
                      </m:e>
                      <m:sub>
                        <m:r>
                          <a:rPr lang="" i="1">
                            <a:latin typeface="Cambria Math" panose="02040503050406030204" pitchFamily="18" charset="0"/>
                          </a:rPr>
                          <m:t>1</m:t>
                        </m:r>
                      </m:sub>
                      <m:sup>
                        <m:r>
                          <a:rPr lang="" i="1">
                            <a:latin typeface="Cambria Math" panose="02040503050406030204" pitchFamily="18" charset="0"/>
                          </a:rPr>
                          <m:t>0</m:t>
                        </m:r>
                      </m:sup>
                    </m:sSubSup>
                  </m:oMath>
                </a14:m>
                <a:r>
                  <a:rPr lang="" dirty="0"/>
                  <a:t> at size 5% you can take as rejection region</a:t>
                </a:r>
              </a:p>
              <a:p>
                <a:pPr/>
                <a14:m>
                  <m:oMathPara xmlns:m="http://schemas.openxmlformats.org/officeDocument/2006/math">
                    <m:oMathParaPr>
                      <m:jc m:val="centerGroup"/>
                    </m:oMathParaPr>
                    <m:oMath xmlns:m="http://schemas.openxmlformats.org/officeDocument/2006/math">
                      <m:r>
                        <a:rPr lang="" b="0" i="1" smtClean="0">
                          <a:latin typeface="Cambria Math" panose="02040503050406030204" pitchFamily="18" charset="0"/>
                        </a:rPr>
                        <m:t>{</m:t>
                      </m:r>
                      <m:d>
                        <m:dPr>
                          <m:begChr m:val="|"/>
                          <m:endChr m:val="|"/>
                          <m:ctrlPr>
                            <a:rPr lang="" b="0" i="1" smtClean="0">
                              <a:latin typeface="Cambria Math" panose="02040503050406030204" pitchFamily="18" charset="0"/>
                            </a:rPr>
                          </m:ctrlPr>
                        </m:dPr>
                        <m:e>
                          <m:sSub>
                            <m:sSubPr>
                              <m:ctrlPr>
                                <a:rPr lang="" b="0" i="1" smtClean="0">
                                  <a:latin typeface="Cambria Math" panose="02040503050406030204" pitchFamily="18" charset="0"/>
                                </a:rPr>
                              </m:ctrlPr>
                            </m:sSubPr>
                            <m:e>
                              <m:acc>
                                <m:accPr>
                                  <m:chr m:val="̂"/>
                                  <m:ctrlPr>
                                    <a:rPr lang="" b="0" i="1" smtClean="0">
                                      <a:latin typeface="Cambria Math" panose="02040503050406030204" pitchFamily="18" charset="0"/>
                                    </a:rPr>
                                  </m:ctrlPr>
                                </m:accPr>
                                <m:e>
                                  <m:r>
                                    <a:rPr lang="" b="0" i="1" smtClean="0">
                                      <a:latin typeface="Cambria Math" panose="02040503050406030204" pitchFamily="18" charset="0"/>
                                    </a:rPr>
                                    <m:t>𝜃</m:t>
                                  </m:r>
                                </m:e>
                              </m:acc>
                            </m:e>
                            <m:sub>
                              <m:r>
                                <a:rPr lang="" b="0" i="1" smtClean="0">
                                  <a:latin typeface="Cambria Math" panose="02040503050406030204" pitchFamily="18" charset="0"/>
                                </a:rPr>
                                <m:t>1</m:t>
                              </m:r>
                            </m:sub>
                          </m:sSub>
                          <m:r>
                            <a:rPr lang="" b="0" i="1" smtClean="0">
                              <a:latin typeface="Cambria Math" panose="02040503050406030204" pitchFamily="18" charset="0"/>
                            </a:rPr>
                            <m:t>−</m:t>
                          </m:r>
                          <m:sSubSup>
                            <m:sSubSupPr>
                              <m:ctrlPr>
                                <a:rPr lang="" b="0" i="1" smtClean="0">
                                  <a:latin typeface="Cambria Math" panose="02040503050406030204" pitchFamily="18" charset="0"/>
                                </a:rPr>
                              </m:ctrlPr>
                            </m:sSubSupPr>
                            <m:e>
                              <m:r>
                                <a:rPr lang="" b="0" i="1" smtClean="0">
                                  <a:latin typeface="Cambria Math" panose="02040503050406030204" pitchFamily="18" charset="0"/>
                                </a:rPr>
                                <m:t>𝜃</m:t>
                              </m:r>
                            </m:e>
                            <m:sub>
                              <m:r>
                                <a:rPr lang="" b="0" i="1" smtClean="0">
                                  <a:latin typeface="Cambria Math" panose="02040503050406030204" pitchFamily="18" charset="0"/>
                                </a:rPr>
                                <m:t>1</m:t>
                              </m:r>
                            </m:sub>
                            <m:sup>
                              <m:r>
                                <a:rPr lang="" b="0" i="1" smtClean="0">
                                  <a:latin typeface="Cambria Math" panose="02040503050406030204" pitchFamily="18" charset="0"/>
                                </a:rPr>
                                <m:t>0</m:t>
                              </m:r>
                            </m:sup>
                          </m:sSubSup>
                        </m:e>
                      </m:d>
                      <m:r>
                        <a:rPr lang="" b="0" i="1" smtClean="0">
                          <a:latin typeface="Cambria Math" panose="02040503050406030204" pitchFamily="18" charset="0"/>
                        </a:rPr>
                        <m:t>&gt;</m:t>
                      </m:r>
                      <m:r>
                        <a:rPr lang="" b="0" i="1" smtClean="0">
                          <a:latin typeface="Cambria Math" panose="02040503050406030204" pitchFamily="18" charset="0"/>
                        </a:rPr>
                        <m:t>𝑐</m:t>
                      </m:r>
                      <m:r>
                        <a:rPr lang="" b="0" i="1" smtClean="0">
                          <a:latin typeface="Cambria Math" panose="02040503050406030204" pitchFamily="18" charset="0"/>
                        </a:rPr>
                        <m:t>}</m:t>
                      </m:r>
                    </m:oMath>
                  </m:oMathPara>
                </a14:m>
                <a:endParaRPr lang="" dirty="0"/>
              </a:p>
              <a:p>
                <a:endParaRPr lang="" dirty="0"/>
              </a:p>
              <a:p>
                <a:pPr eaLnBrk="1" hangingPunct="1"/>
                <a:r>
                  <a:rPr lang="fr-CH" dirty="0"/>
                  <a:t>If </a:t>
                </a:r>
                <a:r>
                  <a:rPr lang="fr-CH" dirty="0" err="1"/>
                  <a:t>you</a:t>
                </a:r>
                <a:r>
                  <a:rPr lang="fr-CH" dirty="0"/>
                  <a:t> </a:t>
                </a:r>
                <a:r>
                  <a:rPr lang="fr-CH" dirty="0" err="1"/>
                  <a:t>can</a:t>
                </a:r>
                <a:r>
                  <a:rPr lang="fr-CH" dirty="0"/>
                  <a:t> have a confidence </a:t>
                </a:r>
                <a:r>
                  <a:rPr lang="fr-CH" dirty="0" err="1"/>
                  <a:t>interval</a:t>
                </a:r>
                <a:r>
                  <a:rPr lang="fr-CH" dirty="0"/>
                  <a:t>, use </a:t>
                </a:r>
                <a:r>
                  <a:rPr lang="fr-CH" dirty="0" err="1"/>
                  <a:t>it</a:t>
                </a:r>
                <a:r>
                  <a:rPr lang="fr-CH" dirty="0"/>
                  <a:t> </a:t>
                </a:r>
                <a:r>
                  <a:rPr lang="fr-CH" dirty="0" err="1"/>
                  <a:t>instead</a:t>
                </a:r>
                <a:r>
                  <a:rPr lang="fr-CH" dirty="0"/>
                  <a:t> of a test</a:t>
                </a:r>
                <a:r>
                  <a:rPr lang="" dirty="0"/>
                  <a:t> !</a:t>
                </a:r>
                <a:endParaRPr lang="fr-CH" dirty="0"/>
              </a:p>
            </p:txBody>
          </p:sp>
        </mc:Choice>
        <mc:Fallback xmlns="">
          <p:sp>
            <p:nvSpPr>
              <p:cNvPr id="17411" name="Content Placeholder 2"/>
              <p:cNvSpPr>
                <a:spLocks noGrp="1" noRot="1" noChangeAspect="1" noMove="1" noResize="1" noEditPoints="1" noAdjustHandles="1" noChangeArrowheads="1" noChangeShapeType="1" noTextEdit="1"/>
              </p:cNvSpPr>
              <p:nvPr>
                <p:ph idx="1"/>
              </p:nvPr>
            </p:nvSpPr>
            <p:spPr>
              <a:xfrm>
                <a:off x="343565" y="908050"/>
                <a:ext cx="10324435" cy="5689600"/>
              </a:xfrm>
              <a:blipFill>
                <a:blip r:embed="rId2"/>
                <a:stretch>
                  <a:fillRect l="-885" t="-857" r="-118"/>
                </a:stretch>
              </a:blipFill>
            </p:spPr>
            <p:txBody>
              <a:bodyPr/>
              <a:lstStyle/>
              <a:p>
                <a:r>
                  <a:rPr lang="fr-CH">
                    <a:noFill/>
                  </a:rPr>
                  <a:t> </a:t>
                </a:r>
              </a:p>
            </p:txBody>
          </p:sp>
        </mc:Fallback>
      </mc:AlternateContent>
      <p:sp>
        <p:nvSpPr>
          <p:cNvPr id="17412" name="Footer Placeholder 3"/>
          <p:cNvSpPr>
            <a:spLocks noGrp="1"/>
          </p:cNvSpPr>
          <p:nvPr>
            <p:ph type="ftr" sz="quarter" idx="10"/>
          </p:nvPr>
        </p:nvSpPr>
        <p:spPr>
          <a:noFill/>
        </p:spPr>
        <p:txBody>
          <a:bodyPr/>
          <a:lstStyle/>
          <a:p>
            <a:fld id="{3572A9EC-8D29-442E-999A-31E42B34DB6B}" type="slidenum">
              <a:rPr lang="en-US" smtClean="0"/>
              <a:pPr/>
              <a:t>34</a:t>
            </a:fld>
            <a:endParaRPr lang="en-US"/>
          </a:p>
        </p:txBody>
      </p:sp>
    </p:spTree>
    <p:extLst>
      <p:ext uri="{BB962C8B-B14F-4D97-AF65-F5344CB8AC3E}">
        <p14:creationId xmlns:p14="http://schemas.microsoft.com/office/powerpoint/2010/main" val="1638508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The “Simple Goodness of Fit” Test</a:t>
            </a:r>
          </a:p>
        </p:txBody>
      </p:sp>
      <mc:AlternateContent xmlns:mc="http://schemas.openxmlformats.org/markup-compatibility/2006" xmlns:a14="http://schemas.microsoft.com/office/drawing/2010/main">
        <mc:Choice Requires="a14">
          <p:sp>
            <p:nvSpPr>
              <p:cNvPr id="25603" name="Rectangle 5"/>
              <p:cNvSpPr>
                <a:spLocks noGrp="1" noChangeArrowheads="1"/>
              </p:cNvSpPr>
              <p:nvPr>
                <p:ph idx="1"/>
              </p:nvPr>
            </p:nvSpPr>
            <p:spPr>
              <a:xfrm>
                <a:off x="382385" y="1098590"/>
                <a:ext cx="10141946" cy="5759411"/>
              </a:xfrm>
            </p:spPr>
            <p:txBody>
              <a:bodyPr/>
              <a:lstStyle/>
              <a:p>
                <a:pPr eaLnBrk="1" hangingPunct="1"/>
                <a:r>
                  <a:rPr lang="en-US" dirty="0"/>
                  <a:t>Goal: test whether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𝑋</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𝑋</m:t>
                        </m:r>
                      </m:e>
                      <m:sub>
                        <m:r>
                          <a:rPr lang="fr-CH" b="0" i="1" smtClean="0">
                            <a:latin typeface="Cambria Math" panose="02040503050406030204" pitchFamily="18" charset="0"/>
                          </a:rPr>
                          <m:t>𝑛</m:t>
                        </m:r>
                      </m:sub>
                    </m:sSub>
                  </m:oMath>
                </a14:m>
                <a:r>
                  <a:rPr lang="en-US" dirty="0"/>
                  <a:t>, assumed to be </a:t>
                </a:r>
                <a:r>
                  <a:rPr lang="en-US" dirty="0" err="1"/>
                  <a:t>iid</a:t>
                </a:r>
                <a:r>
                  <a:rPr lang="en-US" dirty="0"/>
                  <a:t>, comes from distribution </a:t>
                </a:r>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oMath>
                </a14:m>
                <a:endParaRPr lang="en-US" dirty="0"/>
              </a:p>
              <a:p>
                <a:pPr eaLnBrk="1" hangingPunct="1"/>
                <a:r>
                  <a:rPr lang="en-US" dirty="0"/>
                  <a:t>First pre-process the data by </a:t>
                </a:r>
                <a:r>
                  <a:rPr lang="en-US" dirty="0">
                    <a:solidFill>
                      <a:srgbClr val="FF0000"/>
                    </a:solidFill>
                  </a:rPr>
                  <a:t>binning</a:t>
                </a:r>
                <a:r>
                  <a:rPr lang="en-US" dirty="0"/>
                  <a:t>. Let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a14:m>
                <a:r>
                  <a:rPr lang="en-US" dirty="0"/>
                  <a:t> number of data points that fall into bin </a:t>
                </a:r>
                <a14:m>
                  <m:oMath xmlns:m="http://schemas.openxmlformats.org/officeDocument/2006/math">
                    <m:r>
                      <a:rPr lang="en-CA" b="0" i="1" smtClean="0">
                        <a:latin typeface="Cambria Math" panose="02040503050406030204" pitchFamily="18" charset="0"/>
                      </a:rPr>
                      <m:t>𝑖</m:t>
                    </m:r>
                  </m:oMath>
                </a14:m>
                <a:r>
                  <a:rPr lang="en-US" dirty="0"/>
                  <a:t>, for </a:t>
                </a:r>
                <a14:m>
                  <m:oMath xmlns:m="http://schemas.openxmlformats.org/officeDocument/2006/math">
                    <m:r>
                      <a:rPr lang="en-CA" b="0" i="1" smtClean="0">
                        <a:latin typeface="Cambria Math" panose="02040503050406030204" pitchFamily="18" charset="0"/>
                      </a:rPr>
                      <m:t>𝑖</m:t>
                    </m:r>
                    <m:r>
                      <a:rPr lang="en-CA" b="0" i="1" smtClean="0">
                        <a:latin typeface="Cambria Math" panose="02040503050406030204" pitchFamily="18" charset="0"/>
                      </a:rPr>
                      <m:t>=1:</m:t>
                    </m:r>
                    <m:r>
                      <a:rPr lang="en-CA" b="0" i="1" smtClean="0">
                        <a:latin typeface="Cambria Math" panose="02040503050406030204" pitchFamily="18" charset="0"/>
                      </a:rPr>
                      <m:t>𝑘</m:t>
                    </m:r>
                  </m:oMath>
                </a14:m>
                <a:r>
                  <a:rPr lang="en-US" dirty="0"/>
                  <a:t>. If the data comes from the distribution </a:t>
                </a:r>
                <a14:m>
                  <m:oMath xmlns:m="http://schemas.openxmlformats.org/officeDocument/2006/math">
                    <m:r>
                      <a:rPr lang="en-CA" b="0" i="1" smtClean="0">
                        <a:latin typeface="Cambria Math" panose="02040503050406030204" pitchFamily="18" charset="0"/>
                      </a:rPr>
                      <m:t>𝐹</m:t>
                    </m:r>
                    <m:r>
                      <a:rPr lang="en-CA" b="0" i="1" smtClean="0">
                        <a:latin typeface="Cambria Math" panose="02040503050406030204" pitchFamily="18" charset="0"/>
                      </a:rPr>
                      <m:t>()</m:t>
                    </m:r>
                  </m:oMath>
                </a14:m>
                <a:r>
                  <a:rPr lang="en-US" dirty="0"/>
                  <a:t> then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𝑁</m:t>
                        </m:r>
                      </m:e>
                    </m:acc>
                  </m:oMath>
                </a14:m>
                <a:r>
                  <a:rPr lang="en-US" dirty="0"/>
                  <a:t> has a </a:t>
                </a:r>
                <a:r>
                  <a:rPr lang="en-US" dirty="0">
                    <a:solidFill>
                      <a:srgbClr val="FF0000"/>
                    </a:solidFill>
                  </a:rPr>
                  <a:t>multinomial distribution</a:t>
                </a:r>
                <a:r>
                  <a:rPr lang="en-US" dirty="0"/>
                  <a: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𝑀</m:t>
                        </m:r>
                      </m:e>
                      <m:sub>
                        <m:r>
                          <a:rPr lang="en-CA" b="0" i="1" smtClean="0">
                            <a:latin typeface="Cambria Math" panose="02040503050406030204" pitchFamily="18" charset="0"/>
                          </a:rPr>
                          <m:t>𝑛</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𝑞</m:t>
                            </m:r>
                          </m:e>
                        </m:acc>
                      </m:sub>
                    </m:sSub>
                  </m:oMath>
                </a14:m>
                <a:r>
                  <a:rPr lang="en-US" dirty="0"/>
                  <a:t> with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ℙ</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𝐵</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a14:m>
                <a:r>
                  <a:rPr lang="en-US" dirty="0"/>
                  <a:t>, i.e.</a:t>
                </a:r>
              </a:p>
              <a:p>
                <a:pPr eaLnBrk="1" hangingPunct="1"/>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ℙ</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r>
                                <a:rPr lang="en-CA" b="0" i="1" smtClean="0">
                                  <a:latin typeface="Cambria Math" panose="02040503050406030204" pitchFamily="18" charset="0"/>
                                </a:rPr>
                                <m:t>𝑘</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𝑘</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𝑛</m:t>
                          </m:r>
                          <m:r>
                            <a:rPr lang="en-CA" b="0" i="1" smtClean="0">
                              <a:latin typeface="Cambria Math" panose="02040503050406030204" pitchFamily="18" charset="0"/>
                            </a:rPr>
                            <m:t>! </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𝑘</m:t>
                              </m:r>
                              <m:r>
                                <a:rPr lang="en-CA" b="0" i="1" smtClean="0">
                                  <a:latin typeface="Cambria Math" panose="02040503050406030204" pitchFamily="18" charset="0"/>
                                </a:rPr>
                                <m:t>!</m:t>
                              </m:r>
                            </m:sub>
                          </m:sSub>
                        </m:den>
                      </m:f>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𝑞</m:t>
                          </m:r>
                        </m:e>
                        <m:sub>
                          <m:r>
                            <a:rPr lang="en-CA" b="0" i="1" smtClean="0">
                              <a:latin typeface="Cambria Math" panose="02040503050406030204" pitchFamily="18" charset="0"/>
                            </a:rPr>
                            <m:t>1</m:t>
                          </m:r>
                        </m:sub>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𝑞</m:t>
                          </m:r>
                        </m:e>
                        <m:sub>
                          <m:r>
                            <a:rPr lang="en-CA" b="0" i="1" smtClean="0">
                              <a:latin typeface="Cambria Math" panose="02040503050406030204" pitchFamily="18" charset="0"/>
                            </a:rPr>
                            <m:t>𝑘</m:t>
                          </m:r>
                        </m:sub>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𝑘</m:t>
                              </m:r>
                            </m:sub>
                          </m:sSub>
                        </m:sup>
                      </m:sSubSup>
                    </m:oMath>
                  </m:oMathPara>
                </a14:m>
                <a:endParaRPr lang="en-US" dirty="0"/>
              </a:p>
              <a:p>
                <a:pPr eaLnBrk="1" hangingPunct="1"/>
                <a:endParaRPr lang="en-US" dirty="0"/>
              </a:p>
              <a:p>
                <a:pPr eaLnBrk="1" hangingPunct="1"/>
                <a:r>
                  <a:rPr lang="en-US" dirty="0"/>
                  <a:t>Model:</a:t>
                </a:r>
                <a:br>
                  <a:rPr lang="en-US" dirty="0"/>
                </a:br>
                <a14:m>
                  <m:oMath xmlns:m="http://schemas.openxmlformats.org/officeDocument/2006/math">
                    <m:sSub>
                      <m:sSubPr>
                        <m:ctrlPr>
                          <a:rPr lang="x-none" b="0" i="1" smtClean="0">
                            <a:latin typeface="Cambria Math" panose="02040503050406030204" pitchFamily="18" charset="0"/>
                          </a:rPr>
                        </m:ctrlPr>
                      </m:sSubPr>
                      <m:e>
                        <m:r>
                          <a:rPr lang="x-none" b="0" i="1" smtClean="0">
                            <a:latin typeface="Cambria Math" panose="02040503050406030204" pitchFamily="18" charset="0"/>
                          </a:rPr>
                          <m:t>𝐻</m:t>
                        </m:r>
                      </m:e>
                      <m:sub>
                        <m:r>
                          <a:rPr lang="x-none" b="0" i="1" smtClean="0">
                            <a:latin typeface="Cambria Math" panose="02040503050406030204" pitchFamily="18" charset="0"/>
                          </a:rPr>
                          <m:t>0</m:t>
                        </m:r>
                      </m:sub>
                    </m:sSub>
                    <m:r>
                      <a:rPr lang="x-none" b="0" i="1" smtClean="0">
                        <a:latin typeface="Cambria Math" panose="02040503050406030204" pitchFamily="18" charset="0"/>
                      </a:rPr>
                      <m:t>:</m:t>
                    </m:r>
                    <m:acc>
                      <m:accPr>
                        <m:chr m:val="⃗"/>
                        <m:ctrlPr>
                          <a:rPr lang="x-none" b="0" i="1" smtClean="0">
                            <a:latin typeface="Cambria Math" panose="02040503050406030204" pitchFamily="18" charset="0"/>
                          </a:rPr>
                        </m:ctrlPr>
                      </m:accPr>
                      <m:e>
                        <m:r>
                          <a:rPr lang="x-none" b="0" i="1" smtClean="0">
                            <a:latin typeface="Cambria Math" panose="02040503050406030204" pitchFamily="18" charset="0"/>
                          </a:rPr>
                          <m:t>𝑁</m:t>
                        </m:r>
                      </m:e>
                    </m:acc>
                  </m:oMath>
                </a14:m>
                <a:r>
                  <a:rPr lang="x-none" dirty="0"/>
                  <a:t> comes from the multinomial distribution </a:t>
                </a:r>
                <a14:m>
                  <m:oMath xmlns:m="http://schemas.openxmlformats.org/officeDocument/2006/math">
                    <m:sSub>
                      <m:sSubPr>
                        <m:ctrlPr>
                          <a:rPr lang="x-none" b="0" i="1" smtClean="0">
                            <a:latin typeface="Cambria Math" panose="02040503050406030204" pitchFamily="18" charset="0"/>
                          </a:rPr>
                        </m:ctrlPr>
                      </m:sSubPr>
                      <m:e>
                        <m:r>
                          <a:rPr lang="x-none" b="0" i="1" smtClean="0">
                            <a:latin typeface="Cambria Math" panose="02040503050406030204" pitchFamily="18" charset="0"/>
                          </a:rPr>
                          <m:t>𝑀</m:t>
                        </m:r>
                      </m:e>
                      <m:sub>
                        <m:r>
                          <a:rPr lang="x-none" b="0" i="1" smtClean="0">
                            <a:latin typeface="Cambria Math" panose="02040503050406030204" pitchFamily="18" charset="0"/>
                          </a:rPr>
                          <m:t>𝑛</m:t>
                        </m:r>
                        <m:r>
                          <a:rPr lang="x-none" b="0" i="1" smtClean="0">
                            <a:latin typeface="Cambria Math" panose="02040503050406030204" pitchFamily="18" charset="0"/>
                          </a:rPr>
                          <m:t>, </m:t>
                        </m:r>
                        <m:acc>
                          <m:accPr>
                            <m:chr m:val="⃗"/>
                            <m:ctrlPr>
                              <a:rPr lang="x-none" b="0" i="1" smtClean="0">
                                <a:latin typeface="Cambria Math" panose="02040503050406030204" pitchFamily="18" charset="0"/>
                              </a:rPr>
                            </m:ctrlPr>
                          </m:accPr>
                          <m:e>
                            <m:r>
                              <a:rPr lang="x-none" b="0" i="1" smtClean="0">
                                <a:latin typeface="Cambria Math" panose="02040503050406030204" pitchFamily="18" charset="0"/>
                              </a:rPr>
                              <m:t>𝑞</m:t>
                            </m:r>
                          </m:e>
                        </m:acc>
                      </m:sub>
                    </m:sSub>
                  </m:oMath>
                </a14:m>
                <a:endParaRPr lang="x-none" dirty="0"/>
              </a:p>
              <a:p>
                <a:pPr eaLnBrk="1" hangingPunct="1"/>
                <a:r>
                  <a:rPr lang="x-none" dirty="0"/>
                  <a:t>ag</a:t>
                </a:r>
                <a:r>
                  <a:rPr lang="en-CA" dirty="0"/>
                  <a:t>a</a:t>
                </a:r>
                <a:r>
                  <a:rPr lang="x-none" dirty="0" err="1"/>
                  <a:t>i</a:t>
                </a:r>
                <a:r>
                  <a:rPr lang="en-CA" dirty="0"/>
                  <a:t>n</a:t>
                </a:r>
                <a:r>
                  <a:rPr lang="x-none" dirty="0"/>
                  <a:t>s</a:t>
                </a:r>
                <a:r>
                  <a:rPr lang="en-CA" dirty="0"/>
                  <a:t>t</a:t>
                </a:r>
                <a:endParaRPr lang="x-none" dirty="0"/>
              </a:p>
              <a:p>
                <a14:m>
                  <m:oMath xmlns:m="http://schemas.openxmlformats.org/officeDocument/2006/math">
                    <m:sSub>
                      <m:sSubPr>
                        <m:ctrlPr>
                          <a:rPr lang="x-none" i="1">
                            <a:latin typeface="Cambria Math" panose="02040503050406030204" pitchFamily="18" charset="0"/>
                          </a:rPr>
                        </m:ctrlPr>
                      </m:sSubPr>
                      <m:e>
                        <m:r>
                          <a:rPr lang="x-none" i="1">
                            <a:latin typeface="Cambria Math" panose="02040503050406030204" pitchFamily="18" charset="0"/>
                          </a:rPr>
                          <m:t>𝐻</m:t>
                        </m:r>
                      </m:e>
                      <m:sub>
                        <m:r>
                          <a:rPr lang="x-none" b="0" i="1" smtClean="0">
                            <a:latin typeface="Cambria Math" panose="02040503050406030204" pitchFamily="18" charset="0"/>
                          </a:rPr>
                          <m:t>1</m:t>
                        </m:r>
                      </m:sub>
                    </m:sSub>
                    <m:r>
                      <a:rPr lang="x-none" i="1">
                        <a:latin typeface="Cambria Math" panose="02040503050406030204" pitchFamily="18" charset="0"/>
                      </a:rPr>
                      <m:t>:</m:t>
                    </m:r>
                    <m:acc>
                      <m:accPr>
                        <m:chr m:val="⃗"/>
                        <m:ctrlPr>
                          <a:rPr lang="x-none" i="1">
                            <a:latin typeface="Cambria Math" panose="02040503050406030204" pitchFamily="18" charset="0"/>
                          </a:rPr>
                        </m:ctrlPr>
                      </m:accPr>
                      <m:e>
                        <m:r>
                          <a:rPr lang="x-none" i="1">
                            <a:latin typeface="Cambria Math" panose="02040503050406030204" pitchFamily="18" charset="0"/>
                          </a:rPr>
                          <m:t>𝑁</m:t>
                        </m:r>
                      </m:e>
                    </m:acc>
                  </m:oMath>
                </a14:m>
                <a:r>
                  <a:rPr lang="x-none" dirty="0"/>
                  <a:t> comes from the multinomial distribution </a:t>
                </a:r>
                <a14:m>
                  <m:oMath xmlns:m="http://schemas.openxmlformats.org/officeDocument/2006/math">
                    <m:sSub>
                      <m:sSubPr>
                        <m:ctrlPr>
                          <a:rPr lang="x-none" i="1">
                            <a:latin typeface="Cambria Math" panose="02040503050406030204" pitchFamily="18" charset="0"/>
                          </a:rPr>
                        </m:ctrlPr>
                      </m:sSubPr>
                      <m:e>
                        <m:r>
                          <a:rPr lang="x-none" i="1">
                            <a:latin typeface="Cambria Math" panose="02040503050406030204" pitchFamily="18" charset="0"/>
                          </a:rPr>
                          <m:t>𝑀</m:t>
                        </m:r>
                      </m:e>
                      <m:sub>
                        <m:r>
                          <a:rPr lang="x-none" i="1">
                            <a:latin typeface="Cambria Math" panose="02040503050406030204" pitchFamily="18" charset="0"/>
                          </a:rPr>
                          <m:t>𝑛</m:t>
                        </m:r>
                        <m:r>
                          <a:rPr lang="x-none" i="1">
                            <a:latin typeface="Cambria Math" panose="02040503050406030204" pitchFamily="18" charset="0"/>
                          </a:rPr>
                          <m:t>, </m:t>
                        </m:r>
                        <m:acc>
                          <m:accPr>
                            <m:chr m:val="⃗"/>
                            <m:ctrlPr>
                              <a:rPr lang="x-none" i="1">
                                <a:latin typeface="Cambria Math" panose="02040503050406030204" pitchFamily="18" charset="0"/>
                              </a:rPr>
                            </m:ctrlPr>
                          </m:accPr>
                          <m:e>
                            <m:r>
                              <a:rPr lang="x-none" b="0" i="1" smtClean="0">
                                <a:latin typeface="Cambria Math" panose="02040503050406030204" pitchFamily="18" charset="0"/>
                              </a:rPr>
                              <m:t>𝑝</m:t>
                            </m:r>
                          </m:e>
                        </m:acc>
                      </m:sub>
                    </m:sSub>
                  </m:oMath>
                </a14:m>
                <a:r>
                  <a:rPr lang="x-none" dirty="0"/>
                  <a:t> for some arbitrary </a:t>
                </a:r>
                <a14:m>
                  <m:oMath xmlns:m="http://schemas.openxmlformats.org/officeDocument/2006/math">
                    <m:acc>
                      <m:accPr>
                        <m:chr m:val="⃗"/>
                        <m:ctrlPr>
                          <a:rPr lang="x-none" i="1">
                            <a:latin typeface="Cambria Math" panose="02040503050406030204" pitchFamily="18" charset="0"/>
                          </a:rPr>
                        </m:ctrlPr>
                      </m:accPr>
                      <m:e>
                        <m:r>
                          <a:rPr lang="x-none" i="1">
                            <a:latin typeface="Cambria Math" panose="02040503050406030204" pitchFamily="18" charset="0"/>
                          </a:rPr>
                          <m:t>𝑝</m:t>
                        </m:r>
                      </m:e>
                    </m:acc>
                  </m:oMath>
                </a14:m>
                <a:endParaRPr lang="x-none" dirty="0"/>
              </a:p>
              <a:p>
                <a:pPr eaLnBrk="1" hangingPunct="1"/>
                <a:endParaRPr lang="en-US" dirty="0"/>
              </a:p>
            </p:txBody>
          </p:sp>
        </mc:Choice>
        <mc:Fallback xmlns="">
          <p:sp>
            <p:nvSpPr>
              <p:cNvPr id="25603" name="Rectangle 5"/>
              <p:cNvSpPr>
                <a:spLocks noGrp="1" noRot="1" noChangeAspect="1" noMove="1" noResize="1" noEditPoints="1" noAdjustHandles="1" noChangeArrowheads="1" noChangeShapeType="1" noTextEdit="1"/>
              </p:cNvSpPr>
              <p:nvPr>
                <p:ph idx="1"/>
              </p:nvPr>
            </p:nvSpPr>
            <p:spPr>
              <a:xfrm>
                <a:off x="382385" y="1098590"/>
                <a:ext cx="10141946" cy="5759411"/>
              </a:xfrm>
              <a:blipFill>
                <a:blip r:embed="rId3"/>
                <a:stretch>
                  <a:fillRect l="-962" t="-847"/>
                </a:stretch>
              </a:blipFill>
            </p:spPr>
            <p:txBody>
              <a:bodyPr/>
              <a:lstStyle/>
              <a:p>
                <a:r>
                  <a:rPr lang="fr-CH">
                    <a:noFill/>
                  </a:rPr>
                  <a:t> </a:t>
                </a:r>
              </a:p>
            </p:txBody>
          </p:sp>
        </mc:Fallback>
      </mc:AlternateContent>
      <p:sp>
        <p:nvSpPr>
          <p:cNvPr id="25604" name="Footer Placeholder 3"/>
          <p:cNvSpPr>
            <a:spLocks noGrp="1"/>
          </p:cNvSpPr>
          <p:nvPr>
            <p:ph type="ftr" sz="quarter" idx="10"/>
          </p:nvPr>
        </p:nvSpPr>
        <p:spPr>
          <a:noFill/>
        </p:spPr>
        <p:txBody>
          <a:bodyPr/>
          <a:lstStyle/>
          <a:p>
            <a:fld id="{340BA7F8-9164-4A1B-B758-4B953E77FB4F}" type="slidenum">
              <a:rPr lang="en-US" smtClean="0"/>
              <a:pPr/>
              <a:t>35</a:t>
            </a:fld>
            <a:endParaRPr lang="en-US"/>
          </a:p>
        </p:txBody>
      </p:sp>
    </p:spTree>
    <p:extLst>
      <p:ext uri="{BB962C8B-B14F-4D97-AF65-F5344CB8AC3E}">
        <p14:creationId xmlns:p14="http://schemas.microsoft.com/office/powerpoint/2010/main" val="1161426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pPr eaLnBrk="1" hangingPunct="1"/>
            <a:r>
              <a:rPr lang="en-US" dirty="0"/>
              <a:t>Compute likelihood ratio statistic</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540327" y="908050"/>
                <a:ext cx="10019723" cy="5834063"/>
              </a:xfrm>
            </p:spPr>
            <p:txBody>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ℙ</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r>
                                <a:rPr lang="en-CA" b="0" i="1" smtClean="0">
                                  <a:latin typeface="Cambria Math" panose="02040503050406030204" pitchFamily="18" charset="0"/>
                                </a:rPr>
                                <m:t>𝑘</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𝑘</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𝑛</m:t>
                          </m:r>
                          <m:r>
                            <a:rPr lang="en-CA" b="0" i="1" smtClean="0">
                              <a:latin typeface="Cambria Math" panose="02040503050406030204" pitchFamily="18" charset="0"/>
                            </a:rPr>
                            <m:t>!</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𝑘</m:t>
                              </m:r>
                            </m:sub>
                          </m:sSub>
                          <m:r>
                            <a:rPr lang="en-CA" b="0" i="1" smtClean="0">
                              <a:latin typeface="Cambria Math" panose="02040503050406030204" pitchFamily="18" charset="0"/>
                            </a:rPr>
                            <m:t>!</m:t>
                          </m:r>
                        </m:den>
                      </m:f>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1</m:t>
                          </m:r>
                        </m:sub>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sup>
                      </m:sSub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𝑝</m:t>
                          </m:r>
                        </m:e>
                        <m:sub>
                          <m:r>
                            <a:rPr lang="en-CA" b="0" i="1" smtClean="0">
                              <a:latin typeface="Cambria Math" panose="02040503050406030204" pitchFamily="18" charset="0"/>
                            </a:rPr>
                            <m:t>𝑘</m:t>
                          </m:r>
                        </m:sub>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𝑘</m:t>
                              </m:r>
                            </m:sub>
                          </m:sSub>
                        </m:sup>
                      </m:sSubSup>
                    </m:oMath>
                  </m:oMathPara>
                </a14:m>
                <a:endParaRPr lang="en-CA" dirty="0"/>
              </a:p>
              <a:p>
                <a:r>
                  <a:rPr lang="en-CA" dirty="0"/>
                  <a:t>Likelihood of an observation is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d>
                      <m:dPr>
                        <m:ctrlPr>
                          <a:rPr lang="en-CA" b="0" i="1" smtClean="0">
                            <a:latin typeface="Cambria Math" panose="02040503050406030204" pitchFamily="18" charset="0"/>
                          </a:rPr>
                        </m:ctrlPr>
                      </m:d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𝑝</m:t>
                            </m:r>
                          </m:e>
                        </m:acc>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nary>
                      <m:naryPr>
                        <m:chr m:val="∑"/>
                        <m:ctrlPr>
                          <a:rPr lang="en-CA" i="1">
                            <a:latin typeface="Cambria Math" panose="02040503050406030204" pitchFamily="18" charset="0"/>
                          </a:rPr>
                        </m:ctrlPr>
                      </m:naryPr>
                      <m:sub>
                        <m:r>
                          <a:rPr lang="en-CA" i="1">
                            <a:latin typeface="Cambria Math" panose="02040503050406030204" pitchFamily="18" charset="0"/>
                          </a:rPr>
                          <m:t>𝑖</m:t>
                        </m:r>
                      </m:sub>
                      <m:sup>
                        <m:r>
                          <a:rPr lang="en-CA" i="1">
                            <a:latin typeface="Cambria Math" panose="02040503050406030204" pitchFamily="18" charset="0"/>
                          </a:rPr>
                          <m:t>𝑘</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e>
                        </m:func>
                      </m:e>
                    </m:nary>
                  </m:oMath>
                </a14:m>
                <a:endParaRPr lang="en-CA" dirty="0"/>
              </a:p>
              <a:p>
                <a:endParaRPr lang="en-CA" dirty="0"/>
              </a:p>
              <a:p>
                <a:r>
                  <a:rPr lang="en-CA" dirty="0"/>
                  <a:t>Under </a:t>
                </a:r>
                <a14:m>
                  <m:oMath xmlns:m="http://schemas.openxmlformats.org/officeDocument/2006/math">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CA" dirty="0"/>
                  <a: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sub>
                    </m:sSub>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sup</m:t>
                        </m:r>
                      </m:fNa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r>
                          <a:rPr lang="en-CA" b="0" i="1" smtClean="0">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𝑝</m:t>
                            </m:r>
                          </m:e>
                        </m:acc>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r>
                              <a:rPr lang="en-CA" b="0" i="1" smtClean="0">
                                <a:latin typeface="Cambria Math" panose="02040503050406030204" pitchFamily="18" charset="0"/>
                              </a:rPr>
                              <m:t>𝑥</m:t>
                            </m:r>
                          </m:sub>
                        </m:sSub>
                        <m:r>
                          <a:rPr lang="en-CA" b="0" i="1" smtClean="0">
                            <a:latin typeface="Cambria Math" panose="02040503050406030204" pitchFamily="18" charset="0"/>
                          </a:rPr>
                          <m:t>(</m:t>
                        </m:r>
                        <m:acc>
                          <m:accPr>
                            <m:chr m:val="⃗"/>
                            <m:ctrlPr>
                              <a:rPr lang="en-CA" i="1">
                                <a:latin typeface="Cambria Math" panose="02040503050406030204" pitchFamily="18" charset="0"/>
                              </a:rPr>
                            </m:ctrlPr>
                          </m:accPr>
                          <m:e>
                            <m:r>
                              <a:rPr lang="en-CA" b="0" i="1" smtClean="0">
                                <a:latin typeface="Cambria Math" panose="02040503050406030204" pitchFamily="18" charset="0"/>
                              </a:rPr>
                              <m:t>𝑞</m:t>
                            </m:r>
                          </m:e>
                        </m:acc>
                        <m:r>
                          <a:rPr lang="en-CA" b="0" i="1" smtClean="0">
                            <a:latin typeface="Cambria Math" panose="02040503050406030204" pitchFamily="18" charset="0"/>
                          </a:rPr>
                          <m:t>)</m:t>
                        </m:r>
                      </m:e>
                    </m:func>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𝑖</m:t>
                                </m:r>
                              </m:sub>
                            </m:sSub>
                          </m:e>
                        </m:func>
                      </m:e>
                    </m:nary>
                  </m:oMath>
                </a14:m>
                <a:endParaRPr lang="en-CA" b="0" dirty="0"/>
              </a:p>
              <a:p>
                <a:pPr/>
                <a:r>
                  <a:rPr lang="en-CA" dirty="0"/>
                  <a:t>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r>
                      <a:rPr lang="en-CA" b="0" i="1" smtClean="0">
                        <a:latin typeface="Cambria Math" panose="02040503050406030204" pitchFamily="18" charset="0"/>
                      </a:rPr>
                      <m:t>:  </m:t>
                    </m:r>
                  </m:oMath>
                </a14:m>
                <a:r>
                  <a:rPr lang="en-CA" dirty="0"/>
                  <a:t>maximize </a:t>
                </a:r>
                <a14:m>
                  <m:oMath xmlns:m="http://schemas.openxmlformats.org/officeDocument/2006/math">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e>
                        </m:func>
                      </m:e>
                    </m:nary>
                    <m:r>
                      <a:rPr lang="en-CA" b="0" i="1" smtClean="0">
                        <a:latin typeface="Cambria Math" panose="02040503050406030204" pitchFamily="18" charset="0"/>
                      </a:rPr>
                      <m:t> </m:t>
                    </m:r>
                  </m:oMath>
                </a14:m>
                <a:r>
                  <a:rPr lang="en-CA" dirty="0"/>
                  <a:t>over</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𝑝</m:t>
                        </m:r>
                      </m:e>
                    </m:acc>
                  </m:oMath>
                </a14:m>
                <a:r>
                  <a:rPr lang="en-CA" dirty="0"/>
                  <a:t> </a:t>
                </a:r>
                <a:r>
                  <a:rPr lang="en-CA" dirty="0" err="1"/>
                  <a:t>s.t.</a:t>
                </a:r>
                <a:r>
                  <a:rPr lang="en-CA" dirty="0"/>
                  <a: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r>
                      <a:rPr lang="en-CA" b="0" i="1" smtClean="0">
                        <a:latin typeface="Cambria Math" panose="02040503050406030204" pitchFamily="18" charset="0"/>
                      </a:rPr>
                      <m:t>≥0 </m:t>
                    </m:r>
                  </m:oMath>
                </a14:m>
                <a:r>
                  <a:rPr lang="en-CA" dirty="0"/>
                  <a:t> and </a:t>
                </a:r>
                <a14:m>
                  <m:oMath xmlns:m="http://schemas.openxmlformats.org/officeDocument/2006/math">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r>
                          <a:rPr lang="en-CA" b="0" i="1" smtClean="0">
                            <a:latin typeface="Cambria Math" panose="02040503050406030204" pitchFamily="18" charset="0"/>
                          </a:rPr>
                          <m:t>=1 </m:t>
                        </m:r>
                      </m:e>
                    </m:nary>
                  </m:oMath>
                </a14:m>
                <a:br>
                  <a:rPr lang="en-CA" dirty="0"/>
                </a:br>
                <a:r>
                  <a:rPr lang="en-CA" dirty="0"/>
                  <a:t>We find (with Lagrangian) </a:t>
                </a:r>
                <a14:m>
                  <m:oMath xmlns:m="http://schemas.openxmlformats.org/officeDocument/2006/math">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𝑝</m:t>
                            </m:r>
                          </m:e>
                        </m:acc>
                      </m:e>
                      <m:sub>
                        <m:r>
                          <a:rPr lang="en-CA" i="1">
                            <a:latin typeface="Cambria Math" panose="02040503050406030204" pitchFamily="18" charset="0"/>
                          </a:rPr>
                          <m:t>𝑖</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num>
                      <m:den>
                        <m:r>
                          <a:rPr lang="en-CA" b="0" i="1" smtClean="0">
                            <a:latin typeface="Cambria Math" panose="02040503050406030204" pitchFamily="18" charset="0"/>
                          </a:rPr>
                          <m:t>𝑛</m:t>
                        </m:r>
                      </m:den>
                    </m:f>
                  </m:oMath>
                </a14:m>
                <a:br>
                  <a:rPr lang="en-CA" dirty="0"/>
                </a:b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𝑙</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sub>
                      </m:sSub>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num>
                                <m:den>
                                  <m:r>
                                    <a:rPr lang="en-CA" b="0" i="1" smtClean="0">
                                      <a:latin typeface="Cambria Math" panose="02040503050406030204" pitchFamily="18" charset="0"/>
                                    </a:rPr>
                                    <m:t>𝑛</m:t>
                                  </m:r>
                                </m:den>
                              </m:f>
                              <m:r>
                                <a:rPr lang="en-CA" b="0" i="1" smtClean="0">
                                  <a:latin typeface="Cambria Math" panose="02040503050406030204" pitchFamily="18" charset="0"/>
                                </a:rPr>
                                <m:t> </m:t>
                              </m:r>
                            </m:e>
                          </m:func>
                        </m:e>
                      </m:nary>
                    </m:oMath>
                  </m:oMathPara>
                </a14:m>
                <a:endParaRPr lang="en-CA" dirty="0"/>
              </a:p>
              <a:p>
                <a:r>
                  <a:rPr lang="en-CA" dirty="0"/>
                  <a:t>Likelihood ratio is </a:t>
                </a:r>
                <a14:m>
                  <m:oMath xmlns:m="http://schemas.openxmlformats.org/officeDocument/2006/math">
                    <m:nary>
                      <m:naryPr>
                        <m:chr m:val="∑"/>
                        <m:supHide m:val="on"/>
                        <m:ctrlPr>
                          <a:rPr lang="en-CA" b="0" i="1" smtClean="0">
                            <a:latin typeface="Cambria Math" panose="02040503050406030204" pitchFamily="18" charset="0"/>
                          </a:rPr>
                        </m:ctrlPr>
                      </m:naryPr>
                      <m:sub>
                        <m:r>
                          <a:rPr lang="en-CA" b="0" i="1" smtClean="0">
                            <a:latin typeface="Cambria Math" panose="02040503050406030204" pitchFamily="18" charset="0"/>
                          </a:rPr>
                          <m:t>𝑖</m:t>
                        </m:r>
                      </m:sub>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𝑖</m:t>
                                    </m:r>
                                  </m:sub>
                                </m:sSub>
                              </m:num>
                              <m:den>
                                <m:r>
                                  <a:rPr lang="en-CA" b="0" i="1" smtClean="0">
                                    <a:latin typeface="Cambria Math" panose="02040503050406030204" pitchFamily="18" charset="0"/>
                                  </a:rPr>
                                  <m:t>𝑛</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𝑖</m:t>
                                    </m:r>
                                  </m:sub>
                                </m:sSub>
                              </m:den>
                            </m:f>
                            <m:r>
                              <a:rPr lang="en-CA" b="0" i="1" smtClean="0">
                                <a:latin typeface="Cambria Math" panose="02040503050406030204" pitchFamily="18" charset="0"/>
                              </a:rPr>
                              <m:t> </m:t>
                            </m:r>
                          </m:e>
                        </m:func>
                      </m:e>
                    </m:nary>
                  </m:oMath>
                </a14:m>
                <a:endParaRPr lang="en-CA"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540327" y="908050"/>
                <a:ext cx="10019723" cy="5834063"/>
              </a:xfrm>
              <a:blipFill>
                <a:blip r:embed="rId3"/>
                <a:stretch>
                  <a:fillRect l="-974"/>
                </a:stretch>
              </a:blipFill>
            </p:spPr>
            <p:txBody>
              <a:bodyPr/>
              <a:lstStyle/>
              <a:p>
                <a:r>
                  <a:rPr lang="fr-CH">
                    <a:noFill/>
                  </a:rPr>
                  <a:t> </a:t>
                </a:r>
              </a:p>
            </p:txBody>
          </p:sp>
        </mc:Fallback>
      </mc:AlternateContent>
      <p:sp>
        <p:nvSpPr>
          <p:cNvPr id="26627" name="Footer Placeholder 2"/>
          <p:cNvSpPr>
            <a:spLocks noGrp="1"/>
          </p:cNvSpPr>
          <p:nvPr>
            <p:ph type="ftr" sz="quarter" idx="10"/>
          </p:nvPr>
        </p:nvSpPr>
        <p:spPr>
          <a:noFill/>
        </p:spPr>
        <p:txBody>
          <a:bodyPr/>
          <a:lstStyle/>
          <a:p>
            <a:fld id="{AED8A9F7-F2B2-4418-BD33-675AA3BB55E9}" type="slidenum">
              <a:rPr lang="en-US" smtClean="0"/>
              <a:pPr/>
              <a:t>36</a:t>
            </a:fld>
            <a:endParaRPr lang="en-US"/>
          </a:p>
        </p:txBody>
      </p:sp>
    </p:spTree>
    <p:extLst>
      <p:ext uri="{BB962C8B-B14F-4D97-AF65-F5344CB8AC3E}">
        <p14:creationId xmlns:p14="http://schemas.microsoft.com/office/powerpoint/2010/main" val="2252547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eaLnBrk="1" hangingPunct="1"/>
            <a:r>
              <a:rPr lang="en-US" dirty="0"/>
              <a:t>Compute </a:t>
            </a:r>
            <a:r>
              <a:rPr lang="en-US" i="1" dirty="0"/>
              <a:t>p</a:t>
            </a:r>
            <a:r>
              <a:rPr lang="en-US" dirty="0"/>
              <a:t>-value</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32262" y="876993"/>
                <a:ext cx="10127788" cy="5865119"/>
              </a:xfrm>
            </p:spPr>
            <p:txBody>
              <a:bodyPr/>
              <a:lstStyle/>
              <a:p>
                <a:r>
                  <a:rPr lang="en-US" dirty="0"/>
                  <a:t>p-value is equal to</a:t>
                </a:r>
              </a:p>
              <a:p>
                <a:endParaRPr lang="en-US" dirty="0"/>
              </a:p>
              <a:p>
                <a:endParaRPr lang="en-US" dirty="0"/>
              </a:p>
              <a:p>
                <a:endParaRPr lang="en-US" dirty="0"/>
              </a:p>
              <a:p>
                <a:r>
                  <a:rPr lang="en-US" dirty="0"/>
                  <a:t>where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𝑁</m:t>
                        </m:r>
                      </m:e>
                    </m:acc>
                    <m:r>
                      <a:rPr lang="en-CA" b="0" i="1" dirty="0" smtClean="0">
                        <a:latin typeface="Cambria Math" panose="02040503050406030204" pitchFamily="18" charset="0"/>
                      </a:rPr>
                      <m:t>∼</m:t>
                    </m:r>
                    <m:r>
                      <a:rPr lang="en-CA" b="0" i="1" smtClean="0">
                        <a:latin typeface="Cambria Math" panose="02040503050406030204" pitchFamily="18" charset="0"/>
                      </a:rPr>
                      <m:t> </m:t>
                    </m:r>
                  </m:oMath>
                </a14:m>
                <a:r>
                  <a:rPr lang="en-US" dirty="0"/>
                  <a:t>multinomial (</a:t>
                </a:r>
                <a14:m>
                  <m:oMath xmlns:m="http://schemas.openxmlformats.org/officeDocument/2006/math">
                    <m:r>
                      <a:rPr lang="en-CA" b="0" i="1" smtClean="0">
                        <a:latin typeface="Cambria Math" panose="02040503050406030204" pitchFamily="18" charset="0"/>
                      </a:rPr>
                      <m:t>𝑛</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𝑞</m:t>
                        </m:r>
                      </m:e>
                    </m:acc>
                  </m:oMath>
                </a14:m>
                <a:r>
                  <a:rPr lang="en-US" dirty="0"/>
                  <a:t>)</a:t>
                </a:r>
              </a:p>
              <a:p>
                <a:endParaRPr lang="en-US" dirty="0"/>
              </a:p>
              <a:p>
                <a:r>
                  <a:rPr lang="en-US" dirty="0"/>
                  <a:t>How can we compute the p-value ?</a:t>
                </a:r>
              </a:p>
              <a:p>
                <a:pPr lvl="1"/>
                <a:r>
                  <a:rPr lang="en-US" dirty="0"/>
                  <a:t>No exact closed form -&gt; Monte Carlo</a:t>
                </a:r>
              </a:p>
              <a:p>
                <a:pPr lvl="1"/>
                <a:r>
                  <a:rPr lang="en-US" dirty="0"/>
                  <a:t>An approximate exists for large </a:t>
                </a:r>
                <a14:m>
                  <m:oMath xmlns:m="http://schemas.openxmlformats.org/officeDocument/2006/math">
                    <m:r>
                      <a:rPr lang="fr-CH" b="0" i="1" smtClean="0">
                        <a:latin typeface="Cambria Math" panose="02040503050406030204" pitchFamily="18" charset="0"/>
                      </a:rPr>
                      <m:t>𝑛</m:t>
                    </m:r>
                  </m:oMath>
                </a14:m>
                <a:r>
                  <a:rPr lang="en-US" dirty="0"/>
                  <a:t> (see later)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32262" y="876993"/>
                <a:ext cx="10127788" cy="5865119"/>
              </a:xfrm>
              <a:blipFill>
                <a:blip r:embed="rId3"/>
                <a:stretch>
                  <a:fillRect l="-963" t="-832"/>
                </a:stretch>
              </a:blipFill>
            </p:spPr>
            <p:txBody>
              <a:bodyPr/>
              <a:lstStyle/>
              <a:p>
                <a:r>
                  <a:rPr lang="fr-CH">
                    <a:noFill/>
                  </a:rPr>
                  <a:t> </a:t>
                </a:r>
              </a:p>
            </p:txBody>
          </p:sp>
        </mc:Fallback>
      </mc:AlternateContent>
      <p:sp>
        <p:nvSpPr>
          <p:cNvPr id="27651" name="Footer Placeholder 2"/>
          <p:cNvSpPr>
            <a:spLocks noGrp="1"/>
          </p:cNvSpPr>
          <p:nvPr>
            <p:ph type="ftr" sz="quarter" idx="10"/>
          </p:nvPr>
        </p:nvSpPr>
        <p:spPr>
          <a:noFill/>
        </p:spPr>
        <p:txBody>
          <a:bodyPr/>
          <a:lstStyle/>
          <a:p>
            <a:fld id="{C88ED982-AF3D-4A54-B05D-4FBF06B0C551}" type="slidenum">
              <a:rPr lang="en-US" smtClean="0"/>
              <a:pPr/>
              <a:t>37</a:t>
            </a:fld>
            <a:endParaRPr lang="en-US"/>
          </a:p>
        </p:txBody>
      </p:sp>
      <p:pic>
        <p:nvPicPr>
          <p:cNvPr id="3" name="Picture 2">
            <a:extLst>
              <a:ext uri="{FF2B5EF4-FFF2-40B4-BE49-F238E27FC236}">
                <a16:creationId xmlns:a16="http://schemas.microsoft.com/office/drawing/2014/main" id="{D5A55133-DC8E-4EFB-8F76-70144CCA5879}"/>
              </a:ext>
            </a:extLst>
          </p:cNvPr>
          <p:cNvPicPr>
            <a:picLocks noChangeAspect="1"/>
          </p:cNvPicPr>
          <p:nvPr/>
        </p:nvPicPr>
        <p:blipFill>
          <a:blip r:embed="rId4"/>
          <a:stretch>
            <a:fillRect/>
          </a:stretch>
        </p:blipFill>
        <p:spPr>
          <a:xfrm>
            <a:off x="2718261" y="1222348"/>
            <a:ext cx="4390093" cy="1197298"/>
          </a:xfrm>
          <a:prstGeom prst="rect">
            <a:avLst/>
          </a:prstGeom>
        </p:spPr>
      </p:pic>
    </p:spTree>
    <p:extLst>
      <p:ext uri="{BB962C8B-B14F-4D97-AF65-F5344CB8AC3E}">
        <p14:creationId xmlns:p14="http://schemas.microsoft.com/office/powerpoint/2010/main" val="298940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Mendel’s Peas</a:t>
            </a:r>
          </a:p>
        </p:txBody>
      </p:sp>
      <mc:AlternateContent xmlns:mc="http://schemas.openxmlformats.org/markup-compatibility/2006" xmlns:a14="http://schemas.microsoft.com/office/drawing/2010/main">
        <mc:Choice Requires="a14">
          <p:sp>
            <p:nvSpPr>
              <p:cNvPr id="28675" name="Rectangle 5"/>
              <p:cNvSpPr>
                <a:spLocks noGrp="1" noChangeArrowheads="1"/>
              </p:cNvSpPr>
              <p:nvPr>
                <p:ph idx="1"/>
              </p:nvPr>
            </p:nvSpPr>
            <p:spPr>
              <a:xfrm>
                <a:off x="2312988" y="4979988"/>
                <a:ext cx="6348791" cy="1230312"/>
              </a:xfrm>
            </p:spPr>
            <p:txBody>
              <a:bodyPr/>
              <a:lstStyle/>
              <a:p>
                <a:pPr eaLnBrk="1" hangingPunct="1"/>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oMath>
                </a14:m>
                <a:r>
                  <a:rPr lang="en-US" dirty="0"/>
                  <a:t>value = 0.92 </a:t>
                </a:r>
                <a:r>
                  <a:rPr lang="en-US" dirty="0">
                    <a:latin typeface="cmsy10" pitchFamily="34" charset="0"/>
                  </a:rPr>
                  <a:t>±</a:t>
                </a:r>
                <a:r>
                  <a:rPr lang="en-US" dirty="0"/>
                  <a:t> 0.05 </a:t>
                </a:r>
                <a:r>
                  <a:rPr lang="en-US" dirty="0">
                    <a:latin typeface="cmsy10" pitchFamily="34" charset="0"/>
                  </a:rPr>
                  <a:t>=&gt;</a:t>
                </a:r>
                <a:r>
                  <a:rPr lang="en-US" dirty="0"/>
                  <a:t> Accept H</a:t>
                </a:r>
                <a:r>
                  <a:rPr lang="en-US" baseline="-25000" dirty="0"/>
                  <a:t>0</a:t>
                </a:r>
              </a:p>
            </p:txBody>
          </p:sp>
        </mc:Choice>
        <mc:Fallback xmlns="">
          <p:sp>
            <p:nvSpPr>
              <p:cNvPr id="28675" name="Rectangle 5"/>
              <p:cNvSpPr>
                <a:spLocks noGrp="1" noRot="1" noChangeAspect="1" noMove="1" noResize="1" noEditPoints="1" noAdjustHandles="1" noChangeArrowheads="1" noChangeShapeType="1" noTextEdit="1"/>
              </p:cNvSpPr>
              <p:nvPr>
                <p:ph idx="1"/>
              </p:nvPr>
            </p:nvSpPr>
            <p:spPr>
              <a:xfrm>
                <a:off x="2312988" y="4979988"/>
                <a:ext cx="6348791" cy="1230312"/>
              </a:xfrm>
              <a:blipFill>
                <a:blip r:embed="rId3"/>
                <a:stretch>
                  <a:fillRect l="-288" t="-3960"/>
                </a:stretch>
              </a:blipFill>
            </p:spPr>
            <p:txBody>
              <a:bodyPr/>
              <a:lstStyle/>
              <a:p>
                <a:r>
                  <a:rPr lang="fr-CH">
                    <a:noFill/>
                  </a:rPr>
                  <a:t> </a:t>
                </a:r>
              </a:p>
            </p:txBody>
          </p:sp>
        </mc:Fallback>
      </mc:AlternateContent>
      <p:sp>
        <p:nvSpPr>
          <p:cNvPr id="28676" name="Footer Placeholder 3"/>
          <p:cNvSpPr>
            <a:spLocks noGrp="1"/>
          </p:cNvSpPr>
          <p:nvPr>
            <p:ph type="ftr" sz="quarter" idx="10"/>
          </p:nvPr>
        </p:nvSpPr>
        <p:spPr>
          <a:noFill/>
        </p:spPr>
        <p:txBody>
          <a:bodyPr/>
          <a:lstStyle/>
          <a:p>
            <a:fld id="{806C3600-C5FE-481D-80F8-5AB0FCD46FA8}" type="slidenum">
              <a:rPr lang="en-US" smtClean="0"/>
              <a:pPr/>
              <a:t>38</a:t>
            </a:fld>
            <a:endParaRPr lang="en-US"/>
          </a:p>
        </p:txBody>
      </p:sp>
      <p:pic>
        <p:nvPicPr>
          <p:cNvPr id="2" name="Picture 1">
            <a:extLst>
              <a:ext uri="{FF2B5EF4-FFF2-40B4-BE49-F238E27FC236}">
                <a16:creationId xmlns:a16="http://schemas.microsoft.com/office/drawing/2014/main" id="{65E46964-BA96-45D0-A794-4293E4E6444E}"/>
              </a:ext>
            </a:extLst>
          </p:cNvPr>
          <p:cNvPicPr>
            <a:picLocks noChangeAspect="1"/>
          </p:cNvPicPr>
          <p:nvPr/>
        </p:nvPicPr>
        <p:blipFill>
          <a:blip r:embed="rId4"/>
          <a:stretch>
            <a:fillRect/>
          </a:stretch>
        </p:blipFill>
        <p:spPr>
          <a:xfrm>
            <a:off x="-8312" y="908050"/>
            <a:ext cx="12192000" cy="3844155"/>
          </a:xfrm>
          <a:prstGeom prst="rect">
            <a:avLst/>
          </a:prstGeom>
        </p:spPr>
      </p:pic>
    </p:spTree>
    <p:extLst>
      <p:ext uri="{BB962C8B-B14F-4D97-AF65-F5344CB8AC3E}">
        <p14:creationId xmlns:p14="http://schemas.microsoft.com/office/powerpoint/2010/main" val="1896112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PQuestion"/>
              <p:cNvSpPr>
                <a:spLocks noGrp="1"/>
              </p:cNvSpPr>
              <p:nvPr>
                <p:ph type="title"/>
              </p:nvPr>
            </p:nvSpPr>
            <p:spPr>
              <a:xfrm>
                <a:off x="278477" y="-1"/>
                <a:ext cx="10424159" cy="968433"/>
              </a:xfrm>
            </p:spPr>
            <p:txBody>
              <a:bodyPr/>
              <a:lstStyle/>
              <a:p>
                <a:r>
                  <a:rPr lang="en-US" sz="2400" dirty="0"/>
                  <a:t>We design a likelihood ratio test with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𝜽</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𝜽</m:t>
                        </m:r>
                      </m:e>
                      <m:sub>
                        <m:r>
                          <a:rPr lang="en-US" sz="2400" b="1" i="1">
                            <a:latin typeface="Cambria Math" panose="02040503050406030204" pitchFamily="18" charset="0"/>
                          </a:rPr>
                          <m:t>𝟎</m:t>
                        </m:r>
                      </m:sub>
                    </m:sSub>
                  </m:oMath>
                </a14:m>
                <a:r>
                  <a:rPr lang="en-US" sz="2400"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𝟏</m:t>
                        </m:r>
                      </m:sub>
                    </m:sSub>
                    <m:r>
                      <a:rPr lang="en-US" sz="2400" b="1" i="1">
                        <a:latin typeface="Cambria Math" panose="02040503050406030204" pitchFamily="18" charset="0"/>
                      </a:rPr>
                      <m:t>:</m:t>
                    </m:r>
                    <m:r>
                      <a:rPr lang="en-US" sz="2400" b="1" i="1">
                        <a:latin typeface="Cambria Math" panose="02040503050406030204" pitchFamily="18" charset="0"/>
                      </a:rPr>
                      <m:t>𝜽</m:t>
                    </m:r>
                    <m:r>
                      <a:rPr lang="en-US" sz="2400" b="1" i="1">
                        <a:latin typeface="Cambria Math" panose="02040503050406030204" pitchFamily="18" charset="0"/>
                      </a:rPr>
                      <m:t>∈</m:t>
                    </m:r>
                    <m:r>
                      <a:rPr lang="en-US" sz="2400" b="1">
                        <a:latin typeface="Cambria Math" panose="02040503050406030204" pitchFamily="18" charset="0"/>
                      </a:rPr>
                      <m:t>𝚯</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𝜽</m:t>
                        </m:r>
                      </m:e>
                      <m:sub>
                        <m:r>
                          <a:rPr lang="en-US" sz="2400" b="1" i="1">
                            <a:latin typeface="Cambria Math" panose="02040503050406030204" pitchFamily="18" charset="0"/>
                          </a:rPr>
                          <m:t>𝟎</m:t>
                        </m:r>
                      </m:sub>
                    </m:sSub>
                    <m:r>
                      <a:rPr lang="en-US" sz="2400" b="1" i="1">
                        <a:latin typeface="Cambria Math" panose="02040503050406030204" pitchFamily="18" charset="0"/>
                      </a:rPr>
                      <m:t>}</m:t>
                    </m:r>
                  </m:oMath>
                </a14:m>
                <a:r>
                  <a:rPr lang="en-US" sz="2400" dirty="0"/>
                  <a:t>. The data is </a:t>
                </a:r>
                <a14:m>
                  <m:oMath xmlns:m="http://schemas.openxmlformats.org/officeDocument/2006/math">
                    <m:r>
                      <a:rPr lang="en-US" sz="2400" i="1" dirty="0">
                        <a:latin typeface="Cambria Math" panose="02040503050406030204" pitchFamily="18" charset="0"/>
                      </a:rPr>
                      <m:t>𝑥</m:t>
                    </m:r>
                  </m:oMath>
                </a14:m>
                <a:r>
                  <a:rPr lang="en-US" sz="2400" dirty="0"/>
                  <a:t>. The p-value is equal to …</a:t>
                </a:r>
              </a:p>
            </p:txBody>
          </p:sp>
        </mc:Choice>
        <mc:Fallback xmlns="">
          <p:sp>
            <p:nvSpPr>
              <p:cNvPr id="2" name="TPQuestion"/>
              <p:cNvSpPr>
                <a:spLocks noGrp="1" noRot="1" noChangeAspect="1" noMove="1" noResize="1" noEditPoints="1" noAdjustHandles="1" noChangeArrowheads="1" noChangeShapeType="1" noTextEdit="1"/>
              </p:cNvSpPr>
              <p:nvPr>
                <p:ph type="title"/>
              </p:nvPr>
            </p:nvSpPr>
            <p:spPr>
              <a:xfrm>
                <a:off x="278477" y="-1"/>
                <a:ext cx="10424159" cy="968433"/>
              </a:xfrm>
              <a:blipFill>
                <a:blip r:embed="rId4"/>
                <a:stretch>
                  <a:fillRect l="-936" r="-1345" b="-691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TPAnswers"/>
              <p:cNvSpPr>
                <a:spLocks noGrp="1"/>
              </p:cNvSpPr>
              <p:nvPr>
                <p:ph idx="1"/>
                <p:custDataLst>
                  <p:tags r:id="rId2"/>
                </p:custDataLst>
              </p:nvPr>
            </p:nvSpPr>
            <p:spPr/>
            <p:txBody>
              <a:bodyPr>
                <a:normAutofit/>
              </a:bodyPr>
              <a:lstStyle/>
              <a:p>
                <a:pPr marL="457200" indent="-457200">
                  <a:spcAft>
                    <a:spcPts val="0"/>
                  </a:spcAft>
                  <a:buFont typeface="+mj-lt"/>
                  <a:buAutoNum type="alphaUcPeriod"/>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sub>
                    </m:sSub>
                    <m:r>
                      <a:rPr lang="en-US" b="0" i="1" smtClean="0">
                        <a:latin typeface="Cambria Math" panose="02040503050406030204" pitchFamily="18" charset="0"/>
                      </a:rPr>
                      <m:t>(</m:t>
                    </m:r>
                    <m:r>
                      <a:rPr lang="en-US" b="0" i="1" smtClean="0">
                        <a:latin typeface="Cambria Math" panose="02040503050406030204" pitchFamily="18" charset="0"/>
                      </a:rPr>
                      <m:t>𝑙𝑟𝑠</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&gt;</m:t>
                    </m:r>
                    <m:r>
                      <a:rPr lang="en-US" b="0" i="1" smtClean="0">
                        <a:latin typeface="Cambria Math" panose="02040503050406030204" pitchFamily="18" charset="0"/>
                      </a:rPr>
                      <m:t>𝑙𝑟𝑠</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where X is a replay experiment</a:t>
                </a:r>
              </a:p>
              <a:p>
                <a:pPr marL="457200" indent="-457200">
                  <a:spcAft>
                    <a:spcPts val="0"/>
                  </a:spcAft>
                  <a:buFont typeface="+mj-lt"/>
                  <a:buAutoNum type="alphaUcPeriod"/>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sub>
                    </m:sSub>
                    <m:r>
                      <a:rPr lang="en-US" i="1">
                        <a:latin typeface="Cambria Math" panose="02040503050406030204" pitchFamily="18" charset="0"/>
                      </a:rPr>
                      <m:t>(</m:t>
                    </m:r>
                    <m:r>
                      <a:rPr lang="en-US" i="1">
                        <a:latin typeface="Cambria Math" panose="02040503050406030204" pitchFamily="18" charset="0"/>
                      </a:rPr>
                      <m:t>𝑙𝑟𝑠</m:t>
                    </m:r>
                    <m:d>
                      <m:dPr>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&lt;</m:t>
                    </m:r>
                    <m:r>
                      <a:rPr lang="en-US" i="1">
                        <a:latin typeface="Cambria Math" panose="02040503050406030204" pitchFamily="18" charset="0"/>
                      </a:rPr>
                      <m:t>𝑙𝑟𝑠</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where X is a replay experiment</a:t>
                </a:r>
              </a:p>
              <a:p>
                <a:pPr marL="457200" indent="-457200">
                  <a:spcAft>
                    <a:spcPts val="0"/>
                  </a:spcAft>
                  <a:buFont typeface="+mj-lt"/>
                  <a:buAutoNum type="alphaUcPeriod"/>
                </a:pPr>
                <a:r>
                  <a:rPr lang="en-US" b="0" dirty="0"/>
                  <a: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sup</m:t>
                            </m:r>
                          </m:e>
                          <m:lim>
                            <m:r>
                              <a:rPr lang="en-US" b="0" i="1" smtClean="0">
                                <a:latin typeface="Cambria Math" panose="02040503050406030204" pitchFamily="18" charset="0"/>
                              </a:rPr>
                              <m:t>𝜃</m:t>
                            </m:r>
                            <m:r>
                              <a:rPr lang="en-US" b="0" i="1" smtClean="0">
                                <a:latin typeface="Cambria Math" panose="02040503050406030204" pitchFamily="18" charset="0"/>
                              </a:rPr>
                              <m:t>∈</m:t>
                            </m:r>
                            <m:r>
                              <m:rPr>
                                <m:sty m:val="p"/>
                              </m:rPr>
                              <a:rPr lang="en-US" b="0" i="0" smtClean="0">
                                <a:latin typeface="Cambria Math" panose="02040503050406030204" pitchFamily="18" charset="0"/>
                              </a:rPr>
                              <m:t>Θ</m:t>
                            </m:r>
                          </m:lim>
                        </m:limLow>
                      </m:fName>
                      <m:e>
                        <m:sSub>
                          <m:sSubPr>
                            <m:ctrlPr>
                              <a:rPr lang="en-US" i="1">
                                <a:latin typeface="Cambria Math" panose="02040503050406030204" pitchFamily="18" charset="0"/>
                              </a:rPr>
                            </m:ctrlPr>
                          </m:sSubPr>
                          <m:e>
                            <m:r>
                              <a:rPr lang="en-US" i="1">
                                <a:latin typeface="Cambria Math" panose="02040503050406030204" pitchFamily="18" charset="0"/>
                              </a:rPr>
                              <m:t>𝑃</m:t>
                            </m:r>
                          </m:e>
                          <m:sub>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sub>
                        </m:sSub>
                        <m:r>
                          <a:rPr lang="en-US" i="1">
                            <a:latin typeface="Cambria Math" panose="02040503050406030204" pitchFamily="18" charset="0"/>
                          </a:rPr>
                          <m:t>(</m:t>
                        </m:r>
                        <m:r>
                          <a:rPr lang="en-US" i="1">
                            <a:latin typeface="Cambria Math" panose="02040503050406030204" pitchFamily="18" charset="0"/>
                          </a:rPr>
                          <m:t>𝑙𝑟𝑠</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&gt;</m:t>
                        </m:r>
                        <m:r>
                          <a:rPr lang="en-US" i="1">
                            <a:latin typeface="Cambria Math" panose="02040503050406030204" pitchFamily="18" charset="0"/>
                          </a:rPr>
                          <m:t>𝑙𝑟𝑠</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oMath>
                </a14:m>
                <a:r>
                  <a:rPr lang="en-US" dirty="0"/>
                  <a:t> where X is a replay experiment</a:t>
                </a:r>
              </a:p>
              <a:p>
                <a:pPr marL="457200" indent="-457200">
                  <a:spcAft>
                    <a:spcPts val="0"/>
                  </a:spcAft>
                  <a:buFont typeface="+mj-lt"/>
                  <a:buAutoNum type="alphaUcPeriod"/>
                </a:pPr>
                <a:r>
                  <a:rPr lang="en-US" dirty="0"/>
                  <a:t>None of the above</a:t>
                </a:r>
              </a:p>
              <a:p>
                <a:pPr marL="457200" indent="-457200">
                  <a:spcAft>
                    <a:spcPts val="0"/>
                  </a:spcAft>
                  <a:buFont typeface="+mj-lt"/>
                  <a:buAutoNum type="alphaUcPeriod"/>
                </a:pPr>
                <a:r>
                  <a:rPr lang="en-US" dirty="0"/>
                  <a:t>I don’t know</a:t>
                </a:r>
              </a:p>
            </p:txBody>
          </p:sp>
        </mc:Choice>
        <mc:Fallback xmlns="">
          <p:sp>
            <p:nvSpPr>
              <p:cNvPr id="3" name="TPAnswers"/>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1034"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39</a:t>
            </a:fld>
            <a:endParaRPr lang="en-US" dirty="0"/>
          </a:p>
        </p:txBody>
      </p:sp>
    </p:spTree>
    <p:custDataLst>
      <p:tags r:id="rId1"/>
    </p:custDataLst>
    <p:extLst>
      <p:ext uri="{BB962C8B-B14F-4D97-AF65-F5344CB8AC3E}">
        <p14:creationId xmlns:p14="http://schemas.microsoft.com/office/powerpoint/2010/main" val="400761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lstStyle/>
          <a:p>
            <a:pPr eaLnBrk="1" hangingPunct="1"/>
            <a:r>
              <a:rPr lang="en-US" dirty="0"/>
              <a:t>Example: Non Paired Data</a:t>
            </a:r>
          </a:p>
        </p:txBody>
      </p:sp>
      <p:sp>
        <p:nvSpPr>
          <p:cNvPr id="5123" name="Content Placeholder 6"/>
          <p:cNvSpPr>
            <a:spLocks noGrp="1"/>
          </p:cNvSpPr>
          <p:nvPr>
            <p:ph idx="1"/>
          </p:nvPr>
        </p:nvSpPr>
        <p:spPr/>
        <p:txBody>
          <a:bodyPr/>
          <a:lstStyle/>
          <a:p>
            <a:r>
              <a:rPr lang="en-US" dirty="0"/>
              <a:t>Is </a:t>
            </a:r>
            <a:r>
              <a:rPr lang="en-US" dirty="0">
                <a:solidFill>
                  <a:srgbClr val="3333FF"/>
                </a:solidFill>
              </a:rPr>
              <a:t>blue (option 0) </a:t>
            </a:r>
            <a:r>
              <a:rPr lang="en-US" dirty="0"/>
              <a:t> better than </a:t>
            </a:r>
            <a:r>
              <a:rPr lang="en-US" dirty="0">
                <a:solidFill>
                  <a:srgbClr val="FF0000"/>
                </a:solidFill>
              </a:rPr>
              <a:t>red (option 1)</a:t>
            </a: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For Parameter Set 1 answer is clear (by inspection of confidence interval)  no test required</a:t>
            </a:r>
          </a:p>
          <a:p>
            <a:pPr eaLnBrk="1" hangingPunct="1"/>
            <a:endParaRPr lang="fr-CH" dirty="0"/>
          </a:p>
        </p:txBody>
      </p:sp>
      <p:sp>
        <p:nvSpPr>
          <p:cNvPr id="5124" name="Footer Placeholder 2"/>
          <p:cNvSpPr>
            <a:spLocks noGrp="1"/>
          </p:cNvSpPr>
          <p:nvPr>
            <p:ph type="ftr" sz="quarter" idx="10"/>
          </p:nvPr>
        </p:nvSpPr>
        <p:spPr>
          <a:noFill/>
        </p:spPr>
        <p:txBody>
          <a:bodyPr/>
          <a:lstStyle/>
          <a:p>
            <a:fld id="{85A31274-F880-406E-A5B5-FC1E71B27AE7}" type="slidenum">
              <a:rPr lang="en-US" smtClean="0"/>
              <a:pPr/>
              <a:t>4</a:t>
            </a:fld>
            <a:endParaRPr lang="en-US"/>
          </a:p>
        </p:txBody>
      </p:sp>
      <p:sp>
        <p:nvSpPr>
          <p:cNvPr id="2" name="TextBox 1"/>
          <p:cNvSpPr txBox="1"/>
          <p:nvPr/>
        </p:nvSpPr>
        <p:spPr>
          <a:xfrm rot="16200000">
            <a:off x="1150552" y="2454369"/>
            <a:ext cx="1617751" cy="369332"/>
          </a:xfrm>
          <a:prstGeom prst="rect">
            <a:avLst/>
          </a:prstGeom>
          <a:noFill/>
        </p:spPr>
        <p:txBody>
          <a:bodyPr wrap="none" rtlCol="0">
            <a:spAutoFit/>
          </a:bodyPr>
          <a:lstStyle/>
          <a:p>
            <a:r>
              <a:rPr lang="en-CA" dirty="0">
                <a:latin typeface="+mj-lt"/>
              </a:rPr>
              <a:t>Log of run time</a:t>
            </a:r>
          </a:p>
        </p:txBody>
      </p:sp>
      <p:pic>
        <p:nvPicPr>
          <p:cNvPr id="3" name="Picture 2">
            <a:extLst>
              <a:ext uri="{FF2B5EF4-FFF2-40B4-BE49-F238E27FC236}">
                <a16:creationId xmlns:a16="http://schemas.microsoft.com/office/drawing/2014/main" id="{4BEB5A4B-2E87-4A42-B0B5-05BDF51AC74D}"/>
              </a:ext>
            </a:extLst>
          </p:cNvPr>
          <p:cNvPicPr>
            <a:picLocks noChangeAspect="1"/>
          </p:cNvPicPr>
          <p:nvPr/>
        </p:nvPicPr>
        <p:blipFill>
          <a:blip r:embed="rId3"/>
          <a:stretch>
            <a:fillRect/>
          </a:stretch>
        </p:blipFill>
        <p:spPr>
          <a:xfrm>
            <a:off x="2082339" y="1501878"/>
            <a:ext cx="8426918" cy="3854243"/>
          </a:xfrm>
          <a:prstGeom prst="rect">
            <a:avLst/>
          </a:prstGeom>
        </p:spPr>
      </p:pic>
    </p:spTree>
    <p:extLst>
      <p:ext uri="{BB962C8B-B14F-4D97-AF65-F5344CB8AC3E}">
        <p14:creationId xmlns:p14="http://schemas.microsoft.com/office/powerpoint/2010/main" val="2872812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Solution</a:t>
            </a:r>
            <a:endParaRPr lang="fr-CH"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critical region is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𝑙𝑟𝑠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&gt;</m:t>
                        </m:r>
                        <m:r>
                          <a:rPr lang="en-US" b="0" i="1" smtClean="0">
                            <a:latin typeface="Cambria Math" panose="02040503050406030204" pitchFamily="18" charset="0"/>
                          </a:rPr>
                          <m:t>𝑐</m:t>
                        </m:r>
                      </m:e>
                    </m:d>
                    <m:r>
                      <a:rPr lang="en-US" b="0" i="1" smtClean="0">
                        <a:latin typeface="Cambria Math" panose="02040503050406030204" pitchFamily="18" charset="0"/>
                      </a:rPr>
                      <m:t> </m:t>
                    </m:r>
                  </m:oMath>
                </a14:m>
                <a:r>
                  <a:rPr lang="en-US" dirty="0"/>
                  <a:t> for some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Therefore the definition of a p-value applies and we obtain Answer A</a:t>
                </a:r>
              </a:p>
              <a:p>
                <a:endParaRPr lang="fr-CH"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40</a:t>
            </a:fld>
            <a:endParaRPr lang="en-US" dirty="0"/>
          </a:p>
        </p:txBody>
      </p:sp>
    </p:spTree>
    <p:extLst>
      <p:ext uri="{BB962C8B-B14F-4D97-AF65-F5344CB8AC3E}">
        <p14:creationId xmlns:p14="http://schemas.microsoft.com/office/powerpoint/2010/main" val="2830889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t>3. Asymptotic Result</a:t>
            </a:r>
          </a:p>
        </p:txBody>
      </p:sp>
      <mc:AlternateContent xmlns:mc="http://schemas.openxmlformats.org/markup-compatibility/2006" xmlns:a14="http://schemas.microsoft.com/office/drawing/2010/main">
        <mc:Choice Requires="a14">
          <p:sp>
            <p:nvSpPr>
              <p:cNvPr id="46083" name="Rectangle 3"/>
              <p:cNvSpPr>
                <a:spLocks noGrp="1" noChangeArrowheads="1"/>
              </p:cNvSpPr>
              <p:nvPr>
                <p:ph idx="1"/>
              </p:nvPr>
            </p:nvSpPr>
            <p:spPr/>
            <p:txBody>
              <a:bodyPr/>
              <a:lstStyle/>
              <a:p>
                <a:pPr eaLnBrk="1" hangingPunct="1"/>
                <a:r>
                  <a:rPr lang="en-US" dirty="0"/>
                  <a:t>Applicable to a likelihood ratio test when central limit theorem holds, i.e. when distributions have finite variances and </a:t>
                </a:r>
                <a14:m>
                  <m:oMath xmlns:m="http://schemas.openxmlformats.org/officeDocument/2006/math">
                    <m:r>
                      <a:rPr lang="fr-CH" b="0" i="1" smtClean="0">
                        <a:latin typeface="Cambria Math" panose="02040503050406030204" pitchFamily="18" charset="0"/>
                      </a:rPr>
                      <m:t>𝑛</m:t>
                    </m:r>
                  </m:oMath>
                </a14:m>
                <a:r>
                  <a:rPr lang="en-US" dirty="0"/>
                  <a:t> is large</a:t>
                </a:r>
              </a:p>
              <a:p>
                <a:pPr eaLnBrk="1" hangingPunct="1"/>
                <a:r>
                  <a:rPr lang="en-US" dirty="0"/>
                  <a:t>If applicable, radically simple</a:t>
                </a:r>
              </a:p>
              <a:p>
                <a:pPr lvl="1" eaLnBrk="1" hangingPunct="1"/>
                <a:r>
                  <a:rPr lang="en-US" dirty="0"/>
                  <a:t>Compute likelihood ratio statistic </a:t>
                </a:r>
                <a14:m>
                  <m:oMath xmlns:m="http://schemas.openxmlformats.org/officeDocument/2006/math">
                    <m:r>
                      <a:rPr lang="fr-CH" b="0" i="1" smtClean="0">
                        <a:latin typeface="Cambria Math" panose="02040503050406030204" pitchFamily="18" charset="0"/>
                      </a:rPr>
                      <m:t>𝑙𝑟𝑠</m:t>
                    </m:r>
                  </m:oMath>
                </a14:m>
                <a:endParaRPr lang="en-US" dirty="0"/>
              </a:p>
              <a:p>
                <a:pPr marL="457200" lvl="1"/>
                <a:r>
                  <a:rPr lang="en-US" dirty="0"/>
                  <a:t>This is equivalent to 2 optimization sub-problems</a:t>
                </a:r>
                <a:br>
                  <a:rPr lang="en-US" dirty="0"/>
                </a:br>
                <a:r>
                  <a:rPr lang="en-US" dirty="0"/>
                  <a:t>1. find </a:t>
                </a:r>
                <a14:m>
                  <m:oMath xmlns:m="http://schemas.openxmlformats.org/officeDocument/2006/math">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𝜃</m:t>
                        </m:r>
                      </m:e>
                    </m:acc>
                    <m:r>
                      <a:rPr lang="fr-CH" b="0" i="1" dirty="0" smtClean="0">
                        <a:latin typeface="Cambria Math" panose="02040503050406030204" pitchFamily="18" charset="0"/>
                      </a:rPr>
                      <m:t>∈</m:t>
                    </m:r>
                    <m:r>
                      <m:rPr>
                        <m:sty m:val="p"/>
                      </m:rPr>
                      <a:rPr lang="fr-CH" b="0" i="0" dirty="0" smtClean="0">
                        <a:latin typeface="Cambria Math" panose="02040503050406030204" pitchFamily="18" charset="0"/>
                      </a:rPr>
                      <m:t>Θ</m:t>
                    </m:r>
                    <m:r>
                      <a:rPr lang="fr-CH" b="0" i="1" smtClean="0">
                        <a:latin typeface="Cambria Math" panose="02040503050406030204" pitchFamily="18" charset="0"/>
                      </a:rPr>
                      <m:t> </m:t>
                    </m:r>
                  </m:oMath>
                </a14:m>
                <a:r>
                  <a:rPr lang="en-US" dirty="0"/>
                  <a:t>that maximizes the likelihood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𝑙</m:t>
                        </m:r>
                      </m:e>
                      <m:sub>
                        <m:r>
                          <a:rPr lang="fr-CH" b="0" i="1" smtClean="0">
                            <a:latin typeface="Cambria Math" panose="02040503050406030204" pitchFamily="18" charset="0"/>
                          </a:rPr>
                          <m:t>𝑥</m:t>
                        </m:r>
                      </m:sub>
                    </m:sSub>
                    <m:d>
                      <m:dPr>
                        <m:ctrlPr>
                          <a:rPr lang="fr-CH" b="0" i="1" smtClean="0">
                            <a:latin typeface="Cambria Math" panose="02040503050406030204" pitchFamily="18" charset="0"/>
                          </a:rPr>
                        </m:ctrlPr>
                      </m:dPr>
                      <m:e>
                        <m:r>
                          <a:rPr lang="fr-CH" b="0" i="1" smtClean="0">
                            <a:latin typeface="Cambria Math" panose="02040503050406030204" pitchFamily="18" charset="0"/>
                          </a:rPr>
                          <m:t> </m:t>
                        </m:r>
                        <m:r>
                          <a:rPr lang="fr-CH" b="0" i="1" smtClean="0">
                            <a:latin typeface="Cambria Math" panose="02040503050406030204" pitchFamily="18" charset="0"/>
                          </a:rPr>
                          <m:t>𝜃</m:t>
                        </m:r>
                      </m:e>
                    </m:d>
                  </m:oMath>
                </a14:m>
                <a:br>
                  <a:rPr lang="fr-CH" b="0" i="1" dirty="0">
                    <a:latin typeface="Cambria Math" panose="02040503050406030204" pitchFamily="18" charset="0"/>
                  </a:rPr>
                </a:br>
                <a14:m>
                  <m:oMath xmlns:m="http://schemas.openxmlformats.org/officeDocument/2006/math">
                    <m:r>
                      <a:rPr lang="fr-CH" b="0" i="1" dirty="0" smtClean="0">
                        <a:latin typeface="Cambria Math" panose="02040503050406030204" pitchFamily="18" charset="0"/>
                      </a:rPr>
                      <m:t>2</m:t>
                    </m:r>
                    <m:r>
                      <m:rPr>
                        <m:nor/>
                      </m:rPr>
                      <a:rPr lang="en-US" dirty="0"/>
                      <m:t>. </m:t>
                    </m:r>
                    <m:r>
                      <m:rPr>
                        <m:nor/>
                      </m:rPr>
                      <a:rPr lang="en-US" dirty="0"/>
                      <m:t>find</m:t>
                    </m:r>
                    <m:r>
                      <m:rPr>
                        <m:nor/>
                      </m:rPr>
                      <a:rPr lang="en-US" dirty="0"/>
                      <m:t> </m:t>
                    </m:r>
                    <m:sSub>
                      <m:sSubPr>
                        <m:ctrlPr>
                          <a:rPr lang="en-US"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𝜃</m:t>
                            </m:r>
                          </m:e>
                        </m:acc>
                      </m:e>
                      <m:sub>
                        <m:r>
                          <a:rPr lang="en-US" b="0" i="1" smtClean="0">
                            <a:latin typeface="Cambria Math" panose="02040503050406030204" pitchFamily="18" charset="0"/>
                          </a:rPr>
                          <m:t>0</m:t>
                        </m:r>
                      </m:sub>
                    </m:sSub>
                    <m:r>
                      <a:rPr lang="fr-CH" i="1" dirty="0">
                        <a:latin typeface="Cambria Math" panose="02040503050406030204" pitchFamily="18" charset="0"/>
                      </a:rPr>
                      <m:t>∈</m:t>
                    </m:r>
                    <m:sSub>
                      <m:sSubPr>
                        <m:ctrlPr>
                          <a:rPr lang="fr-CH" b="0" i="1" dirty="0" smtClean="0">
                            <a:latin typeface="Cambria Math" panose="02040503050406030204" pitchFamily="18" charset="0"/>
                          </a:rPr>
                        </m:ctrlPr>
                      </m:sSubPr>
                      <m:e>
                        <m:r>
                          <m:rPr>
                            <m:sty m:val="p"/>
                          </m:rPr>
                          <a:rPr lang="fr-CH" dirty="0">
                            <a:latin typeface="Cambria Math" panose="02040503050406030204" pitchFamily="18" charset="0"/>
                          </a:rPr>
                          <m:t>Θ</m:t>
                        </m:r>
                      </m:e>
                      <m:sub>
                        <m:r>
                          <a:rPr lang="fr-CH" b="0" i="1" dirty="0" smtClean="0">
                            <a:latin typeface="Cambria Math" panose="02040503050406030204" pitchFamily="18" charset="0"/>
                          </a:rPr>
                          <m:t>0</m:t>
                        </m:r>
                      </m:sub>
                    </m:sSub>
                    <m:r>
                      <a:rPr lang="fr-CH" i="1">
                        <a:latin typeface="Cambria Math" panose="02040503050406030204" pitchFamily="18" charset="0"/>
                      </a:rPr>
                      <m:t> </m:t>
                    </m:r>
                    <m:r>
                      <m:rPr>
                        <m:nor/>
                      </m:rPr>
                      <a:rPr lang="en-US" dirty="0"/>
                      <m:t>that</m:t>
                    </m:r>
                    <m:r>
                      <m:rPr>
                        <m:nor/>
                      </m:rPr>
                      <a:rPr lang="en-US" dirty="0"/>
                      <m:t> </m:t>
                    </m:r>
                    <m:r>
                      <m:rPr>
                        <m:nor/>
                      </m:rPr>
                      <a:rPr lang="en-US" dirty="0"/>
                      <m:t>maximizes</m:t>
                    </m:r>
                    <m:r>
                      <m:rPr>
                        <m:nor/>
                      </m:rPr>
                      <a:rPr lang="en-US" dirty="0"/>
                      <m:t> </m:t>
                    </m:r>
                    <m:r>
                      <m:rPr>
                        <m:nor/>
                      </m:rPr>
                      <a:rPr lang="en-US" dirty="0"/>
                      <m:t>the</m:t>
                    </m:r>
                    <m:r>
                      <m:rPr>
                        <m:nor/>
                      </m:rPr>
                      <a:rPr lang="en-US" dirty="0"/>
                      <m:t> </m:t>
                    </m:r>
                    <m:r>
                      <m:rPr>
                        <m:nor/>
                      </m:rPr>
                      <a:rPr lang="en-US" dirty="0"/>
                      <m:t>likelihood</m:t>
                    </m:r>
                    <m:r>
                      <m:rPr>
                        <m:nor/>
                      </m:rPr>
                      <a:rPr lang="en-US" dirty="0"/>
                      <m:t> </m:t>
                    </m:r>
                    <m:sSub>
                      <m:sSubPr>
                        <m:ctrlPr>
                          <a:rPr lang="fr-CH" i="1">
                            <a:latin typeface="Cambria Math" panose="02040503050406030204" pitchFamily="18" charset="0"/>
                          </a:rPr>
                        </m:ctrlPr>
                      </m:sSubPr>
                      <m:e>
                        <m:r>
                          <a:rPr lang="fr-CH" i="1">
                            <a:latin typeface="Cambria Math" panose="02040503050406030204" pitchFamily="18" charset="0"/>
                          </a:rPr>
                          <m:t>𝑙</m:t>
                        </m:r>
                      </m:e>
                      <m:sub>
                        <m:r>
                          <a:rPr lang="fr-CH" i="1">
                            <a:latin typeface="Cambria Math" panose="02040503050406030204" pitchFamily="18" charset="0"/>
                          </a:rPr>
                          <m:t>𝑥</m:t>
                        </m:r>
                      </m:sub>
                    </m:sSub>
                    <m:d>
                      <m:dPr>
                        <m:ctrlPr>
                          <a:rPr lang="fr-CH" i="1">
                            <a:latin typeface="Cambria Math" panose="02040503050406030204" pitchFamily="18" charset="0"/>
                          </a:rPr>
                        </m:ctrlPr>
                      </m:dPr>
                      <m:e>
                        <m:r>
                          <a:rPr lang="fr-CH" i="1">
                            <a:latin typeface="Cambria Math" panose="02040503050406030204" pitchFamily="18" charset="0"/>
                          </a:rPr>
                          <m:t> </m:t>
                        </m:r>
                        <m:r>
                          <a:rPr lang="fr-CH" i="1">
                            <a:latin typeface="Cambria Math" panose="02040503050406030204" pitchFamily="18" charset="0"/>
                          </a:rPr>
                          <m:t>𝜃</m:t>
                        </m:r>
                      </m:e>
                    </m:d>
                  </m:oMath>
                </a14:m>
                <a:r>
                  <a:rPr lang="fr-CH" dirty="0"/>
                  <a:t> </a:t>
                </a:r>
                <a:br>
                  <a:rPr lang="fr-CH" dirty="0"/>
                </a:b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𝑙𝑟𝑠</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𝑙</m:t>
                          </m:r>
                        </m:e>
                        <m:sub>
                          <m:r>
                            <a:rPr lang="fr-CH" b="0" i="1" smtClean="0">
                              <a:latin typeface="Cambria Math" panose="02040503050406030204" pitchFamily="18" charset="0"/>
                            </a:rPr>
                            <m:t>𝑥</m:t>
                          </m:r>
                        </m:sub>
                      </m:sSub>
                      <m:d>
                        <m:dPr>
                          <m:ctrlPr>
                            <a:rPr lang="fr-CH" b="0" i="1" smtClean="0">
                              <a:latin typeface="Cambria Math" panose="02040503050406030204" pitchFamily="18" charset="0"/>
                            </a:rPr>
                          </m:ctrlPr>
                        </m:dPr>
                        <m:e>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𝜃</m:t>
                              </m:r>
                            </m:e>
                          </m:acc>
                        </m:e>
                      </m:d>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𝑙</m:t>
                          </m:r>
                        </m:e>
                        <m:sub>
                          <m:r>
                            <a:rPr lang="fr-CH" i="1">
                              <a:latin typeface="Cambria Math" panose="02040503050406030204" pitchFamily="18" charset="0"/>
                            </a:rPr>
                            <m:t>𝑥</m:t>
                          </m:r>
                        </m:sub>
                      </m:sSub>
                      <m:r>
                        <a:rPr lang="fr-CH" i="1">
                          <a:latin typeface="Cambria Math" panose="02040503050406030204" pitchFamily="18" charset="0"/>
                        </a:rPr>
                        <m:t>(</m:t>
                      </m:r>
                      <m:sSub>
                        <m:sSubPr>
                          <m:ctrlPr>
                            <a:rPr lang="fr-CH"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𝜃</m:t>
                              </m:r>
                            </m:e>
                          </m:acc>
                        </m:e>
                        <m:sub>
                          <m:r>
                            <a:rPr lang="fr-CH" b="0" i="1" smtClean="0">
                              <a:latin typeface="Cambria Math" panose="02040503050406030204" pitchFamily="18" charset="0"/>
                            </a:rPr>
                            <m:t>0</m:t>
                          </m:r>
                        </m:sub>
                      </m:sSub>
                      <m:r>
                        <a:rPr lang="fr-CH" i="1">
                          <a:latin typeface="Cambria Math" panose="02040503050406030204" pitchFamily="18" charset="0"/>
                        </a:rPr>
                        <m:t>)</m:t>
                      </m:r>
                    </m:oMath>
                  </m:oMathPara>
                </a14:m>
                <a:br>
                  <a:rPr lang="en-US" dirty="0"/>
                </a:br>
                <a:br>
                  <a:rPr lang="en-US" dirty="0"/>
                </a:br>
                <a:endParaRPr lang="en-US" dirty="0"/>
              </a:p>
              <a:p>
                <a:pPr lvl="1" eaLnBrk="1" hangingPunct="1"/>
                <a:r>
                  <a:rPr lang="en-US" dirty="0"/>
                  <a:t>Inspect and find the order </a:t>
                </a:r>
                <a:r>
                  <a:rPr lang="en-US" i="1" dirty="0"/>
                  <a:t>p</a:t>
                </a:r>
                <a:r>
                  <a:rPr lang="en-US" dirty="0"/>
                  <a:t> (</a:t>
                </a:r>
                <a:r>
                  <a:rPr lang="en-US" dirty="0" err="1"/>
                  <a:t>nb</a:t>
                </a:r>
                <a:r>
                  <a:rPr lang="en-US" dirty="0"/>
                  <a:t> of dimensions that H1 adds to H0)</a:t>
                </a:r>
              </a:p>
              <a:p>
                <a:pPr lvl="1" eaLnBrk="1" hangingPunct="1"/>
                <a:r>
                  <a:rPr lang="en-US" dirty="0"/>
                  <a:t>The p-value is  </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𝑝</m:t>
                        </m:r>
                      </m:e>
                      <m:sup>
                        <m:r>
                          <a:rPr lang="fr-CH" b="0" i="1" smtClean="0">
                            <a:latin typeface="Cambria Math" panose="02040503050406030204" pitchFamily="18" charset="0"/>
                          </a:rPr>
                          <m:t>∗</m:t>
                        </m:r>
                      </m:sup>
                    </m:sSup>
                    <m:r>
                      <a:rPr lang="fr-CH" b="0" i="1" smtClean="0">
                        <a:latin typeface="Cambria Math" panose="02040503050406030204" pitchFamily="18" charset="0"/>
                      </a:rPr>
                      <m:t>≈1−</m:t>
                    </m:r>
                    <m:sSubSup>
                      <m:sSubSupPr>
                        <m:ctrlPr>
                          <a:rPr lang="fr-CH" b="0" i="1" smtClean="0">
                            <a:latin typeface="Cambria Math" panose="02040503050406030204" pitchFamily="18" charset="0"/>
                          </a:rPr>
                        </m:ctrlPr>
                      </m:sSubSupPr>
                      <m:e>
                        <m:r>
                          <a:rPr lang="fr-CH" b="0" i="1" smtClean="0">
                            <a:latin typeface="Cambria Math" panose="02040503050406030204" pitchFamily="18" charset="0"/>
                          </a:rPr>
                          <m:t>𝜒</m:t>
                        </m:r>
                      </m:e>
                      <m:sub>
                        <m:r>
                          <a:rPr lang="fr-CH" b="0" i="1" smtClean="0">
                            <a:latin typeface="Cambria Math" panose="02040503050406030204" pitchFamily="18" charset="0"/>
                          </a:rPr>
                          <m:t>𝑝</m:t>
                        </m:r>
                      </m:sub>
                      <m:sup>
                        <m:r>
                          <a:rPr lang="fr-CH" b="0" i="1" smtClean="0">
                            <a:latin typeface="Cambria Math" panose="02040503050406030204" pitchFamily="18" charset="0"/>
                          </a:rPr>
                          <m:t>2</m:t>
                        </m:r>
                      </m:sup>
                    </m:sSubSup>
                    <m:r>
                      <a:rPr lang="fr-CH" b="0" i="1" smtClean="0">
                        <a:latin typeface="Cambria Math" panose="02040503050406030204" pitchFamily="18" charset="0"/>
                      </a:rPr>
                      <m:t>(2 </m:t>
                    </m:r>
                    <m:r>
                      <a:rPr lang="fr-CH" b="0" i="1" smtClean="0">
                        <a:latin typeface="Cambria Math" panose="02040503050406030204" pitchFamily="18" charset="0"/>
                      </a:rPr>
                      <m:t>𝑙𝑟𝑠</m:t>
                    </m:r>
                    <m:r>
                      <a:rPr lang="fr-CH" b="0" i="1" smtClean="0">
                        <a:latin typeface="Cambria Math" panose="02040503050406030204" pitchFamily="18" charset="0"/>
                      </a:rPr>
                      <m:t>)</m:t>
                    </m:r>
                  </m:oMath>
                </a14:m>
                <a:endParaRPr lang="en-US" dirty="0"/>
              </a:p>
            </p:txBody>
          </p:sp>
        </mc:Choice>
        <mc:Fallback xmlns="">
          <p:sp>
            <p:nvSpPr>
              <p:cNvPr id="46083" name="Rectangle 3"/>
              <p:cNvSpPr>
                <a:spLocks noGrp="1" noRot="1" noChangeAspect="1" noMove="1" noResize="1" noEditPoints="1" noAdjustHandles="1" noChangeArrowheads="1" noChangeShapeType="1" noTextEdit="1"/>
              </p:cNvSpPr>
              <p:nvPr>
                <p:ph idx="1"/>
              </p:nvPr>
            </p:nvSpPr>
            <p:spPr>
              <a:blipFill rotWithShape="0">
                <a:blip r:embed="rId3"/>
                <a:stretch>
                  <a:fillRect l="-1032" t="-857"/>
                </a:stretch>
              </a:blipFill>
            </p:spPr>
            <p:txBody>
              <a:bodyPr/>
              <a:lstStyle/>
              <a:p>
                <a:r>
                  <a:rPr lang="en-US">
                    <a:noFill/>
                  </a:rPr>
                  <a:t> </a:t>
                </a:r>
              </a:p>
            </p:txBody>
          </p:sp>
        </mc:Fallback>
      </mc:AlternateContent>
      <p:sp>
        <p:nvSpPr>
          <p:cNvPr id="46084" name="Footer Placeholder 3"/>
          <p:cNvSpPr>
            <a:spLocks noGrp="1"/>
          </p:cNvSpPr>
          <p:nvPr>
            <p:ph type="ftr" sz="quarter" idx="10"/>
          </p:nvPr>
        </p:nvSpPr>
        <p:spPr>
          <a:noFill/>
        </p:spPr>
        <p:txBody>
          <a:bodyPr/>
          <a:lstStyle/>
          <a:p>
            <a:fld id="{D1A0CBD8-376F-40CB-A5E7-6F9EA695F7A3}" type="slidenum">
              <a:rPr lang="en-US" smtClean="0"/>
              <a:pPr/>
              <a:t>41</a:t>
            </a:fld>
            <a:endParaRPr lang="en-US"/>
          </a:p>
        </p:txBody>
      </p:sp>
    </p:spTree>
    <p:extLst>
      <p:ext uri="{BB962C8B-B14F-4D97-AF65-F5344CB8AC3E}">
        <p14:creationId xmlns:p14="http://schemas.microsoft.com/office/powerpoint/2010/main" val="2043045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8D296-1464-4D5A-B9DC-3E56C494F9A2}"/>
              </a:ext>
            </a:extLst>
          </p:cNvPr>
          <p:cNvPicPr>
            <a:picLocks noChangeAspect="1"/>
          </p:cNvPicPr>
          <p:nvPr/>
        </p:nvPicPr>
        <p:blipFill>
          <a:blip r:embed="rId3"/>
          <a:stretch>
            <a:fillRect/>
          </a:stretch>
        </p:blipFill>
        <p:spPr>
          <a:xfrm>
            <a:off x="0" y="1048665"/>
            <a:ext cx="12192000" cy="3738203"/>
          </a:xfrm>
          <a:prstGeom prst="rect">
            <a:avLst/>
          </a:prstGeom>
        </p:spPr>
      </p:pic>
      <p:sp>
        <p:nvSpPr>
          <p:cNvPr id="3" name="Content Placeholder 2"/>
          <p:cNvSpPr>
            <a:spLocks noGrp="1"/>
          </p:cNvSpPr>
          <p:nvPr>
            <p:ph idx="1"/>
          </p:nvPr>
        </p:nvSpPr>
        <p:spPr>
          <a:xfrm>
            <a:off x="1703388" y="5705476"/>
            <a:ext cx="8856662" cy="892175"/>
          </a:xfrm>
        </p:spPr>
        <p:txBody>
          <a:bodyPr/>
          <a:lstStyle/>
          <a:p>
            <a:r>
              <a:rPr lang="en-US" dirty="0"/>
              <a:t>For a likelihood ratio test, the likelihood ratio statistic is an approximate pivot</a:t>
            </a:r>
            <a:endParaRPr lang="fr-CH" dirty="0"/>
          </a:p>
        </p:txBody>
      </p:sp>
      <p:sp>
        <p:nvSpPr>
          <p:cNvPr id="43012" name="Footer Placeholder 2"/>
          <p:cNvSpPr>
            <a:spLocks noGrp="1"/>
          </p:cNvSpPr>
          <p:nvPr>
            <p:ph type="ftr" sz="quarter" idx="10"/>
          </p:nvPr>
        </p:nvSpPr>
        <p:spPr>
          <a:noFill/>
        </p:spPr>
        <p:txBody>
          <a:bodyPr/>
          <a:lstStyle/>
          <a:p>
            <a:fld id="{7D309E50-90AC-4691-9E54-6A4139D47ECD}" type="slidenum">
              <a:rPr lang="en-US" smtClean="0"/>
              <a:pPr/>
              <a:t>42</a:t>
            </a:fld>
            <a:endParaRPr lang="en-US"/>
          </a:p>
        </p:txBody>
      </p:sp>
      <p:sp>
        <p:nvSpPr>
          <p:cNvPr id="43013" name="Text Box 5"/>
          <p:cNvSpPr txBox="1">
            <a:spLocks noChangeArrowheads="1"/>
          </p:cNvSpPr>
          <p:nvPr/>
        </p:nvSpPr>
        <p:spPr bwMode="auto">
          <a:xfrm>
            <a:off x="4336775" y="5057775"/>
            <a:ext cx="3215240" cy="400110"/>
          </a:xfrm>
          <a:prstGeom prst="rect">
            <a:avLst/>
          </a:prstGeom>
          <a:noFill/>
          <a:ln w="9525" algn="ctr">
            <a:solidFill>
              <a:srgbClr val="FF0000"/>
            </a:solidFill>
            <a:miter lim="800000"/>
            <a:headEnd/>
            <a:tailEnd/>
          </a:ln>
        </p:spPr>
        <p:txBody>
          <a:bodyPr wrap="none">
            <a:spAutoFit/>
          </a:bodyPr>
          <a:lstStyle/>
          <a:p>
            <a:r>
              <a:rPr lang="en-US" sz="2000" dirty="0">
                <a:latin typeface="+mn-lt"/>
              </a:rPr>
              <a:t>2 x Likelihood ratio statistic</a:t>
            </a:r>
            <a:endParaRPr lang="en-US" dirty="0">
              <a:latin typeface="+mn-lt"/>
            </a:endParaRPr>
          </a:p>
        </p:txBody>
      </p:sp>
      <p:sp>
        <p:nvSpPr>
          <p:cNvPr id="43014" name="Line 6"/>
          <p:cNvSpPr>
            <a:spLocks noChangeShapeType="1"/>
          </p:cNvSpPr>
          <p:nvPr/>
        </p:nvSpPr>
        <p:spPr bwMode="auto">
          <a:xfrm flipH="1" flipV="1">
            <a:off x="6715126" y="4143376"/>
            <a:ext cx="9525" cy="904875"/>
          </a:xfrm>
          <a:prstGeom prst="line">
            <a:avLst/>
          </a:prstGeom>
          <a:noFill/>
          <a:ln w="9525">
            <a:solidFill>
              <a:srgbClr val="FF0000"/>
            </a:solidFill>
            <a:round/>
            <a:headEnd/>
            <a:tailEnd type="triangle" w="med" len="med"/>
          </a:ln>
        </p:spPr>
        <p:txBody>
          <a:bodyPr>
            <a:spAutoFit/>
          </a:bodyPr>
          <a:lstStyle/>
          <a:p>
            <a:endParaRPr lang="en-US"/>
          </a:p>
        </p:txBody>
      </p:sp>
    </p:spTree>
    <p:extLst>
      <p:ext uri="{BB962C8B-B14F-4D97-AF65-F5344CB8AC3E}">
        <p14:creationId xmlns:p14="http://schemas.microsoft.com/office/powerpoint/2010/main" val="2569424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Paired Data Example</a:t>
            </a:r>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a:xfrm>
                <a:off x="702425" y="3752739"/>
                <a:ext cx="9234171" cy="2560777"/>
              </a:xfrm>
            </p:spPr>
            <p:txBody>
              <a:bodyPr/>
              <a:lstStyle/>
              <a:p>
                <a:r>
                  <a:rPr lang="en-US" dirty="0"/>
                  <a:t>The model is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1,</m:t>
                        </m:r>
                        <m:r>
                          <a:rPr lang="en-CA" b="0" i="1" smtClean="0">
                            <a:latin typeface="Cambria Math" panose="02040503050406030204" pitchFamily="18" charset="0"/>
                          </a:rPr>
                          <m:t>𝑖</m:t>
                        </m:r>
                        <m:r>
                          <a:rPr lang="en-CA" b="0" i="1" smtClean="0">
                            <a:latin typeface="Cambria Math" panose="02040503050406030204" pitchFamily="18" charset="0"/>
                          </a:rPr>
                          <m:t> </m:t>
                        </m:r>
                      </m:sub>
                    </m:sSub>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𝑌</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𝜇</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2</m:t>
                        </m:r>
                        <m:r>
                          <a:rPr lang="en-CA" b="0" i="1" smtClean="0">
                            <a:latin typeface="Cambria Math" panose="02040503050406030204" pitchFamily="18" charset="0"/>
                          </a:rPr>
                          <m:t>,</m:t>
                        </m:r>
                        <m:r>
                          <a:rPr lang="en-CA" b="0" i="1" smtClean="0">
                            <a:latin typeface="Cambria Math" panose="02040503050406030204" pitchFamily="18" charset="0"/>
                          </a:rPr>
                          <m:t>𝑗</m:t>
                        </m:r>
                      </m:sub>
                    </m:sSub>
                  </m:oMath>
                </a14:m>
                <a:r>
                  <a:rPr lang="en-US" dirty="0"/>
                  <a:t>,  with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𝜀</m:t>
                        </m:r>
                      </m:e>
                      <m:sub>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sub>
                    </m:sSub>
                    <m:r>
                      <a:rPr lang="en-CA" b="0" i="1" smtClean="0">
                        <a:latin typeface="Cambria Math" panose="02040503050406030204" pitchFamily="18" charset="0"/>
                      </a:rPr>
                      <m:t>∼</m:t>
                    </m:r>
                  </m:oMath>
                </a14:m>
                <a:r>
                  <a:rPr lang="en-US" dirty="0"/>
                  <a:t> </a:t>
                </a:r>
                <a:r>
                  <a:rPr lang="en-US" dirty="0" err="1"/>
                  <a:t>iid</a:t>
                </a:r>
                <a:r>
                  <a:rPr lang="en-US" dirty="0"/>
                  <a: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r>
                          <a:rPr lang="en-CA" b="0" i="1" smtClean="0">
                            <a:latin typeface="Cambria Math" panose="02040503050406030204" pitchFamily="18" charset="0"/>
                          </a:rPr>
                          <m:t>0,</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𝜎</m:t>
                            </m:r>
                          </m:e>
                          <m:sup>
                            <m:r>
                              <a:rPr lang="en-CA" b="0" i="1" smtClean="0">
                                <a:latin typeface="Cambria Math" panose="02040503050406030204" pitchFamily="18" charset="0"/>
                              </a:rPr>
                              <m:t>2</m:t>
                            </m:r>
                          </m:sup>
                        </m:sSup>
                      </m:sub>
                    </m:sSub>
                  </m:oMath>
                </a14:m>
                <a:endParaRPr lang="en-US" dirty="0"/>
              </a:p>
              <a:p>
                <a:endParaRPr lang="en-US" dirty="0"/>
              </a:p>
              <a:p>
                <a:r>
                  <a:rPr lang="en-US" dirty="0"/>
                  <a:t>For each parameter set, we want to test</a:t>
                </a:r>
                <a:br>
                  <a:rPr lang="en-US" dirty="0"/>
                </a:b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i="1" dirty="0" smtClean="0">
                            <a:latin typeface="Cambria Math" panose="02040503050406030204" pitchFamily="18" charset="0"/>
                          </a:rPr>
                          <m:t>0</m:t>
                        </m:r>
                      </m:sub>
                    </m:sSub>
                  </m:oMath>
                </a14:m>
                <a:r>
                  <a:rPr lang="en-US" dirty="0"/>
                  <a:t>: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𝜇</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𝜇</m:t>
                        </m:r>
                      </m:e>
                      <m:sub>
                        <m:r>
                          <a:rPr lang="fr-CH" b="0" i="1" smtClean="0">
                            <a:latin typeface="Cambria Math" panose="02040503050406030204" pitchFamily="18" charset="0"/>
                          </a:rPr>
                          <m:t>2</m:t>
                        </m:r>
                      </m:sub>
                    </m:sSub>
                  </m:oMath>
                </a14:m>
                <a:br>
                  <a:rPr lang="fr-CH" dirty="0"/>
                </a:b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𝐻</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𝜇</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𝜇</m:t>
                        </m:r>
                      </m:e>
                      <m:sub>
                        <m:r>
                          <a:rPr lang="fr-CH" b="0" i="1" smtClean="0">
                            <a:latin typeface="Cambria Math" panose="02040503050406030204" pitchFamily="18" charset="0"/>
                          </a:rPr>
                          <m:t>2</m:t>
                        </m:r>
                      </m:sub>
                    </m:sSub>
                  </m:oMath>
                </a14:m>
                <a:r>
                  <a:rPr lang="en-US" dirty="0"/>
                  <a:t> </a:t>
                </a:r>
              </a:p>
            </p:txBody>
          </p:sp>
        </mc:Choice>
        <mc:Fallback>
          <p:sp>
            <p:nvSpPr>
              <p:cNvPr id="7" name="Content Placeholder 6"/>
              <p:cNvSpPr>
                <a:spLocks noGrp="1" noRot="1" noChangeAspect="1" noMove="1" noResize="1" noEditPoints="1" noAdjustHandles="1" noChangeArrowheads="1" noChangeShapeType="1" noTextEdit="1"/>
              </p:cNvSpPr>
              <p:nvPr>
                <p:ph idx="1"/>
              </p:nvPr>
            </p:nvSpPr>
            <p:spPr>
              <a:xfrm>
                <a:off x="702425" y="3752739"/>
                <a:ext cx="9234171" cy="2560777"/>
              </a:xfrm>
              <a:blipFill>
                <a:blip r:embed="rId2"/>
                <a:stretch>
                  <a:fillRect l="-990" t="-166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43</a:t>
            </a:fld>
            <a:endParaRPr lang="en-US" dirty="0"/>
          </a:p>
        </p:txBody>
      </p:sp>
      <p:pic>
        <p:nvPicPr>
          <p:cNvPr id="5" name="Picture 5"/>
          <p:cNvPicPr>
            <a:picLocks noChangeAspect="1" noChangeArrowheads="1"/>
          </p:cNvPicPr>
          <p:nvPr/>
        </p:nvPicPr>
        <p:blipFill>
          <a:blip r:embed="rId3" cstate="print"/>
          <a:srcRect/>
          <a:stretch>
            <a:fillRect/>
          </a:stretch>
        </p:blipFill>
        <p:spPr bwMode="auto">
          <a:xfrm>
            <a:off x="1631951" y="908050"/>
            <a:ext cx="8067675" cy="2457450"/>
          </a:xfrm>
          <a:prstGeom prst="rect">
            <a:avLst/>
          </a:prstGeom>
          <a:noFill/>
          <a:ln w="9525" algn="ctr">
            <a:noFill/>
            <a:miter lim="800000"/>
            <a:headEnd/>
            <a:tailEnd/>
          </a:ln>
        </p:spPr>
      </p:pic>
    </p:spTree>
    <p:extLst>
      <p:ext uri="{BB962C8B-B14F-4D97-AF65-F5344CB8AC3E}">
        <p14:creationId xmlns:p14="http://schemas.microsoft.com/office/powerpoint/2010/main" val="3571424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7176" y="122831"/>
                <a:ext cx="8856662" cy="6619283"/>
              </a:xfrm>
            </p:spPr>
            <p:txBody>
              <a:bodyPr/>
              <a:lstStyle/>
              <a:p>
                <a:r>
                  <a:rPr lang="en-US" dirty="0"/>
                  <a:t>Estimate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𝜇</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𝜇</m:t>
                        </m:r>
                      </m:e>
                      <m:sub>
                        <m:r>
                          <a:rPr lang="fr-CH" b="0" i="1" smtClean="0">
                            <a:latin typeface="Cambria Math" panose="02040503050406030204" pitchFamily="18" charset="0"/>
                          </a:rPr>
                          <m:t>2</m:t>
                        </m:r>
                      </m:sub>
                    </m:sSub>
                  </m:oMath>
                </a14:m>
                <a:r>
                  <a:rPr lang="en-US" dirty="0"/>
                  <a:t> under</a:t>
                </a:r>
                <a:br>
                  <a:rPr lang="en-US" dirty="0"/>
                </a:b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i="1" dirty="0" smtClean="0">
                            <a:latin typeface="Cambria Math" panose="02040503050406030204" pitchFamily="18" charset="0"/>
                          </a:rPr>
                          <m:t>0</m:t>
                        </m:r>
                      </m:sub>
                    </m:sSub>
                  </m:oMath>
                </a14:m>
                <a:r>
                  <a:rPr lang="en-US" dirty="0"/>
                  <a:t> and compute the likelihood</a:t>
                </a:r>
                <a:br>
                  <a:rPr lang="en-US" dirty="0"/>
                </a:br>
                <a:r>
                  <a:rPr lang="en-US" dirty="0"/>
                  <a:t>this is a linear regression</a:t>
                </a:r>
                <a:br>
                  <a:rPr lang="en-US" dirty="0"/>
                </a:br>
                <a:r>
                  <a:rPr lang="en-US" dirty="0"/>
                  <a:t>model</a:t>
                </a:r>
              </a:p>
              <a:p>
                <a:r>
                  <a:rPr lang="en-US" dirty="0"/>
                  <a:t>Similarly, we can estimate the</a:t>
                </a:r>
                <a:br>
                  <a:rPr lang="en-US" dirty="0"/>
                </a:b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𝜇</m:t>
                        </m:r>
                      </m:e>
                      <m:sub>
                        <m:r>
                          <a:rPr lang="fr-CH" i="1">
                            <a:latin typeface="Cambria Math" panose="02040503050406030204" pitchFamily="18" charset="0"/>
                          </a:rPr>
                          <m:t>1</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𝜇</m:t>
                        </m:r>
                      </m:e>
                      <m:sub>
                        <m:r>
                          <a:rPr lang="fr-CH" i="1">
                            <a:latin typeface="Cambria Math" panose="02040503050406030204" pitchFamily="18" charset="0"/>
                          </a:rPr>
                          <m:t>2</m:t>
                        </m:r>
                      </m:sub>
                    </m:sSub>
                  </m:oMath>
                </a14:m>
                <a:r>
                  <a:rPr lang="en-US" dirty="0"/>
                  <a:t> under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𝐻</m:t>
                        </m:r>
                      </m:e>
                      <m:sub>
                        <m:r>
                          <a:rPr lang="fr-CH" b="0" i="1" smtClean="0">
                            <a:latin typeface="Cambria Math" panose="02040503050406030204" pitchFamily="18" charset="0"/>
                          </a:rPr>
                          <m:t>1</m:t>
                        </m:r>
                      </m:sub>
                    </m:sSub>
                  </m:oMath>
                </a14:m>
                <a:r>
                  <a:rPr lang="en-US" dirty="0"/>
                  <a:t> and compute</a:t>
                </a:r>
                <a:br>
                  <a:rPr lang="en-US" dirty="0"/>
                </a:br>
                <a:r>
                  <a:rPr lang="en-US" dirty="0"/>
                  <a:t> the likelihood</a:t>
                </a:r>
              </a:p>
              <a:p>
                <a:r>
                  <a:rPr lang="en-US" dirty="0"/>
                  <a:t>We find </a:t>
                </a:r>
                <a14:m>
                  <m:oMath xmlns:m="http://schemas.openxmlformats.org/officeDocument/2006/math">
                    <m:r>
                      <a:rPr lang="fr-CH" b="0" i="1" smtClean="0">
                        <a:latin typeface="Cambria Math" panose="02040503050406030204" pitchFamily="18" charset="0"/>
                      </a:rPr>
                      <m:t>𝑙𝑟𝑠</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𝑛</m:t>
                        </m:r>
                      </m:num>
                      <m:den>
                        <m:r>
                          <a:rPr lang="fr-CH" b="0" i="1" smtClean="0">
                            <a:latin typeface="Cambria Math" panose="02040503050406030204" pitchFamily="18" charset="0"/>
                          </a:rPr>
                          <m:t>2</m:t>
                        </m:r>
                      </m:den>
                    </m:f>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𝑆𝑆</m:t>
                            </m:r>
                            <m:r>
                              <a:rPr lang="fr-CH" b="0" i="1" smtClean="0">
                                <a:latin typeface="Cambria Math" panose="02040503050406030204" pitchFamily="18" charset="0"/>
                              </a:rPr>
                              <m:t>0</m:t>
                            </m:r>
                          </m:num>
                          <m:den>
                            <m:r>
                              <a:rPr lang="fr-CH" b="0" i="1" smtClean="0">
                                <a:latin typeface="Cambria Math" panose="02040503050406030204" pitchFamily="18" charset="0"/>
                              </a:rPr>
                              <m:t>𝑆𝑆</m:t>
                            </m:r>
                            <m:r>
                              <a:rPr lang="fr-CH" b="0" i="1" smtClean="0">
                                <a:latin typeface="Cambria Math" panose="02040503050406030204" pitchFamily="18" charset="0"/>
                              </a:rPr>
                              <m:t>1</m:t>
                            </m:r>
                          </m:den>
                        </m:f>
                        <m:r>
                          <a:rPr lang="fr-CH" b="0" i="1" smtClean="0">
                            <a:latin typeface="Cambria Math" panose="02040503050406030204" pitchFamily="18" charset="0"/>
                          </a:rPr>
                          <m:t>) </m:t>
                        </m:r>
                      </m:e>
                    </m:func>
                  </m:oMath>
                </a14:m>
                <a:br>
                  <a:rPr lang="fr-CH" dirty="0"/>
                </a:br>
                <a:r>
                  <a:rPr lang="fr-CH" dirty="0" err="1"/>
                  <a:t>with</a:t>
                </a:r>
                <a:r>
                  <a:rPr lang="fr-CH" dirty="0"/>
                  <a:t> </a:t>
                </a:r>
                <a14:m>
                  <m:oMath xmlns:m="http://schemas.openxmlformats.org/officeDocument/2006/math">
                    <m:r>
                      <a:rPr lang="fr-CH" b="0" i="1" smtClean="0">
                        <a:latin typeface="Cambria Math" panose="02040503050406030204" pitchFamily="18" charset="0"/>
                      </a:rPr>
                      <m:t>𝑆𝑆</m:t>
                    </m:r>
                    <m:r>
                      <a:rPr lang="fr-CH" b="0" i="1" smtClean="0">
                        <a:latin typeface="Cambria Math" panose="02040503050406030204" pitchFamily="18" charset="0"/>
                      </a:rPr>
                      <m:t>0=</m:t>
                    </m:r>
                    <m:sSup>
                      <m:sSupPr>
                        <m:ctrlPr>
                          <a:rPr lang="fr-CH" b="0" i="1" smtClean="0">
                            <a:latin typeface="Cambria Math" panose="02040503050406030204" pitchFamily="18" charset="0"/>
                          </a:rPr>
                        </m:ctrlPr>
                      </m:sSupPr>
                      <m:e>
                        <m:r>
                          <a:rPr lang="fr-CH" b="0" i="1" smtClean="0">
                            <a:latin typeface="Cambria Math" panose="02040503050406030204" pitchFamily="18" charset="0"/>
                          </a:rPr>
                          <m:t>ℓ</m:t>
                        </m:r>
                      </m:e>
                      <m:sup>
                        <m:r>
                          <a:rPr lang="fr-CH" b="0" i="1" smtClean="0">
                            <a:latin typeface="Cambria Math" panose="02040503050406030204" pitchFamily="18" charset="0"/>
                          </a:rPr>
                          <m:t>2</m:t>
                        </m:r>
                      </m:sup>
                    </m:sSup>
                  </m:oMath>
                </a14:m>
                <a:r>
                  <a:rPr lang="en-US" dirty="0"/>
                  <a:t>norm of residuals under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𝐻</m:t>
                        </m:r>
                      </m:e>
                      <m:sub>
                        <m:r>
                          <a:rPr lang="fr-CH" b="0" i="1" smtClean="0">
                            <a:latin typeface="Cambria Math" panose="02040503050406030204" pitchFamily="18" charset="0"/>
                          </a:rPr>
                          <m:t>0</m:t>
                        </m:r>
                      </m:sub>
                    </m:sSub>
                  </m:oMath>
                </a14:m>
                <a:br>
                  <a:rPr lang="fr-CH" b="0" i="1" dirty="0">
                    <a:latin typeface="Cambria Math" panose="02040503050406030204" pitchFamily="18" charset="0"/>
                  </a:rPr>
                </a:br>
                <a:r>
                  <a:rPr lang="fr-CH" b="0" dirty="0">
                    <a:latin typeface="Cambria Math" panose="02040503050406030204" pitchFamily="18" charset="0"/>
                  </a:rPr>
                  <a:t>and</a:t>
                </a:r>
                <a14:m>
                  <m:oMath xmlns:m="http://schemas.openxmlformats.org/officeDocument/2006/math">
                    <m:r>
                      <m:rPr>
                        <m:nor/>
                      </m:rPr>
                      <a:rPr lang="fr-CH" dirty="0"/>
                      <m:t> </m:t>
                    </m:r>
                    <m:r>
                      <a:rPr lang="fr-CH" i="1">
                        <a:latin typeface="Cambria Math" panose="02040503050406030204" pitchFamily="18" charset="0"/>
                      </a:rPr>
                      <m:t>𝑆𝑆</m:t>
                    </m:r>
                    <m:r>
                      <a:rPr lang="fr-CH" b="0" i="1" smtClean="0">
                        <a:latin typeface="Cambria Math" panose="02040503050406030204" pitchFamily="18" charset="0"/>
                      </a:rPr>
                      <m:t>1</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ℓ</m:t>
                        </m:r>
                      </m:e>
                      <m:sup>
                        <m:r>
                          <a:rPr lang="fr-CH" i="1">
                            <a:latin typeface="Cambria Math" panose="02040503050406030204" pitchFamily="18" charset="0"/>
                          </a:rPr>
                          <m:t>2</m:t>
                        </m:r>
                      </m:sup>
                    </m:sSup>
                    <m:r>
                      <m:rPr>
                        <m:nor/>
                      </m:rPr>
                      <a:rPr lang="en-US" dirty="0"/>
                      <m:t>norm</m:t>
                    </m:r>
                    <m:r>
                      <m:rPr>
                        <m:nor/>
                      </m:rPr>
                      <a:rPr lang="en-US" dirty="0"/>
                      <m:t> </m:t>
                    </m:r>
                    <m:r>
                      <m:rPr>
                        <m:nor/>
                      </m:rPr>
                      <a:rPr lang="en-US" dirty="0"/>
                      <m:t>of</m:t>
                    </m:r>
                    <m:r>
                      <m:rPr>
                        <m:nor/>
                      </m:rPr>
                      <a:rPr lang="en-US" dirty="0"/>
                      <m:t> </m:t>
                    </m:r>
                    <m:r>
                      <m:rPr>
                        <m:nor/>
                      </m:rPr>
                      <a:rPr lang="en-US" dirty="0"/>
                      <m:t>residuals</m:t>
                    </m:r>
                    <m:r>
                      <m:rPr>
                        <m:nor/>
                      </m:rPr>
                      <a:rPr lang="en-US" dirty="0"/>
                      <m:t> </m:t>
                    </m:r>
                    <m:r>
                      <m:rPr>
                        <m:nor/>
                      </m:rPr>
                      <a:rPr lang="en-US" dirty="0"/>
                      <m:t>under</m:t>
                    </m:r>
                    <m:r>
                      <m:rPr>
                        <m:nor/>
                      </m:rPr>
                      <a:rPr lang="en-US" dirty="0"/>
                      <m:t> </m:t>
                    </m:r>
                    <m:sSub>
                      <m:sSubPr>
                        <m:ctrlPr>
                          <a:rPr lang="fr-CH" i="1">
                            <a:latin typeface="Cambria Math" panose="02040503050406030204" pitchFamily="18" charset="0"/>
                          </a:rPr>
                        </m:ctrlPr>
                      </m:sSubPr>
                      <m:e>
                        <m:r>
                          <a:rPr lang="fr-CH" i="1">
                            <a:latin typeface="Cambria Math" panose="02040503050406030204" pitchFamily="18" charset="0"/>
                          </a:rPr>
                          <m:t>𝐻</m:t>
                        </m:r>
                      </m:e>
                      <m:sub>
                        <m:r>
                          <a:rPr lang="fr-CH" b="0" i="1" smtClean="0">
                            <a:latin typeface="Cambria Math" panose="02040503050406030204" pitchFamily="18" charset="0"/>
                          </a:rPr>
                          <m:t>1</m:t>
                        </m:r>
                      </m:sub>
                    </m:sSub>
                  </m:oMath>
                </a14:m>
                <a:r>
                  <a:rPr lang="fr-CH" dirty="0"/>
                  <a:t> </a:t>
                </a:r>
                <a:br>
                  <a:rPr lang="fr-CH" dirty="0"/>
                </a:br>
                <a:r>
                  <a:rPr lang="fr-CH" dirty="0"/>
                  <a:t>(</a:t>
                </a:r>
                <a:r>
                  <a:rPr lang="fr-CH" dirty="0" err="1"/>
                  <a:t>See</a:t>
                </a:r>
                <a:r>
                  <a:rPr lang="fr-CH" dirty="0"/>
                  <a:t> section ANOVA for </a:t>
                </a:r>
                <a:r>
                  <a:rPr lang="fr-CH" dirty="0" err="1"/>
                  <a:t>details</a:t>
                </a:r>
                <a:r>
                  <a:rPr lang="fr-CH" dirty="0"/>
                  <a:t>)</a:t>
                </a:r>
              </a:p>
              <a:p>
                <a:pPr/>
                <a:r>
                  <a:rPr lang="fr-CH" dirty="0"/>
                  <a:t>The </a:t>
                </a:r>
                <a:r>
                  <a:rPr lang="fr-CH" dirty="0" err="1"/>
                  <a:t>order</a:t>
                </a:r>
                <a:r>
                  <a:rPr lang="fr-CH" dirty="0"/>
                  <a:t> </a:t>
                </a:r>
                <a14:m>
                  <m:oMath xmlns:m="http://schemas.openxmlformats.org/officeDocument/2006/math">
                    <m:r>
                      <a:rPr lang="fr-CH" b="0" i="1" smtClean="0">
                        <a:latin typeface="Cambria Math" panose="02040503050406030204" pitchFamily="18" charset="0"/>
                      </a:rPr>
                      <m:t>𝑝</m:t>
                    </m:r>
                  </m:oMath>
                </a14:m>
                <a:r>
                  <a:rPr lang="fr-CH" dirty="0"/>
                  <a:t> </a:t>
                </a:r>
                <a:r>
                  <a:rPr lang="fr-CH" dirty="0" err="1"/>
                  <a:t>is</a:t>
                </a:r>
                <a:r>
                  <a:rPr lang="fr-CH" dirty="0"/>
                  <a:t> the </a:t>
                </a:r>
                <a:r>
                  <a:rPr lang="fr-CH" dirty="0" err="1"/>
                  <a:t>number</a:t>
                </a:r>
                <a:r>
                  <a:rPr lang="fr-CH" dirty="0"/>
                  <a:t> of </a:t>
                </a:r>
                <a:r>
                  <a:rPr lang="fr-CH" dirty="0" err="1"/>
                  <a:t>degrees</a:t>
                </a:r>
                <a:r>
                  <a:rPr lang="fr-CH" dirty="0"/>
                  <a:t> of </a:t>
                </a:r>
                <a:r>
                  <a:rPr lang="fr-CH" dirty="0" err="1"/>
                  <a:t>freedom</a:t>
                </a:r>
                <a:r>
                  <a:rPr lang="fr-CH" dirty="0"/>
                  <a:t> </a:t>
                </a:r>
                <a:r>
                  <a:rPr lang="fr-CH" dirty="0" err="1"/>
                  <a:t>added</a:t>
                </a:r>
                <a:r>
                  <a:rPr lang="fr-CH" dirty="0"/>
                  <a:t> to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𝐻</m:t>
                        </m:r>
                      </m:e>
                      <m:sub>
                        <m:r>
                          <a:rPr lang="fr-CH" b="0" i="1" smtClean="0">
                            <a:latin typeface="Cambria Math" panose="02040503050406030204" pitchFamily="18" charset="0"/>
                          </a:rPr>
                          <m:t>0</m:t>
                        </m:r>
                      </m:sub>
                    </m:sSub>
                  </m:oMath>
                </a14:m>
                <a:br>
                  <a:rPr lang="fr-CH" dirty="0"/>
                </a:br>
                <a14:m>
                  <m:oMathPara xmlns:m="http://schemas.openxmlformats.org/officeDocument/2006/math">
                    <m:oMathParaPr>
                      <m:jc m:val="centerGroup"/>
                    </m:oMathParaPr>
                    <m:oMath xmlns:m="http://schemas.openxmlformats.org/officeDocument/2006/math">
                      <m:r>
                        <a:rPr lang="fr-CH" b="0" i="1" dirty="0" smtClean="0">
                          <a:latin typeface="Cambria Math" panose="02040503050406030204" pitchFamily="18" charset="0"/>
                        </a:rPr>
                        <m:t>𝑝</m:t>
                      </m:r>
                      <m:r>
                        <a:rPr lang="fr-CH" b="0" i="0" dirty="0" smtClean="0">
                          <a:latin typeface="Cambria Math" panose="02040503050406030204" pitchFamily="18" charset="0"/>
                        </a:rPr>
                        <m:t>=</m:t>
                      </m:r>
                      <m:r>
                        <a:rPr lang="fr-CH" b="0" i="1" dirty="0" smtClean="0">
                          <a:latin typeface="Cambria Math" panose="02040503050406030204" pitchFamily="18" charset="0"/>
                        </a:rPr>
                        <m:t>3</m:t>
                      </m:r>
                      <m:r>
                        <a:rPr lang="fr-CH" i="1" dirty="0" smtClean="0">
                          <a:latin typeface="Cambria Math" panose="02040503050406030204" pitchFamily="18" charset="0"/>
                        </a:rPr>
                        <m:t>−</m:t>
                      </m:r>
                      <m:r>
                        <a:rPr lang="fr-CH" b="0" i="1" dirty="0" smtClean="0">
                          <a:latin typeface="Cambria Math" panose="02040503050406030204" pitchFamily="18" charset="0"/>
                        </a:rPr>
                        <m:t>2</m:t>
                      </m:r>
                      <m:r>
                        <a:rPr lang="fr-CH" i="1" dirty="0" smtClean="0">
                          <a:latin typeface="Cambria Math" panose="02040503050406030204" pitchFamily="18" charset="0"/>
                        </a:rPr>
                        <m:t>=1</m:t>
                      </m:r>
                    </m:oMath>
                  </m:oMathPara>
                </a14:m>
                <a:endParaRPr lang="fr-CH" dirty="0"/>
              </a:p>
              <a:p>
                <a:endParaRPr lang="fr-CH" dirty="0"/>
              </a:p>
              <a:p>
                <a:pPr/>
                <a14:m>
                  <m:oMathPara xmlns:m="http://schemas.openxmlformats.org/officeDocument/2006/math">
                    <m:oMathParaPr>
                      <m:jc m:val="centerGroup"/>
                    </m:oMathParaPr>
                    <m:oMath xmlns:m="http://schemas.openxmlformats.org/officeDocument/2006/math">
                      <m:r>
                        <a:rPr lang="fr-CH" i="1" dirty="0" smtClean="0">
                          <a:latin typeface="Cambria Math" panose="02040503050406030204" pitchFamily="18" charset="0"/>
                        </a:rPr>
                        <m:t>𝑝</m:t>
                      </m:r>
                      <m:r>
                        <a:rPr lang="fr-CH" b="0" i="1" dirty="0" smtClean="0">
                          <a:latin typeface="Cambria Math" panose="02040503050406030204" pitchFamily="18" charset="0"/>
                        </a:rPr>
                        <m:t>−</m:t>
                      </m:r>
                      <m:sSup>
                        <m:sSupPr>
                          <m:ctrlPr>
                            <a:rPr lang="fr-CH" b="0" i="1" dirty="0" smtClean="0">
                              <a:latin typeface="Cambria Math" panose="02040503050406030204" pitchFamily="18" charset="0"/>
                            </a:rPr>
                          </m:ctrlPr>
                        </m:sSupPr>
                        <m:e>
                          <m:r>
                            <m:rPr>
                              <m:sty m:val="p"/>
                            </m:rPr>
                            <a:rPr lang="fr-CH" b="0" i="0" dirty="0" smtClean="0">
                              <a:latin typeface="Cambria Math" panose="02040503050406030204" pitchFamily="18" charset="0"/>
                            </a:rPr>
                            <m:t>value</m:t>
                          </m:r>
                          <m:r>
                            <a:rPr lang="fr-CH" b="0" i="0" dirty="0" smtClean="0">
                              <a:latin typeface="Cambria Math" panose="02040503050406030204" pitchFamily="18" charset="0"/>
                            </a:rPr>
                            <m:t> </m:t>
                          </m:r>
                          <m:r>
                            <a:rPr lang="fr-CH" b="0" i="1" dirty="0" smtClean="0">
                              <a:latin typeface="Cambria Math" panose="02040503050406030204" pitchFamily="18" charset="0"/>
                            </a:rPr>
                            <m:t>𝑝</m:t>
                          </m:r>
                        </m:e>
                        <m:sup>
                          <m:r>
                            <a:rPr lang="fr-CH" b="0" i="0" dirty="0" smtClean="0">
                              <a:latin typeface="Cambria Math" panose="02040503050406030204" pitchFamily="18" charset="0"/>
                            </a:rPr>
                            <m:t>∗</m:t>
                          </m:r>
                        </m:sup>
                      </m:sSup>
                      <m:r>
                        <a:rPr lang="fr-CH" b="0" i="1" dirty="0" smtClean="0">
                          <a:latin typeface="Cambria Math" panose="02040503050406030204" pitchFamily="18" charset="0"/>
                        </a:rPr>
                        <m:t>≈1−</m:t>
                      </m:r>
                      <m:sSubSup>
                        <m:sSubSupPr>
                          <m:ctrlPr>
                            <a:rPr lang="fr-CH" b="0" i="1" dirty="0" smtClean="0">
                              <a:latin typeface="Cambria Math" panose="02040503050406030204" pitchFamily="18" charset="0"/>
                            </a:rPr>
                          </m:ctrlPr>
                        </m:sSubSupPr>
                        <m:e>
                          <m:r>
                            <a:rPr lang="fr-CH" b="0" i="1" dirty="0" smtClean="0">
                              <a:latin typeface="Cambria Math" panose="02040503050406030204" pitchFamily="18" charset="0"/>
                            </a:rPr>
                            <m:t>𝜒</m:t>
                          </m:r>
                        </m:e>
                        <m:sub>
                          <m:r>
                            <a:rPr lang="fr-CH" b="0" i="1" dirty="0" smtClean="0">
                              <a:latin typeface="Cambria Math" panose="02040503050406030204" pitchFamily="18" charset="0"/>
                            </a:rPr>
                            <m:t>1</m:t>
                          </m:r>
                        </m:sub>
                        <m:sup>
                          <m:r>
                            <a:rPr lang="fr-CH" b="0" i="1" dirty="0" smtClean="0">
                              <a:latin typeface="Cambria Math" panose="02040503050406030204" pitchFamily="18" charset="0"/>
                            </a:rPr>
                            <m:t>2</m:t>
                          </m:r>
                        </m:sup>
                      </m:sSubSup>
                      <m:r>
                        <a:rPr lang="fr-CH" b="0" i="1" dirty="0" smtClean="0">
                          <a:latin typeface="Cambria Math" panose="02040503050406030204" pitchFamily="18" charset="0"/>
                        </a:rPr>
                        <m:t>(2 </m:t>
                      </m:r>
                      <m:r>
                        <a:rPr lang="fr-CH" b="0" i="1" dirty="0" smtClean="0">
                          <a:latin typeface="Cambria Math" panose="02040503050406030204" pitchFamily="18" charset="0"/>
                        </a:rPr>
                        <m:t>𝑙𝑟𝑠</m:t>
                      </m:r>
                      <m:r>
                        <a:rPr lang="fr-CH" b="0" i="1" dirty="0"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7176" y="122831"/>
                <a:ext cx="8856662" cy="6619283"/>
              </a:xfrm>
              <a:blipFill>
                <a:blip r:embed="rId2"/>
                <a:stretch>
                  <a:fillRect l="-1101" t="-73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44</a:t>
            </a:fld>
            <a:endParaRPr lang="en-US" dirty="0"/>
          </a:p>
        </p:txBody>
      </p:sp>
      <p:pic>
        <p:nvPicPr>
          <p:cNvPr id="2" name="Picture 1"/>
          <p:cNvPicPr>
            <a:picLocks noChangeAspect="1"/>
          </p:cNvPicPr>
          <p:nvPr/>
        </p:nvPicPr>
        <p:blipFill>
          <a:blip r:embed="rId3"/>
          <a:stretch>
            <a:fillRect/>
          </a:stretch>
        </p:blipFill>
        <p:spPr>
          <a:xfrm>
            <a:off x="5413959" y="76616"/>
            <a:ext cx="4213225" cy="3159919"/>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990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32814" y="3664982"/>
            <a:ext cx="4970689" cy="1870080"/>
          </a:xfrm>
          <a:prstGeom prst="rect">
            <a:avLst/>
          </a:prstGeom>
        </p:spPr>
      </p:pic>
      <p:sp>
        <p:nvSpPr>
          <p:cNvPr id="44034" name="Footer Placeholder 1"/>
          <p:cNvSpPr>
            <a:spLocks noGrp="1"/>
          </p:cNvSpPr>
          <p:nvPr>
            <p:ph type="ftr" sz="quarter" idx="10"/>
          </p:nvPr>
        </p:nvSpPr>
        <p:spPr>
          <a:noFill/>
        </p:spPr>
        <p:txBody>
          <a:bodyPr/>
          <a:lstStyle/>
          <a:p>
            <a:fld id="{88A7EEC8-B5BF-45AC-9404-2B85D14CAD8B}" type="slidenum">
              <a:rPr lang="en-US" smtClean="0"/>
              <a:pPr/>
              <a:t>45</a:t>
            </a:fld>
            <a:endParaRPr lang="en-US"/>
          </a:p>
        </p:txBody>
      </p:sp>
      <p:pic>
        <p:nvPicPr>
          <p:cNvPr id="44035" name="Picture 5"/>
          <p:cNvPicPr>
            <a:picLocks noChangeAspect="1" noChangeArrowheads="1"/>
          </p:cNvPicPr>
          <p:nvPr/>
        </p:nvPicPr>
        <p:blipFill>
          <a:blip r:embed="rId4" cstate="print"/>
          <a:srcRect b="36104"/>
          <a:stretch>
            <a:fillRect/>
          </a:stretch>
        </p:blipFill>
        <p:spPr bwMode="auto">
          <a:xfrm>
            <a:off x="1714500" y="-14288"/>
            <a:ext cx="7562850" cy="2343151"/>
          </a:xfrm>
          <a:prstGeom prst="rect">
            <a:avLst/>
          </a:prstGeom>
          <a:noFill/>
          <a:ln w="9525" algn="ctr">
            <a:noFill/>
            <a:miter lim="800000"/>
            <a:headEnd/>
            <a:tailEnd/>
          </a:ln>
        </p:spPr>
      </p:pic>
      <p:sp>
        <p:nvSpPr>
          <p:cNvPr id="2" name="TextBox 1"/>
          <p:cNvSpPr txBox="1"/>
          <p:nvPr/>
        </p:nvSpPr>
        <p:spPr>
          <a:xfrm>
            <a:off x="3122552" y="3340078"/>
            <a:ext cx="2585067" cy="400110"/>
          </a:xfrm>
          <a:prstGeom prst="rect">
            <a:avLst/>
          </a:prstGeom>
          <a:noFill/>
        </p:spPr>
        <p:txBody>
          <a:bodyPr wrap="none" rtlCol="0">
            <a:spAutoFit/>
          </a:bodyPr>
          <a:lstStyle/>
          <a:p>
            <a:r>
              <a:rPr lang="en-US" sz="2000" dirty="0">
                <a:solidFill>
                  <a:srgbClr val="FF0000"/>
                </a:solidFill>
                <a:latin typeface="+mn-lt"/>
              </a:rPr>
              <a:t>Approximate p-values</a:t>
            </a:r>
          </a:p>
        </p:txBody>
      </p:sp>
      <p:sp>
        <p:nvSpPr>
          <p:cNvPr id="7" name="TextBox 6"/>
          <p:cNvSpPr txBox="1"/>
          <p:nvPr/>
        </p:nvSpPr>
        <p:spPr>
          <a:xfrm>
            <a:off x="8691327" y="3295650"/>
            <a:ext cx="2801344" cy="400110"/>
          </a:xfrm>
          <a:prstGeom prst="rect">
            <a:avLst/>
          </a:prstGeom>
          <a:noFill/>
        </p:spPr>
        <p:txBody>
          <a:bodyPr wrap="none" rtlCol="0">
            <a:spAutoFit/>
          </a:bodyPr>
          <a:lstStyle/>
          <a:p>
            <a:r>
              <a:rPr lang="en-US" sz="2000" dirty="0">
                <a:solidFill>
                  <a:srgbClr val="FF0000"/>
                </a:solidFill>
                <a:latin typeface="+mn-lt"/>
              </a:rPr>
              <a:t>Exact p-values (ANOVA)</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0785979" y="3631440"/>
              <a:ext cx="252720" cy="148320"/>
            </p14:xfrm>
          </p:contentPart>
        </mc:Choice>
        <mc:Fallback xmlns="">
          <p:pic>
            <p:nvPicPr>
              <p:cNvPr id="4" name="Ink 3"/>
              <p:cNvPicPr/>
              <p:nvPr/>
            </p:nvPicPr>
            <p:blipFill>
              <a:blip r:embed="rId6"/>
              <a:stretch>
                <a:fillRect/>
              </a:stretch>
            </p:blipFill>
            <p:spPr>
              <a:xfrm>
                <a:off x="10774099" y="3619560"/>
                <a:ext cx="2764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5303571" y="3814320"/>
              <a:ext cx="227520" cy="418320"/>
            </p14:xfrm>
          </p:contentPart>
        </mc:Choice>
        <mc:Fallback xmlns="">
          <p:pic>
            <p:nvPicPr>
              <p:cNvPr id="8" name="Ink 7"/>
              <p:cNvPicPr/>
              <p:nvPr/>
            </p:nvPicPr>
            <p:blipFill>
              <a:blip r:embed="rId8"/>
              <a:stretch>
                <a:fillRect/>
              </a:stretch>
            </p:blipFill>
            <p:spPr>
              <a:xfrm>
                <a:off x="5291691" y="3802440"/>
                <a:ext cx="251280" cy="442080"/>
              </a:xfrm>
              <a:prstGeom prst="rect">
                <a:avLst/>
              </a:prstGeom>
            </p:spPr>
          </p:pic>
        </mc:Fallback>
      </mc:AlternateContent>
      <p:pic>
        <p:nvPicPr>
          <p:cNvPr id="5" name="Picture 4">
            <a:extLst>
              <a:ext uri="{FF2B5EF4-FFF2-40B4-BE49-F238E27FC236}">
                <a16:creationId xmlns:a16="http://schemas.microsoft.com/office/drawing/2014/main" id="{DB9BF5BD-F576-4F6D-BC8A-0E4129D7CF3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891251" y="3779760"/>
            <a:ext cx="4617108" cy="2844350"/>
          </a:xfrm>
          <a:prstGeom prst="rect">
            <a:avLst/>
          </a:prstGeom>
        </p:spPr>
      </p:pic>
    </p:spTree>
    <p:extLst>
      <p:ext uri="{BB962C8B-B14F-4D97-AF65-F5344CB8AC3E}">
        <p14:creationId xmlns:p14="http://schemas.microsoft.com/office/powerpoint/2010/main" val="3078620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PQuestion"/>
          <p:cNvSpPr>
            <a:spLocks noGrp="1"/>
          </p:cNvSpPr>
          <p:nvPr>
            <p:ph type="title"/>
          </p:nvPr>
        </p:nvSpPr>
        <p:spPr/>
        <p:txBody>
          <a:bodyPr/>
          <a:lstStyle/>
          <a:p>
            <a:r>
              <a:rPr lang="en-US" sz="3200" dirty="0"/>
              <a:t>For which parameter sets do we conclude that there is a significant difference ?</a:t>
            </a:r>
          </a:p>
        </p:txBody>
      </p:sp>
      <p:sp>
        <p:nvSpPr>
          <p:cNvPr id="4" name="TPAnswers"/>
          <p:cNvSpPr>
            <a:spLocks noGrp="1"/>
          </p:cNvSpPr>
          <p:nvPr>
            <p:ph idx="1"/>
            <p:custDataLst>
              <p:tags r:id="rId2"/>
            </p:custDataLst>
          </p:nvPr>
        </p:nvSpPr>
        <p:spPr/>
        <p:txBody>
          <a:bodyPr>
            <a:normAutofit/>
          </a:bodyPr>
          <a:lstStyle/>
          <a:p>
            <a:pPr marL="457200" indent="-457200">
              <a:spcAft>
                <a:spcPts val="0"/>
              </a:spcAft>
              <a:buFont typeface="+mj-lt"/>
              <a:buAutoNum type="alphaUcPeriod"/>
            </a:pPr>
            <a:r>
              <a:rPr lang="en-US"/>
              <a:t>1</a:t>
            </a:r>
            <a:endParaRPr lang="en-US" dirty="0"/>
          </a:p>
          <a:p>
            <a:pPr marL="457200" indent="-457200">
              <a:spcAft>
                <a:spcPts val="0"/>
              </a:spcAft>
              <a:buFont typeface="+mj-lt"/>
              <a:buAutoNum type="alphaUcPeriod"/>
            </a:pPr>
            <a:r>
              <a:rPr lang="en-US" dirty="0"/>
              <a:t>2</a:t>
            </a:r>
          </a:p>
          <a:p>
            <a:pPr marL="457200" indent="-457200">
              <a:spcAft>
                <a:spcPts val="0"/>
              </a:spcAft>
              <a:buFont typeface="+mj-lt"/>
              <a:buAutoNum type="alphaUcPeriod"/>
            </a:pPr>
            <a:r>
              <a:rPr lang="en-US" dirty="0"/>
              <a:t>3</a:t>
            </a:r>
          </a:p>
          <a:p>
            <a:pPr marL="457200" indent="-457200">
              <a:spcAft>
                <a:spcPts val="0"/>
              </a:spcAft>
              <a:buFont typeface="+mj-lt"/>
              <a:buAutoNum type="alphaUcPeriod"/>
            </a:pPr>
            <a:r>
              <a:rPr lang="en-US" dirty="0"/>
              <a:t>1 and 2</a:t>
            </a:r>
          </a:p>
          <a:p>
            <a:pPr marL="457200" indent="-457200">
              <a:spcAft>
                <a:spcPts val="0"/>
              </a:spcAft>
              <a:buFont typeface="+mj-lt"/>
              <a:buAutoNum type="alphaUcPeriod"/>
            </a:pPr>
            <a:r>
              <a:rPr lang="en-US" dirty="0"/>
              <a:t>1 and 3</a:t>
            </a:r>
          </a:p>
          <a:p>
            <a:pPr marL="457200" indent="-457200">
              <a:spcAft>
                <a:spcPts val="0"/>
              </a:spcAft>
              <a:buFont typeface="+mj-lt"/>
              <a:buAutoNum type="alphaUcPeriod"/>
            </a:pPr>
            <a:r>
              <a:rPr lang="en-US" dirty="0"/>
              <a:t>2 and 3</a:t>
            </a:r>
          </a:p>
          <a:p>
            <a:pPr marL="457200" indent="-457200">
              <a:spcAft>
                <a:spcPts val="0"/>
              </a:spcAft>
              <a:buFont typeface="+mj-lt"/>
              <a:buAutoNum type="alphaUcPeriod"/>
            </a:pPr>
            <a:r>
              <a:rPr lang="en-US" dirty="0"/>
              <a:t>All</a:t>
            </a:r>
          </a:p>
          <a:p>
            <a:pPr marL="457200" indent="-457200">
              <a:spcAft>
                <a:spcPts val="0"/>
              </a:spcAft>
              <a:buFont typeface="+mj-lt"/>
              <a:buAutoNum type="alphaUcPeriod"/>
            </a:pPr>
            <a:r>
              <a:rPr lang="en-US" dirty="0"/>
              <a:t>None</a:t>
            </a:r>
          </a:p>
          <a:p>
            <a:pPr marL="457200" indent="-457200">
              <a:spcAft>
                <a:spcPts val="0"/>
              </a:spcAft>
              <a:buFont typeface="+mj-lt"/>
              <a:buAutoNum type="alphaUcPeriod"/>
            </a:pPr>
            <a:r>
              <a:rPr lang="en-US" dirty="0"/>
              <a:t>I don’t know</a:t>
            </a:r>
          </a:p>
        </p:txBody>
      </p:sp>
      <p:sp>
        <p:nvSpPr>
          <p:cNvPr id="2" name="Footer Placeholder 1"/>
          <p:cNvSpPr>
            <a:spLocks noGrp="1"/>
          </p:cNvSpPr>
          <p:nvPr>
            <p:ph type="ftr" sz="quarter" idx="10"/>
          </p:nvPr>
        </p:nvSpPr>
        <p:spPr/>
        <p:txBody>
          <a:bodyPr/>
          <a:lstStyle/>
          <a:p>
            <a:pPr>
              <a:defRPr/>
            </a:pPr>
            <a:fld id="{C12C9490-29B1-450A-A54A-1A528E3E45A2}" type="slidenum">
              <a:rPr lang="en-US" smtClean="0"/>
              <a:pPr>
                <a:defRPr/>
              </a:pPr>
              <a:t>46</a:t>
            </a:fld>
            <a:endParaRPr lang="en-US" dirty="0"/>
          </a:p>
        </p:txBody>
      </p:sp>
      <p:pic>
        <p:nvPicPr>
          <p:cNvPr id="5" name="Picture 5"/>
          <p:cNvPicPr>
            <a:picLocks noChangeAspect="1" noChangeArrowheads="1"/>
          </p:cNvPicPr>
          <p:nvPr/>
        </p:nvPicPr>
        <p:blipFill>
          <a:blip r:embed="rId4" cstate="print">
            <a:clrChange>
              <a:clrFrom>
                <a:srgbClr val="FFFFFF"/>
              </a:clrFrom>
              <a:clrTo>
                <a:srgbClr val="FFFFFF">
                  <a:alpha val="0"/>
                </a:srgbClr>
              </a:clrTo>
            </a:clrChange>
          </a:blip>
          <a:srcRect b="36104"/>
          <a:stretch>
            <a:fillRect/>
          </a:stretch>
        </p:blipFill>
        <p:spPr bwMode="auto">
          <a:xfrm>
            <a:off x="6122124" y="774826"/>
            <a:ext cx="4462961" cy="1382732"/>
          </a:xfrm>
          <a:prstGeom prst="rect">
            <a:avLst/>
          </a:prstGeom>
          <a:noFill/>
          <a:ln w="9525" algn="ctr">
            <a:noFill/>
            <a:miter lim="800000"/>
            <a:headEnd/>
            <a:tailEnd/>
          </a:ln>
        </p:spPr>
      </p:pic>
      <p:pic>
        <p:nvPicPr>
          <p:cNvPr id="9" name="Picture 8"/>
          <p:cNvPicPr>
            <a:picLocks noChangeAspect="1"/>
          </p:cNvPicPr>
          <p:nvPr/>
        </p:nvPicPr>
        <p:blipFill>
          <a:blip r:embed="rId5"/>
          <a:stretch>
            <a:fillRect/>
          </a:stretch>
        </p:blipFill>
        <p:spPr>
          <a:xfrm>
            <a:off x="5761832" y="2435246"/>
            <a:ext cx="4600575" cy="1095375"/>
          </a:xfrm>
          <a:prstGeom prst="rect">
            <a:avLst/>
          </a:prstGeom>
        </p:spPr>
      </p:pic>
    </p:spTree>
    <p:custDataLst>
      <p:tags r:id="rId1"/>
    </p:custDataLst>
    <p:extLst>
      <p:ext uri="{BB962C8B-B14F-4D97-AF65-F5344CB8AC3E}">
        <p14:creationId xmlns:p14="http://schemas.microsoft.com/office/powerpoint/2010/main" val="1240633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test rejects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𝐻</m:t>
                        </m:r>
                      </m:e>
                      <m:sub>
                        <m:r>
                          <a:rPr lang="en-US" i="1" dirty="0" smtClean="0">
                            <a:latin typeface="Cambria Math" panose="02040503050406030204" pitchFamily="18" charset="0"/>
                          </a:rPr>
                          <m:t>0</m:t>
                        </m:r>
                      </m:sub>
                    </m:sSub>
                  </m:oMath>
                </a14:m>
                <a:r>
                  <a:rPr lang="en-US" dirty="0"/>
                  <a:t> when p is small</a:t>
                </a:r>
                <a:br>
                  <a:rPr lang="en-US" dirty="0"/>
                </a:br>
                <a14:m>
                  <m:oMath xmlns:m="http://schemas.openxmlformats.org/officeDocument/2006/math">
                    <m:r>
                      <a:rPr lang="fr-CH" b="0" i="1" dirty="0" smtClean="0">
                        <a:latin typeface="Cambria Math" panose="02040503050406030204" pitchFamily="18" charset="0"/>
                      </a:rPr>
                      <m:t> </m:t>
                    </m:r>
                    <m:sSub>
                      <m:sSubPr>
                        <m:ctrlPr>
                          <a:rPr lang="fr-CH" b="0" i="1" dirty="0" smtClean="0">
                            <a:latin typeface="Cambria Math" panose="02040503050406030204" pitchFamily="18" charset="0"/>
                          </a:rPr>
                        </m:ctrlPr>
                      </m:sSubPr>
                      <m:e>
                        <m:r>
                          <a:rPr lang="fr-CH" b="0" i="1" dirty="0" smtClean="0">
                            <a:latin typeface="Cambria Math" panose="02040503050406030204" pitchFamily="18" charset="0"/>
                          </a:rPr>
                          <m:t>𝐻</m:t>
                        </m:r>
                      </m:e>
                      <m:sub>
                        <m:r>
                          <a:rPr lang="fr-CH" b="0" i="1" dirty="0" smtClean="0">
                            <a:latin typeface="Cambria Math" panose="02040503050406030204" pitchFamily="18" charset="0"/>
                          </a:rPr>
                          <m:t>0</m:t>
                        </m:r>
                      </m:sub>
                    </m:sSub>
                  </m:oMath>
                </a14:m>
                <a:r>
                  <a:rPr lang="en-US" dirty="0"/>
                  <a:t>means: there is no difference </a:t>
                </a:r>
                <a:br>
                  <a:rPr lang="en-US" dirty="0"/>
                </a:br>
                <a:r>
                  <a:rPr lang="en-US" dirty="0"/>
                  <a:t>At size 0.05, we reject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𝐻</m:t>
                        </m:r>
                      </m:e>
                      <m:sub>
                        <m:r>
                          <a:rPr lang="fr-CH" b="0" i="1" smtClean="0">
                            <a:latin typeface="Cambria Math" panose="02040503050406030204" pitchFamily="18" charset="0"/>
                          </a:rPr>
                          <m:t>0</m:t>
                        </m:r>
                      </m:sub>
                    </m:sSub>
                  </m:oMath>
                </a14:m>
                <a:r>
                  <a:rPr lang="en-US" dirty="0"/>
                  <a:t> for parameter sets 1 and 2 </a:t>
                </a:r>
                <a:br>
                  <a:rPr lang="en-US" dirty="0"/>
                </a:br>
                <a:r>
                  <a:rPr lang="en-US" dirty="0"/>
                  <a:t>We say that there is a significant difference for parameter sets 1 and 2</a:t>
                </a:r>
              </a:p>
              <a:p>
                <a:r>
                  <a:rPr lang="en-US" dirty="0"/>
                  <a:t>Answer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r="-20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47</a:t>
            </a:fld>
            <a:endParaRPr lang="en-US" dirty="0"/>
          </a:p>
        </p:txBody>
      </p:sp>
    </p:spTree>
    <p:extLst>
      <p:ext uri="{BB962C8B-B14F-4D97-AF65-F5344CB8AC3E}">
        <p14:creationId xmlns:p14="http://schemas.microsoft.com/office/powerpoint/2010/main" val="55604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t>Compare Test to Confidence Intervals</a:t>
            </a:r>
          </a:p>
        </p:txBody>
      </p:sp>
      <p:sp>
        <p:nvSpPr>
          <p:cNvPr id="39939" name="Rectangle 4"/>
          <p:cNvSpPr>
            <a:spLocks noGrp="1" noChangeArrowheads="1"/>
          </p:cNvSpPr>
          <p:nvPr>
            <p:ph idx="1"/>
          </p:nvPr>
        </p:nvSpPr>
        <p:spPr/>
        <p:txBody>
          <a:bodyPr/>
          <a:lstStyle/>
          <a:p>
            <a:pPr eaLnBrk="1" hangingPunct="1"/>
            <a:r>
              <a:rPr lang="en-US" dirty="0"/>
              <a:t>For non paired data, we cannot simply compute the difference</a:t>
            </a:r>
          </a:p>
          <a:p>
            <a:pPr lvl="1" eaLnBrk="1" hangingPunct="1"/>
            <a:r>
              <a:rPr lang="en-US" dirty="0"/>
              <a:t>However CI is sufficient for parameter set 1</a:t>
            </a:r>
          </a:p>
          <a:p>
            <a:pPr eaLnBrk="1" hangingPunct="1"/>
            <a:r>
              <a:rPr lang="en-US" dirty="0"/>
              <a:t>Tests disambiguate parameter sets 2 and 3</a:t>
            </a:r>
          </a:p>
        </p:txBody>
      </p:sp>
      <p:sp>
        <p:nvSpPr>
          <p:cNvPr id="39940" name="Footer Placeholder 3"/>
          <p:cNvSpPr>
            <a:spLocks noGrp="1"/>
          </p:cNvSpPr>
          <p:nvPr>
            <p:ph type="ftr" sz="quarter" idx="10"/>
          </p:nvPr>
        </p:nvSpPr>
        <p:spPr>
          <a:noFill/>
        </p:spPr>
        <p:txBody>
          <a:bodyPr/>
          <a:lstStyle/>
          <a:p>
            <a:fld id="{9A71E389-49F7-4E45-B717-0BEDC1C89129}" type="slidenum">
              <a:rPr lang="en-US" smtClean="0"/>
              <a:pPr/>
              <a:t>48</a:t>
            </a:fld>
            <a:endParaRPr lang="en-US"/>
          </a:p>
        </p:txBody>
      </p:sp>
      <p:pic>
        <p:nvPicPr>
          <p:cNvPr id="39941" name="Picture 5"/>
          <p:cNvPicPr>
            <a:picLocks noChangeAspect="1" noChangeArrowheads="1"/>
          </p:cNvPicPr>
          <p:nvPr/>
        </p:nvPicPr>
        <p:blipFill rotWithShape="1">
          <a:blip r:embed="rId3" cstate="print"/>
          <a:srcRect b="10869"/>
          <a:stretch/>
        </p:blipFill>
        <p:spPr bwMode="auto">
          <a:xfrm>
            <a:off x="6723063" y="4795609"/>
            <a:ext cx="3333750" cy="1833791"/>
          </a:xfrm>
          <a:prstGeom prst="rect">
            <a:avLst/>
          </a:prstGeom>
          <a:noFill/>
          <a:ln w="9525" algn="ctr">
            <a:noFill/>
            <a:miter lim="800000"/>
            <a:headEnd/>
            <a:tailEnd/>
          </a:ln>
        </p:spPr>
      </p:pic>
      <p:pic>
        <p:nvPicPr>
          <p:cNvPr id="39942" name="Picture 6"/>
          <p:cNvPicPr>
            <a:picLocks noChangeAspect="1" noChangeArrowheads="1"/>
          </p:cNvPicPr>
          <p:nvPr/>
        </p:nvPicPr>
        <p:blipFill>
          <a:blip r:embed="rId4" cstate="print"/>
          <a:srcRect b="36104"/>
          <a:stretch>
            <a:fillRect/>
          </a:stretch>
        </p:blipFill>
        <p:spPr bwMode="auto">
          <a:xfrm>
            <a:off x="2114550" y="2328864"/>
            <a:ext cx="7753350" cy="2401887"/>
          </a:xfrm>
          <a:prstGeom prst="rect">
            <a:avLst/>
          </a:prstGeom>
          <a:noFill/>
          <a:ln w="9525" algn="ctr">
            <a:noFill/>
            <a:miter lim="800000"/>
            <a:headEnd/>
            <a:tailEnd/>
          </a:ln>
        </p:spPr>
      </p:pic>
      <p:pic>
        <p:nvPicPr>
          <p:cNvPr id="7" name="Picture 8"/>
          <p:cNvPicPr>
            <a:picLocks noChangeAspect="1" noChangeArrowheads="1"/>
          </p:cNvPicPr>
          <p:nvPr/>
        </p:nvPicPr>
        <p:blipFill>
          <a:blip r:embed="rId5" cstate="print"/>
          <a:srcRect/>
          <a:stretch>
            <a:fillRect/>
          </a:stretch>
        </p:blipFill>
        <p:spPr bwMode="auto">
          <a:xfrm>
            <a:off x="1952626" y="4952541"/>
            <a:ext cx="4354557" cy="1025984"/>
          </a:xfrm>
          <a:prstGeom prst="rect">
            <a:avLst/>
          </a:prstGeom>
          <a:noFill/>
          <a:ln w="9525" algn="ctr">
            <a:noFill/>
            <a:miter lim="800000"/>
            <a:headEnd/>
            <a:tailEnd/>
          </a:ln>
        </p:spPr>
      </p:pic>
    </p:spTree>
    <p:extLst>
      <p:ext uri="{BB962C8B-B14F-4D97-AF65-F5344CB8AC3E}">
        <p14:creationId xmlns:p14="http://schemas.microsoft.com/office/powerpoint/2010/main" val="24160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t>The chi-square distribution</a:t>
            </a:r>
          </a:p>
        </p:txBody>
      </p:sp>
      <p:sp>
        <p:nvSpPr>
          <p:cNvPr id="45059" name="Footer Placeholder 3"/>
          <p:cNvSpPr>
            <a:spLocks noGrp="1"/>
          </p:cNvSpPr>
          <p:nvPr>
            <p:ph type="ftr" sz="quarter" idx="10"/>
          </p:nvPr>
        </p:nvSpPr>
        <p:spPr>
          <a:noFill/>
        </p:spPr>
        <p:txBody>
          <a:bodyPr/>
          <a:lstStyle/>
          <a:p>
            <a:fld id="{6DBE29BF-C8E8-4BDD-9CFC-DD06ADDBE207}" type="slidenum">
              <a:rPr lang="en-US" smtClean="0"/>
              <a:pPr/>
              <a:t>49</a:t>
            </a:fld>
            <a:endParaRPr lang="en-US"/>
          </a:p>
        </p:txBody>
      </p:sp>
      <p:pic>
        <p:nvPicPr>
          <p:cNvPr id="45060" name="Picture 4"/>
          <p:cNvPicPr>
            <a:picLocks noChangeAspect="1" noChangeArrowheads="1"/>
          </p:cNvPicPr>
          <p:nvPr/>
        </p:nvPicPr>
        <p:blipFill>
          <a:blip r:embed="rId3" cstate="print"/>
          <a:srcRect/>
          <a:stretch>
            <a:fillRect/>
          </a:stretch>
        </p:blipFill>
        <p:spPr bwMode="auto">
          <a:xfrm>
            <a:off x="1627188" y="1081089"/>
            <a:ext cx="9040812" cy="1266825"/>
          </a:xfrm>
          <a:prstGeom prst="rect">
            <a:avLst/>
          </a:prstGeom>
          <a:noFill/>
          <a:ln w="9525" algn="ctr">
            <a:noFill/>
            <a:miter lim="800000"/>
            <a:headEnd/>
            <a:tailEnd/>
          </a:ln>
        </p:spPr>
      </p:pic>
      <p:pic>
        <p:nvPicPr>
          <p:cNvPr id="45061" name="Picture 6"/>
          <p:cNvPicPr>
            <a:picLocks noChangeAspect="1" noChangeArrowheads="1"/>
          </p:cNvPicPr>
          <p:nvPr/>
        </p:nvPicPr>
        <p:blipFill>
          <a:blip r:embed="rId4" cstate="print"/>
          <a:srcRect/>
          <a:stretch>
            <a:fillRect/>
          </a:stretch>
        </p:blipFill>
        <p:spPr bwMode="auto">
          <a:xfrm>
            <a:off x="3995739" y="2724150"/>
            <a:ext cx="4714875" cy="3733800"/>
          </a:xfrm>
          <a:prstGeom prst="rect">
            <a:avLst/>
          </a:prstGeom>
          <a:noFill/>
          <a:ln w="9525" algn="ctr">
            <a:noFill/>
            <a:miter lim="800000"/>
            <a:headEnd/>
            <a:tailEnd/>
          </a:ln>
        </p:spPr>
      </p:pic>
      <p:sp>
        <p:nvSpPr>
          <p:cNvPr id="3" name="Rectangle 2">
            <a:extLst>
              <a:ext uri="{FF2B5EF4-FFF2-40B4-BE49-F238E27FC236}">
                <a16:creationId xmlns:a16="http://schemas.microsoft.com/office/drawing/2014/main" id="{A2713D2A-4472-4F3B-9B0E-360536BA9FFF}"/>
              </a:ext>
            </a:extLst>
          </p:cNvPr>
          <p:cNvSpPr/>
          <p:nvPr/>
        </p:nvSpPr>
        <p:spPr bwMode="auto">
          <a:xfrm>
            <a:off x="1524000" y="1081089"/>
            <a:ext cx="1040476" cy="419358"/>
          </a:xfrm>
          <a:prstGeom prst="rect">
            <a:avLst/>
          </a:prstGeom>
          <a:solidFill>
            <a:schemeClr val="bg1"/>
          </a:solidFill>
          <a:ln w="381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3861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title"/>
          </p:nvPr>
        </p:nvSpPr>
        <p:spPr>
          <a:noFill/>
        </p:spPr>
        <p:txBody>
          <a:bodyPr/>
          <a:lstStyle/>
          <a:p>
            <a:pPr eaLnBrk="1" hangingPunct="1"/>
            <a:r>
              <a:rPr lang="en-US"/>
              <a:t>Is this data normal ?</a:t>
            </a:r>
          </a:p>
        </p:txBody>
      </p:sp>
      <p:sp>
        <p:nvSpPr>
          <p:cNvPr id="6147" name="Footer Placeholder 3"/>
          <p:cNvSpPr>
            <a:spLocks noGrp="1"/>
          </p:cNvSpPr>
          <p:nvPr>
            <p:ph type="ftr" sz="quarter" idx="10"/>
          </p:nvPr>
        </p:nvSpPr>
        <p:spPr>
          <a:noFill/>
        </p:spPr>
        <p:txBody>
          <a:bodyPr/>
          <a:lstStyle/>
          <a:p>
            <a:fld id="{10C67AF1-B7C4-4610-A811-5DA31098CA18}" type="slidenum">
              <a:rPr lang="en-US" smtClean="0"/>
              <a:pPr/>
              <a:t>5</a:t>
            </a:fld>
            <a:endParaRPr lang="en-US"/>
          </a:p>
        </p:txBody>
      </p:sp>
      <p:pic>
        <p:nvPicPr>
          <p:cNvPr id="2" name="Picture 1">
            <a:extLst>
              <a:ext uri="{FF2B5EF4-FFF2-40B4-BE49-F238E27FC236}">
                <a16:creationId xmlns:a16="http://schemas.microsoft.com/office/drawing/2014/main" id="{067944F3-B227-4662-9771-17D74D71AE08}"/>
              </a:ext>
            </a:extLst>
          </p:cNvPr>
          <p:cNvPicPr>
            <a:picLocks noChangeAspect="1"/>
          </p:cNvPicPr>
          <p:nvPr/>
        </p:nvPicPr>
        <p:blipFill>
          <a:blip r:embed="rId3"/>
          <a:stretch>
            <a:fillRect/>
          </a:stretch>
        </p:blipFill>
        <p:spPr>
          <a:xfrm>
            <a:off x="137159" y="982316"/>
            <a:ext cx="9964189" cy="5210425"/>
          </a:xfrm>
          <a:prstGeom prst="rect">
            <a:avLst/>
          </a:prstGeom>
        </p:spPr>
      </p:pic>
    </p:spTree>
    <p:extLst>
      <p:ext uri="{BB962C8B-B14F-4D97-AF65-F5344CB8AC3E}">
        <p14:creationId xmlns:p14="http://schemas.microsoft.com/office/powerpoint/2010/main" val="4003601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Composite Goodness of Fit Test</a:t>
            </a:r>
          </a:p>
        </p:txBody>
      </p:sp>
      <mc:AlternateContent xmlns:mc="http://schemas.openxmlformats.org/markup-compatibility/2006" xmlns:a14="http://schemas.microsoft.com/office/drawing/2010/main">
        <mc:Choice Requires="a14">
          <p:sp>
            <p:nvSpPr>
              <p:cNvPr id="47107" name="Rectangle 3"/>
              <p:cNvSpPr>
                <a:spLocks noGrp="1" noChangeArrowheads="1"/>
              </p:cNvSpPr>
              <p:nvPr>
                <p:ph idx="1"/>
              </p:nvPr>
            </p:nvSpPr>
            <p:spPr/>
            <p:txBody>
              <a:bodyPr/>
              <a:lstStyle/>
              <a:p>
                <a:pPr eaLnBrk="1" hangingPunct="1"/>
                <a:r>
                  <a:rPr lang="en-US" dirty="0"/>
                  <a:t>We want to test the hypothesis that an </a:t>
                </a:r>
                <a:r>
                  <a:rPr lang="en-US" dirty="0" err="1"/>
                  <a:t>iid</a:t>
                </a:r>
                <a:r>
                  <a:rPr lang="en-US" dirty="0"/>
                  <a:t> sample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𝑗</m:t>
                        </m:r>
                        <m:r>
                          <a:rPr lang="" b="0" i="1" smtClean="0">
                            <a:latin typeface="Cambria Math" panose="02040503050406030204" pitchFamily="18" charset="0"/>
                          </a:rPr>
                          <m:t>, </m:t>
                        </m:r>
                        <m:r>
                          <a:rPr lang="" b="0" i="1" smtClean="0">
                            <a:latin typeface="Cambria Math" panose="02040503050406030204" pitchFamily="18" charset="0"/>
                          </a:rPr>
                          <m:t>𝑗</m:t>
                        </m:r>
                        <m:r>
                          <a:rPr lang="" b="0" i="1" smtClean="0">
                            <a:latin typeface="Cambria Math" panose="02040503050406030204" pitchFamily="18" charset="0"/>
                          </a:rPr>
                          <m:t>=1:</m:t>
                        </m:r>
                        <m:r>
                          <a:rPr lang="" b="0" i="1" smtClean="0">
                            <a:latin typeface="Cambria Math" panose="02040503050406030204" pitchFamily="18" charset="0"/>
                          </a:rPr>
                          <m:t>𝑛</m:t>
                        </m:r>
                      </m:sub>
                    </m:sSub>
                  </m:oMath>
                </a14:m>
                <a:r>
                  <a:rPr lang="" dirty="0"/>
                  <a:t> </a:t>
                </a:r>
                <a:r>
                  <a:rPr lang="en-US" dirty="0"/>
                  <a:t>has a </a:t>
                </a:r>
                <a:r>
                  <a:rPr lang="" dirty="0"/>
                  <a:t>di</a:t>
                </a:r>
                <a:r>
                  <a:rPr lang="en-US" dirty="0" err="1"/>
                  <a:t>stribution</a:t>
                </a:r>
                <a:r>
                  <a:rPr lang="en-US" dirty="0"/>
                  <a:t> that comes from a given parametric family</a:t>
                </a:r>
                <a:r>
                  <a:rPr lang="" dirty="0"/>
                  <a:t> </a:t>
                </a:r>
                <a14:m>
                  <m:oMath xmlns:m="http://schemas.openxmlformats.org/officeDocument/2006/math">
                    <m:r>
                      <a:rPr lang="" b="0" i="1" smtClean="0">
                        <a:latin typeface="Cambria Math" panose="02040503050406030204" pitchFamily="18" charset="0"/>
                      </a:rPr>
                      <m:t>𝐹</m:t>
                    </m:r>
                    <m:r>
                      <a:rPr lang="" b="0" i="1" smtClean="0">
                        <a:latin typeface="Cambria Math" panose="02040503050406030204" pitchFamily="18" charset="0"/>
                      </a:rPr>
                      <m:t>(⋅|</m:t>
                    </m:r>
                    <m:r>
                      <a:rPr lang="" b="0" i="1" smtClean="0">
                        <a:latin typeface="Cambria Math" panose="02040503050406030204" pitchFamily="18" charset="0"/>
                      </a:rPr>
                      <m:t>𝜃</m:t>
                    </m:r>
                    <m:r>
                      <a:rPr lang="" b="0" i="1" smtClean="0">
                        <a:latin typeface="Cambria Math" panose="02040503050406030204" pitchFamily="18" charset="0"/>
                      </a:rPr>
                      <m:t>)</m:t>
                    </m:r>
                  </m:oMath>
                </a14:m>
                <a:r>
                  <a:rPr lang="" dirty="0"/>
                  <a:t>.</a:t>
                </a:r>
              </a:p>
              <a:p>
                <a:pPr eaLnBrk="1" hangingPunct="1"/>
                <a:endParaRPr lang="" dirty="0"/>
              </a:p>
              <a:p>
                <a:pPr eaLnBrk="1" hangingPunct="1"/>
                <a:r>
                  <a:rPr lang="" dirty="0"/>
                  <a:t>Partition the set of possible values of the data into </a:t>
                </a:r>
                <a14:m>
                  <m:oMath xmlns:m="http://schemas.openxmlformats.org/officeDocument/2006/math">
                    <m:r>
                      <a:rPr lang="" b="0" i="1" smtClean="0">
                        <a:latin typeface="Cambria Math" panose="02040503050406030204" pitchFamily="18" charset="0"/>
                      </a:rPr>
                      <m:t>𝑘</m:t>
                    </m:r>
                  </m:oMath>
                </a14:m>
                <a:r>
                  <a:rPr lang="" dirty="0"/>
                  <a:t> </a:t>
                </a:r>
                <a:r>
                  <a:rPr lang="" dirty="0">
                    <a:solidFill>
                      <a:srgbClr val="FF3300"/>
                    </a:solidFill>
                  </a:rPr>
                  <a:t>bins</a:t>
                </a:r>
                <a:r>
                  <a:rPr lang="" dirty="0"/>
                  <a:t>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𝐵</m:t>
                        </m:r>
                      </m:e>
                      <m:sub>
                        <m:r>
                          <a:rPr lang="" b="0" i="1" smtClean="0">
                            <a:latin typeface="Cambria Math" panose="02040503050406030204" pitchFamily="18" charset="0"/>
                          </a:rPr>
                          <m:t>1</m:t>
                        </m:r>
                      </m:sub>
                    </m:sSub>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𝐵</m:t>
                        </m:r>
                      </m:e>
                      <m:sub>
                        <m:r>
                          <a:rPr lang="" b="0" i="1" smtClean="0">
                            <a:latin typeface="Cambria Math" panose="02040503050406030204" pitchFamily="18" charset="0"/>
                          </a:rPr>
                          <m:t>𝑘</m:t>
                        </m:r>
                      </m:sub>
                    </m:sSub>
                  </m:oMath>
                </a14:m>
                <a:endParaRPr lang="" dirty="0"/>
              </a:p>
              <a:p>
                <a:pPr eaLnBrk="1" hangingPunct="1"/>
                <a14:m>
                  <m:oMathPara xmlns:m="http://schemas.openxmlformats.org/officeDocument/2006/math">
                    <m:oMathParaPr>
                      <m:jc m:val="centerGroup"/>
                    </m:oMathParaPr>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𝑁</m:t>
                          </m:r>
                        </m:e>
                        <m:sub>
                          <m:r>
                            <a:rPr lang="" b="0" i="1" smtClean="0">
                              <a:latin typeface="Cambria Math" panose="02040503050406030204" pitchFamily="18" charset="0"/>
                            </a:rPr>
                            <m:t>𝑖</m:t>
                          </m:r>
                        </m:sub>
                      </m:sSub>
                      <m:r>
                        <a:rPr lang="" b="0" i="1" smtClean="0">
                          <a:latin typeface="Cambria Math" panose="02040503050406030204" pitchFamily="18" charset="0"/>
                        </a:rPr>
                        <m:t>=</m:t>
                      </m:r>
                      <m:nary>
                        <m:naryPr>
                          <m:chr m:val="∑"/>
                          <m:supHide m:val="on"/>
                          <m:ctrlPr>
                            <a:rPr lang="" b="0" i="1" smtClean="0">
                              <a:latin typeface="Cambria Math" panose="02040503050406030204" pitchFamily="18" charset="0"/>
                            </a:rPr>
                          </m:ctrlPr>
                        </m:naryPr>
                        <m:sub>
                          <m:r>
                            <m:rPr>
                              <m:brk m:alnAt="7"/>
                            </m:rPr>
                            <a:rPr lang="" b="0" i="1" smtClean="0">
                              <a:latin typeface="Cambria Math" panose="02040503050406030204" pitchFamily="18" charset="0"/>
                            </a:rPr>
                            <m:t>𝑗</m:t>
                          </m:r>
                          <m:r>
                            <a:rPr lang="" b="0" i="1" smtClean="0">
                              <a:latin typeface="Cambria Math" panose="02040503050406030204" pitchFamily="18" charset="0"/>
                            </a:rPr>
                            <m:t>=1:</m:t>
                          </m:r>
                          <m:r>
                            <a:rPr lang="" b="0" i="1" smtClean="0">
                              <a:latin typeface="Cambria Math" panose="02040503050406030204" pitchFamily="18" charset="0"/>
                            </a:rPr>
                            <m:t>𝑛</m:t>
                          </m:r>
                        </m:sub>
                        <m:sup/>
                        <m:e>
                          <m:sSub>
                            <m:sSubPr>
                              <m:ctrlPr>
                                <a:rPr lang="" b="0" i="1" smtClean="0">
                                  <a:latin typeface="Cambria Math" panose="02040503050406030204" pitchFamily="18" charset="0"/>
                                </a:rPr>
                              </m:ctrlPr>
                            </m:sSubPr>
                            <m:e>
                              <m:r>
                                <a:rPr lang="" b="0" i="1" smtClean="0">
                                  <a:latin typeface="Cambria Math" panose="02040503050406030204" pitchFamily="18" charset="0"/>
                                </a:rPr>
                                <m:t>1</m:t>
                              </m:r>
                            </m:e>
                            <m:sub>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𝑗</m:t>
                                  </m:r>
                                </m:sub>
                              </m:sSub>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𝐵</m:t>
                                  </m:r>
                                </m:e>
                                <m:sub>
                                  <m:r>
                                    <a:rPr lang="" b="0" i="1" smtClean="0">
                                      <a:latin typeface="Cambria Math" panose="02040503050406030204" pitchFamily="18" charset="0"/>
                                    </a:rPr>
                                    <m:t>𝑖</m:t>
                                  </m:r>
                                </m:sub>
                              </m:sSub>
                              <m:r>
                                <a:rPr lang="" b="0" i="1" smtClean="0">
                                  <a:latin typeface="Cambria Math" panose="02040503050406030204" pitchFamily="18" charset="0"/>
                                </a:rPr>
                                <m:t>}</m:t>
                              </m:r>
                            </m:sub>
                          </m:sSub>
                        </m:e>
                      </m:nary>
                    </m:oMath>
                  </m:oMathPara>
                </a14:m>
                <a:endParaRPr lang="" dirty="0"/>
              </a:p>
              <a:p>
                <a:pPr eaLnBrk="1" hangingPunct="1"/>
                <a:r>
                  <a:rPr lang="" dirty="0"/>
                  <a:t>If data comes from </a:t>
                </a:r>
                <a14:m>
                  <m:oMath xmlns:m="http://schemas.openxmlformats.org/officeDocument/2006/math">
                    <m:r>
                      <a:rPr lang="" b="0" i="1" smtClean="0">
                        <a:latin typeface="Cambria Math" panose="02040503050406030204" pitchFamily="18" charset="0"/>
                      </a:rPr>
                      <m:t>𝐹</m:t>
                    </m:r>
                    <m:r>
                      <a:rPr lang="" b="0" i="1" smtClean="0">
                        <a:latin typeface="Cambria Math" panose="02040503050406030204" pitchFamily="18" charset="0"/>
                      </a:rPr>
                      <m:t>(⋅|</m:t>
                    </m:r>
                    <m:r>
                      <a:rPr lang="" b="0" i="1" smtClean="0">
                        <a:latin typeface="Cambria Math" panose="02040503050406030204" pitchFamily="18" charset="0"/>
                      </a:rPr>
                      <m:t>𝜃</m:t>
                    </m:r>
                    <m:r>
                      <a:rPr lang="" b="0" i="1" smtClean="0">
                        <a:latin typeface="Cambria Math" panose="02040503050406030204" pitchFamily="18" charset="0"/>
                      </a:rPr>
                      <m:t>)</m:t>
                    </m:r>
                  </m:oMath>
                </a14:m>
                <a:r>
                  <a:rPr lang="" dirty="0"/>
                  <a:t> then </a:t>
                </a:r>
                <a14:m>
                  <m:oMath xmlns:m="http://schemas.openxmlformats.org/officeDocument/2006/math">
                    <m:acc>
                      <m:accPr>
                        <m:chr m:val="⃗"/>
                        <m:ctrlPr>
                          <a:rPr lang="" b="0" i="1" smtClean="0">
                            <a:latin typeface="Cambria Math" panose="02040503050406030204" pitchFamily="18" charset="0"/>
                          </a:rPr>
                        </m:ctrlPr>
                      </m:accPr>
                      <m:e>
                        <m:r>
                          <a:rPr lang="" b="0" i="1" smtClean="0">
                            <a:latin typeface="Cambria Math" panose="02040503050406030204" pitchFamily="18" charset="0"/>
                          </a:rPr>
                          <m:t>𝑁</m:t>
                        </m:r>
                      </m:e>
                    </m:acc>
                    <m:r>
                      <a:rPr lang="" b="0" i="1" dirty="0" smtClean="0">
                        <a:latin typeface="Cambria Math" panose="02040503050406030204" pitchFamily="18" charset="0"/>
                      </a:rPr>
                      <m:t>∼</m:t>
                    </m:r>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𝑀</m:t>
                        </m:r>
                      </m:e>
                      <m:sub>
                        <m:r>
                          <a:rPr lang="" b="0" i="1" dirty="0" smtClean="0">
                            <a:latin typeface="Cambria Math" panose="02040503050406030204" pitchFamily="18" charset="0"/>
                          </a:rPr>
                          <m:t>𝑛</m:t>
                        </m:r>
                        <m:r>
                          <a:rPr lang="" b="0" i="1" dirty="0" smtClean="0">
                            <a:latin typeface="Cambria Math" panose="02040503050406030204" pitchFamily="18" charset="0"/>
                          </a:rPr>
                          <m:t>, </m:t>
                        </m:r>
                        <m:acc>
                          <m:accPr>
                            <m:chr m:val="⃗"/>
                            <m:ctrlPr>
                              <a:rPr lang="" b="0" i="1" dirty="0" smtClean="0">
                                <a:latin typeface="Cambria Math" panose="02040503050406030204" pitchFamily="18" charset="0"/>
                              </a:rPr>
                            </m:ctrlPr>
                          </m:accPr>
                          <m:e>
                            <m:r>
                              <a:rPr lang="" b="0" i="1" dirty="0" smtClean="0">
                                <a:latin typeface="Cambria Math" panose="02040503050406030204" pitchFamily="18" charset="0"/>
                              </a:rPr>
                              <m:t>𝑞</m:t>
                            </m:r>
                          </m:e>
                        </m:acc>
                        <m:r>
                          <a:rPr lang="" b="0" i="1" dirty="0" smtClean="0">
                            <a:latin typeface="Cambria Math" panose="02040503050406030204" pitchFamily="18" charset="0"/>
                          </a:rPr>
                          <m:t>(</m:t>
                        </m:r>
                        <m:r>
                          <a:rPr lang="" b="0" i="1" dirty="0" smtClean="0">
                            <a:latin typeface="Cambria Math" panose="02040503050406030204" pitchFamily="18" charset="0"/>
                          </a:rPr>
                          <m:t>𝜃</m:t>
                        </m:r>
                        <m:r>
                          <a:rPr lang="" b="0" i="1" dirty="0" smtClean="0">
                            <a:latin typeface="Cambria Math" panose="02040503050406030204" pitchFamily="18" charset="0"/>
                          </a:rPr>
                          <m:t>) </m:t>
                        </m:r>
                      </m:sub>
                    </m:sSub>
                  </m:oMath>
                </a14:m>
                <a:r>
                  <a:rPr lang="" dirty="0"/>
                  <a:t>(multinomial).</a:t>
                </a:r>
              </a:p>
              <a:p>
                <a:pPr eaLnBrk="1" hangingPunct="1"/>
                <a:r>
                  <a:rPr lang="" dirty="0"/>
                  <a:t>Likelihood ratio test:</a:t>
                </a:r>
              </a:p>
              <a:p>
                <a:r>
                  <a:rPr lang="" dirty="0"/>
                  <a:t>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0</m:t>
                        </m:r>
                      </m:sub>
                    </m:sSub>
                  </m:oMath>
                </a14:m>
                <a:r>
                  <a:rPr lang="" dirty="0"/>
                  <a:t>: </a:t>
                </a:r>
                <a14:m>
                  <m:oMath xmlns:m="http://schemas.openxmlformats.org/officeDocument/2006/math">
                    <m:acc>
                      <m:accPr>
                        <m:chr m:val="⃗"/>
                        <m:ctrlPr>
                          <a:rPr lang="" i="1">
                            <a:latin typeface="Cambria Math" panose="02040503050406030204" pitchFamily="18" charset="0"/>
                          </a:rPr>
                        </m:ctrlPr>
                      </m:accPr>
                      <m:e>
                        <m:r>
                          <a:rPr lang="" i="1">
                            <a:latin typeface="Cambria Math" panose="02040503050406030204" pitchFamily="18" charset="0"/>
                          </a:rPr>
                          <m:t>𝑁</m:t>
                        </m:r>
                      </m:e>
                    </m:acc>
                    <m:r>
                      <a:rPr lang="" i="1" dirty="0">
                        <a:latin typeface="Cambria Math" panose="02040503050406030204" pitchFamily="18" charset="0"/>
                      </a:rPr>
                      <m:t>∼</m:t>
                    </m:r>
                    <m:sSub>
                      <m:sSubPr>
                        <m:ctrlPr>
                          <a:rPr lang="" i="1" dirty="0">
                            <a:latin typeface="Cambria Math" panose="02040503050406030204" pitchFamily="18" charset="0"/>
                          </a:rPr>
                        </m:ctrlPr>
                      </m:sSubPr>
                      <m:e>
                        <m:r>
                          <a:rPr lang="" i="1" dirty="0">
                            <a:latin typeface="Cambria Math" panose="02040503050406030204" pitchFamily="18" charset="0"/>
                          </a:rPr>
                          <m:t>𝑀</m:t>
                        </m:r>
                      </m:e>
                      <m:sub>
                        <m:r>
                          <a:rPr lang="" i="1" dirty="0">
                            <a:latin typeface="Cambria Math" panose="02040503050406030204" pitchFamily="18" charset="0"/>
                          </a:rPr>
                          <m:t>𝑛</m:t>
                        </m:r>
                        <m:r>
                          <a:rPr lang="" i="1" dirty="0">
                            <a:latin typeface="Cambria Math" panose="02040503050406030204" pitchFamily="18" charset="0"/>
                          </a:rPr>
                          <m:t>, </m:t>
                        </m:r>
                        <m:acc>
                          <m:accPr>
                            <m:chr m:val="⃗"/>
                            <m:ctrlPr>
                              <a:rPr lang="" i="1" dirty="0">
                                <a:latin typeface="Cambria Math" panose="02040503050406030204" pitchFamily="18" charset="0"/>
                              </a:rPr>
                            </m:ctrlPr>
                          </m:accPr>
                          <m:e>
                            <m:r>
                              <a:rPr lang="" i="1" dirty="0">
                                <a:latin typeface="Cambria Math" panose="02040503050406030204" pitchFamily="18" charset="0"/>
                              </a:rPr>
                              <m:t>𝑞</m:t>
                            </m:r>
                          </m:e>
                        </m:acc>
                        <m:r>
                          <a:rPr lang="" i="1" dirty="0">
                            <a:latin typeface="Cambria Math" panose="02040503050406030204" pitchFamily="18" charset="0"/>
                          </a:rPr>
                          <m:t>(</m:t>
                        </m:r>
                        <m:r>
                          <a:rPr lang="" i="1" dirty="0">
                            <a:latin typeface="Cambria Math" panose="02040503050406030204" pitchFamily="18" charset="0"/>
                          </a:rPr>
                          <m:t>𝜃</m:t>
                        </m:r>
                        <m:r>
                          <a:rPr lang="" i="1" dirty="0">
                            <a:latin typeface="Cambria Math" panose="02040503050406030204" pitchFamily="18" charset="0"/>
                          </a:rPr>
                          <m:t>) </m:t>
                        </m:r>
                      </m:sub>
                    </m:sSub>
                  </m:oMath>
                </a14:m>
                <a:r>
                  <a:rPr lang="" dirty="0"/>
                  <a:t> for some </a:t>
                </a:r>
                <a14:m>
                  <m:oMath xmlns:m="http://schemas.openxmlformats.org/officeDocument/2006/math">
                    <m:r>
                      <a:rPr lang="" b="0" i="1" smtClean="0">
                        <a:latin typeface="Cambria Math" panose="02040503050406030204" pitchFamily="18" charset="0"/>
                      </a:rPr>
                      <m:t>𝜃</m:t>
                    </m:r>
                    <m:r>
                      <a:rPr lang="" b="0" i="1" smtClean="0">
                        <a:latin typeface="Cambria Math" panose="02040503050406030204" pitchFamily="18" charset="0"/>
                      </a:rPr>
                      <m:t>∈</m:t>
                    </m:r>
                    <m:r>
                      <m:rPr>
                        <m:sty m:val="p"/>
                      </m:rPr>
                      <a:rPr lang="" b="0" i="0" smtClean="0">
                        <a:latin typeface="Cambria Math" panose="02040503050406030204" pitchFamily="18" charset="0"/>
                      </a:rPr>
                      <m:t>Θ</m:t>
                    </m:r>
                  </m:oMath>
                </a14:m>
                <a:br>
                  <a:rPr lang="" dirty="0"/>
                </a:br>
                <a:r>
                  <a:rPr lang="" dirty="0"/>
                  <a:t>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1</m:t>
                        </m:r>
                      </m:sub>
                    </m:sSub>
                    <m:r>
                      <a:rPr lang="" b="0" i="1" smtClean="0">
                        <a:latin typeface="Cambria Math" panose="02040503050406030204" pitchFamily="18" charset="0"/>
                      </a:rPr>
                      <m:t>:</m:t>
                    </m:r>
                    <m:acc>
                      <m:accPr>
                        <m:chr m:val="⃗"/>
                        <m:ctrlPr>
                          <a:rPr lang="" i="1">
                            <a:latin typeface="Cambria Math" panose="02040503050406030204" pitchFamily="18" charset="0"/>
                          </a:rPr>
                        </m:ctrlPr>
                      </m:accPr>
                      <m:e>
                        <m:r>
                          <a:rPr lang="" i="1">
                            <a:latin typeface="Cambria Math" panose="02040503050406030204" pitchFamily="18" charset="0"/>
                          </a:rPr>
                          <m:t>𝑁</m:t>
                        </m:r>
                      </m:e>
                    </m:acc>
                    <m:r>
                      <a:rPr lang="" i="1" dirty="0">
                        <a:latin typeface="Cambria Math" panose="02040503050406030204" pitchFamily="18" charset="0"/>
                      </a:rPr>
                      <m:t>∼</m:t>
                    </m:r>
                    <m:sSub>
                      <m:sSubPr>
                        <m:ctrlPr>
                          <a:rPr lang="" i="1" dirty="0">
                            <a:latin typeface="Cambria Math" panose="02040503050406030204" pitchFamily="18" charset="0"/>
                          </a:rPr>
                        </m:ctrlPr>
                      </m:sSubPr>
                      <m:e>
                        <m:r>
                          <a:rPr lang="" i="1" dirty="0">
                            <a:latin typeface="Cambria Math" panose="02040503050406030204" pitchFamily="18" charset="0"/>
                          </a:rPr>
                          <m:t>𝑀</m:t>
                        </m:r>
                      </m:e>
                      <m:sub>
                        <m:r>
                          <a:rPr lang="" i="1" dirty="0">
                            <a:latin typeface="Cambria Math" panose="02040503050406030204" pitchFamily="18" charset="0"/>
                          </a:rPr>
                          <m:t>𝑛</m:t>
                        </m:r>
                        <m:r>
                          <a:rPr lang="" i="1" dirty="0">
                            <a:latin typeface="Cambria Math" panose="02040503050406030204" pitchFamily="18" charset="0"/>
                          </a:rPr>
                          <m:t>, </m:t>
                        </m:r>
                        <m:acc>
                          <m:accPr>
                            <m:chr m:val="⃗"/>
                            <m:ctrlPr>
                              <a:rPr lang="" i="1" dirty="0">
                                <a:latin typeface="Cambria Math" panose="02040503050406030204" pitchFamily="18" charset="0"/>
                              </a:rPr>
                            </m:ctrlPr>
                          </m:accPr>
                          <m:e>
                            <m:r>
                              <a:rPr lang="" b="0" i="1" dirty="0" smtClean="0">
                                <a:latin typeface="Cambria Math" panose="02040503050406030204" pitchFamily="18" charset="0"/>
                              </a:rPr>
                              <m:t>𝑝</m:t>
                            </m:r>
                          </m:e>
                        </m:acc>
                        <m:r>
                          <a:rPr lang="" i="1" dirty="0">
                            <a:latin typeface="Cambria Math" panose="02040503050406030204" pitchFamily="18" charset="0"/>
                          </a:rPr>
                          <m:t> </m:t>
                        </m:r>
                      </m:sub>
                    </m:sSub>
                  </m:oMath>
                </a14:m>
                <a:r>
                  <a:rPr lang="" dirty="0"/>
                  <a:t> for some </a:t>
                </a:r>
                <a14:m>
                  <m:oMath xmlns:m="http://schemas.openxmlformats.org/officeDocument/2006/math">
                    <m:acc>
                      <m:accPr>
                        <m:chr m:val="⃗"/>
                        <m:ctrlPr>
                          <a:rPr lang="" b="0" i="1" smtClean="0">
                            <a:latin typeface="Cambria Math" panose="02040503050406030204" pitchFamily="18" charset="0"/>
                          </a:rPr>
                        </m:ctrlPr>
                      </m:accPr>
                      <m:e>
                        <m:r>
                          <a:rPr lang="" b="0" i="1" smtClean="0">
                            <a:latin typeface="Cambria Math" panose="02040503050406030204" pitchFamily="18" charset="0"/>
                          </a:rPr>
                          <m:t>𝑝</m:t>
                        </m:r>
                      </m:e>
                    </m:acc>
                    <m:r>
                      <a:rPr lang="" b="0" i="1" dirty="0" smtClean="0">
                        <a:latin typeface="Cambria Math" panose="02040503050406030204" pitchFamily="18" charset="0"/>
                      </a:rPr>
                      <m:t>≥0, </m:t>
                    </m:r>
                    <m:nary>
                      <m:naryPr>
                        <m:chr m:val="∑"/>
                        <m:supHide m:val="on"/>
                        <m:ctrlPr>
                          <a:rPr lang="" b="0" i="1" dirty="0" smtClean="0">
                            <a:latin typeface="Cambria Math" panose="02040503050406030204" pitchFamily="18" charset="0"/>
                          </a:rPr>
                        </m:ctrlPr>
                      </m:naryPr>
                      <m:sub>
                        <m:r>
                          <a:rPr lang="" b="0" i="1" dirty="0" smtClean="0">
                            <a:latin typeface="Cambria Math" panose="02040503050406030204" pitchFamily="18" charset="0"/>
                          </a:rPr>
                          <m:t>𝑖</m:t>
                        </m:r>
                      </m:sub>
                      <m:sup/>
                      <m:e>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𝑝</m:t>
                            </m:r>
                          </m:e>
                          <m:sub>
                            <m:r>
                              <a:rPr lang="" b="0" i="1" dirty="0" smtClean="0">
                                <a:latin typeface="Cambria Math" panose="02040503050406030204" pitchFamily="18" charset="0"/>
                              </a:rPr>
                              <m:t>𝑖</m:t>
                            </m:r>
                          </m:sub>
                        </m:sSub>
                        <m:r>
                          <a:rPr lang="" b="0" i="1" dirty="0" smtClean="0">
                            <a:latin typeface="Cambria Math" panose="02040503050406030204" pitchFamily="18" charset="0"/>
                          </a:rPr>
                          <m:t>=1</m:t>
                        </m:r>
                      </m:e>
                    </m:nary>
                  </m:oMath>
                </a14:m>
                <a:r>
                  <a:rPr lang="" dirty="0"/>
                  <a:t> </a:t>
                </a:r>
              </a:p>
              <a:p>
                <a:pPr eaLnBrk="1" hangingPunct="1"/>
                <a:endParaRPr lang="" dirty="0"/>
              </a:p>
              <a:p>
                <a:pPr eaLnBrk="1" hangingPunct="1"/>
                <a:endParaRPr lang="en-US" dirty="0"/>
              </a:p>
            </p:txBody>
          </p:sp>
        </mc:Choice>
        <mc:Fallback xmlns="">
          <p:sp>
            <p:nvSpPr>
              <p:cNvPr id="47107" name="Rectangle 3"/>
              <p:cNvSpPr>
                <a:spLocks noGrp="1" noRot="1" noChangeAspect="1" noMove="1" noResize="1" noEditPoints="1" noAdjustHandles="1" noChangeArrowheads="1" noChangeShapeType="1" noTextEdit="1"/>
              </p:cNvSpPr>
              <p:nvPr>
                <p:ph idx="1"/>
              </p:nvPr>
            </p:nvSpPr>
            <p:spPr>
              <a:blipFill rotWithShape="0">
                <a:blip r:embed="rId3"/>
                <a:stretch>
                  <a:fillRect l="-1085" t="-750"/>
                </a:stretch>
              </a:blipFill>
            </p:spPr>
            <p:txBody>
              <a:bodyPr/>
              <a:lstStyle/>
              <a:p>
                <a:r>
                  <a:rPr lang="en-US">
                    <a:noFill/>
                  </a:rPr>
                  <a:t> </a:t>
                </a:r>
              </a:p>
            </p:txBody>
          </p:sp>
        </mc:Fallback>
      </mc:AlternateContent>
      <p:sp>
        <p:nvSpPr>
          <p:cNvPr id="47108" name="Footer Placeholder 3"/>
          <p:cNvSpPr>
            <a:spLocks noGrp="1"/>
          </p:cNvSpPr>
          <p:nvPr>
            <p:ph type="ftr" sz="quarter" idx="10"/>
          </p:nvPr>
        </p:nvSpPr>
        <p:spPr>
          <a:noFill/>
        </p:spPr>
        <p:txBody>
          <a:bodyPr/>
          <a:lstStyle/>
          <a:p>
            <a:fld id="{A2F46C05-F1A9-4325-BD04-F2343D3D6B68}" type="slidenum">
              <a:rPr lang="en-US" smtClean="0"/>
              <a:pPr/>
              <a:t>50</a:t>
            </a:fld>
            <a:endParaRPr lang="en-US"/>
          </a:p>
        </p:txBody>
      </p:sp>
    </p:spTree>
    <p:extLst>
      <p:ext uri="{BB962C8B-B14F-4D97-AF65-F5344CB8AC3E}">
        <p14:creationId xmlns:p14="http://schemas.microsoft.com/office/powerpoint/2010/main" val="1993094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3388" y="740229"/>
                <a:ext cx="8856662" cy="6001884"/>
              </a:xfrm>
            </p:spPr>
            <p:txBody>
              <a:bodyPr/>
              <a:lstStyle/>
              <a:p>
                <a:r>
                  <a:rPr lang="en-US" dirty="0"/>
                  <a:t>Likelihood of an observation is </a:t>
                </a:r>
              </a:p>
              <a:p>
                <a:endParaRPr lang="en-US" dirty="0"/>
              </a:p>
              <a:p>
                <a:r>
                  <a:rPr lang="en-US" dirty="0"/>
                  <a:t>Under </a:t>
                </a:r>
                <a14:m>
                  <m:oMath xmlns:m="http://schemas.openxmlformats.org/officeDocument/2006/math">
                    <m:r>
                      <a:rPr lang="fr-CH" i="1" dirty="0">
                        <a:latin typeface="Cambria Math" panose="02040503050406030204" pitchFamily="18" charset="0"/>
                      </a:rPr>
                      <m:t> </m:t>
                    </m:r>
                    <m:sSub>
                      <m:sSubPr>
                        <m:ctrlPr>
                          <a:rPr lang="fr-CH" i="1" dirty="0">
                            <a:latin typeface="Cambria Math" panose="02040503050406030204" pitchFamily="18" charset="0"/>
                          </a:rPr>
                        </m:ctrlPr>
                      </m:sSubPr>
                      <m:e>
                        <m:r>
                          <a:rPr lang="fr-CH" i="1" dirty="0">
                            <a:latin typeface="Cambria Math" panose="02040503050406030204" pitchFamily="18" charset="0"/>
                          </a:rPr>
                          <m:t>𝐻</m:t>
                        </m:r>
                      </m:e>
                      <m:sub>
                        <m:r>
                          <a:rPr lang="fr-CH" i="1" dirty="0">
                            <a:latin typeface="Cambria Math" panose="02040503050406030204" pitchFamily="18" charset="0"/>
                          </a:rPr>
                          <m:t>0</m:t>
                        </m:r>
                      </m:sub>
                    </m:sSub>
                  </m:oMath>
                </a14:m>
                <a:r>
                  <a:rPr lang="en-US"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𝑙</m:t>
                        </m:r>
                      </m:e>
                      <m:sub>
                        <m:sSub>
                          <m:sSubPr>
                            <m:ctrlPr>
                              <a:rPr lang="fr-CH" i="1">
                                <a:latin typeface="Cambria Math" panose="02040503050406030204" pitchFamily="18" charset="0"/>
                              </a:rPr>
                            </m:ctrlPr>
                          </m:sSubPr>
                          <m:e>
                            <m:r>
                              <a:rPr lang="fr-CH" i="1">
                                <a:latin typeface="Cambria Math" panose="02040503050406030204" pitchFamily="18" charset="0"/>
                              </a:rPr>
                              <m:t>𝐻</m:t>
                            </m:r>
                          </m:e>
                          <m:sub>
                            <m:r>
                              <a:rPr lang="fr-CH" i="1">
                                <a:latin typeface="Cambria Math" panose="02040503050406030204" pitchFamily="18" charset="0"/>
                              </a:rPr>
                              <m:t>0</m:t>
                            </m:r>
                          </m:sub>
                        </m:sSub>
                      </m:sub>
                    </m:sSub>
                    <m:r>
                      <a:rPr lang="fr-CH" i="1">
                        <a:latin typeface="Cambria Math" panose="02040503050406030204" pitchFamily="18" charset="0"/>
                      </a:rPr>
                      <m:t>=</m:t>
                    </m:r>
                    <m:func>
                      <m:funcPr>
                        <m:ctrlPr>
                          <a:rPr lang="fr-CH" i="1">
                            <a:latin typeface="Cambria Math" panose="02040503050406030204" pitchFamily="18" charset="0"/>
                          </a:rPr>
                        </m:ctrlPr>
                      </m:funcPr>
                      <m:fName>
                        <m:r>
                          <m:rPr>
                            <m:sty m:val="p"/>
                          </m:rPr>
                          <a:rPr lang="fr-CH">
                            <a:latin typeface="Cambria Math" panose="02040503050406030204" pitchFamily="18" charset="0"/>
                          </a:rPr>
                          <m:t>sup</m:t>
                        </m:r>
                      </m:fName>
                      <m:e>
                        <m:sSub>
                          <m:sSubPr>
                            <m:ctrlPr>
                              <a:rPr lang="fr-CH" i="1">
                                <a:latin typeface="Cambria Math" panose="02040503050406030204" pitchFamily="18" charset="0"/>
                              </a:rPr>
                            </m:ctrlPr>
                          </m:sSubPr>
                          <m:e>
                            <m:r>
                              <a:rPr lang="fr-CH" i="1">
                                <a:latin typeface="Cambria Math" panose="02040503050406030204" pitchFamily="18" charset="0"/>
                              </a:rPr>
                              <m:t>𝑙</m:t>
                            </m:r>
                          </m:e>
                          <m:sub>
                            <m:r>
                              <a:rPr lang="fr-CH" i="1">
                                <a:latin typeface="Cambria Math" panose="02040503050406030204" pitchFamily="18" charset="0"/>
                              </a:rPr>
                              <m:t>𝑥</m:t>
                            </m:r>
                          </m:sub>
                        </m:sSub>
                        <m:r>
                          <a:rPr lang="fr-CH" i="1">
                            <a:latin typeface="Cambria Math" panose="02040503050406030204" pitchFamily="18" charset="0"/>
                          </a:rPr>
                          <m:t>(</m:t>
                        </m:r>
                        <m:r>
                          <a:rPr lang="fr-CH" b="0" i="1" smtClean="0">
                            <a:latin typeface="Cambria Math" panose="02040503050406030204" pitchFamily="18" charset="0"/>
                          </a:rPr>
                          <m:t>𝑞</m:t>
                        </m:r>
                        <m:r>
                          <a:rPr lang="fr-CH" b="0" i="1" smtClean="0">
                            <a:latin typeface="Cambria Math" panose="02040503050406030204" pitchFamily="18" charset="0"/>
                          </a:rPr>
                          <m:t>(</m:t>
                        </m:r>
                        <m:r>
                          <a:rPr lang="fr-CH" b="0" i="1" smtClean="0">
                            <a:latin typeface="Cambria Math" panose="02040503050406030204" pitchFamily="18" charset="0"/>
                          </a:rPr>
                          <m:t>𝜃</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𝑙</m:t>
                            </m:r>
                          </m:e>
                          <m:sub>
                            <m:r>
                              <a:rPr lang="fr-CH" i="1">
                                <a:latin typeface="Cambria Math" panose="02040503050406030204" pitchFamily="18" charset="0"/>
                              </a:rPr>
                              <m:t>𝑥</m:t>
                            </m:r>
                          </m:sub>
                        </m:sSub>
                        <m:r>
                          <a:rPr lang="fr-CH" i="1">
                            <a:latin typeface="Cambria Math" panose="02040503050406030204" pitchFamily="18" charset="0"/>
                          </a:rPr>
                          <m:t>(</m:t>
                        </m:r>
                        <m:r>
                          <a:rPr lang="fr-CH" i="1">
                            <a:latin typeface="Cambria Math" panose="02040503050406030204" pitchFamily="18" charset="0"/>
                          </a:rPr>
                          <m:t>𝑞</m:t>
                        </m:r>
                        <m:r>
                          <a:rPr lang="fr-CH" b="0" i="1" smtClean="0">
                            <a:latin typeface="Cambria Math" panose="02040503050406030204" pitchFamily="18" charset="0"/>
                          </a:rPr>
                          <m:t>(</m:t>
                        </m:r>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𝜃</m:t>
                            </m:r>
                          </m:e>
                        </m:acc>
                        <m:r>
                          <a:rPr lang="fr-CH" b="0" i="1" smtClean="0">
                            <a:latin typeface="Cambria Math" panose="02040503050406030204" pitchFamily="18" charset="0"/>
                          </a:rPr>
                          <m:t>)</m:t>
                        </m:r>
                        <m:r>
                          <a:rPr lang="fr-CH" i="1">
                            <a:latin typeface="Cambria Math" panose="02040503050406030204" pitchFamily="18" charset="0"/>
                          </a:rPr>
                          <m:t>)</m:t>
                        </m:r>
                      </m:e>
                    </m:func>
                    <m:r>
                      <a:rPr lang="fr-CH" i="1">
                        <a:latin typeface="Cambria Math" panose="02040503050406030204" pitchFamily="18" charset="0"/>
                      </a:rPr>
                      <m:t>=</m:t>
                    </m:r>
                    <m:r>
                      <a:rPr lang="fr-CH" i="1">
                        <a:latin typeface="Cambria Math" panose="02040503050406030204" pitchFamily="18" charset="0"/>
                      </a:rPr>
                      <m:t>𝐶</m:t>
                    </m:r>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a:rPr lang="fr-CH" i="1">
                            <a:latin typeface="Cambria Math" panose="02040503050406030204" pitchFamily="18" charset="0"/>
                          </a:rPr>
                          <m:t>𝑖</m:t>
                        </m:r>
                      </m:sub>
                      <m:sup/>
                      <m:e>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𝑖</m:t>
                            </m:r>
                          </m:sub>
                        </m:sSub>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𝑞</m:t>
                                </m:r>
                              </m:e>
                              <m:sub>
                                <m:r>
                                  <a:rPr lang="fr-CH" i="1">
                                    <a:latin typeface="Cambria Math" panose="02040503050406030204" pitchFamily="18" charset="0"/>
                                  </a:rPr>
                                  <m:t>𝑖</m:t>
                                </m:r>
                              </m:sub>
                            </m:sSub>
                            <m:r>
                              <a:rPr lang="fr-CH" b="0" i="1" smtClean="0">
                                <a:latin typeface="Cambria Math" panose="02040503050406030204" pitchFamily="18" charset="0"/>
                              </a:rPr>
                              <m:t>(</m:t>
                            </m:r>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𝜃</m:t>
                                </m:r>
                              </m:e>
                            </m:acc>
                            <m:r>
                              <a:rPr lang="fr-CH" b="0" i="1" smtClean="0">
                                <a:latin typeface="Cambria Math" panose="02040503050406030204" pitchFamily="18" charset="0"/>
                              </a:rPr>
                              <m:t>)</m:t>
                            </m:r>
                          </m:e>
                        </m:func>
                      </m:e>
                    </m:nary>
                  </m:oMath>
                </a14:m>
                <a:endParaRPr lang="fr-CH" dirty="0"/>
              </a:p>
              <a:p>
                <a:r>
                  <a:rPr lang="en-US" dirty="0"/>
                  <a:t>Under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𝐻</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𝑙</m:t>
                        </m:r>
                      </m:e>
                      <m:sub>
                        <m:sSub>
                          <m:sSubPr>
                            <m:ctrlPr>
                              <a:rPr lang="fr-CH" i="1">
                                <a:latin typeface="Cambria Math" panose="02040503050406030204" pitchFamily="18" charset="0"/>
                              </a:rPr>
                            </m:ctrlPr>
                          </m:sSubPr>
                          <m:e>
                            <m:r>
                              <a:rPr lang="fr-CH" i="1">
                                <a:latin typeface="Cambria Math" panose="02040503050406030204" pitchFamily="18" charset="0"/>
                              </a:rPr>
                              <m:t>𝐻</m:t>
                            </m:r>
                          </m:e>
                          <m:sub>
                            <m:r>
                              <a:rPr lang="fr-CH" i="1">
                                <a:latin typeface="Cambria Math" panose="02040503050406030204" pitchFamily="18" charset="0"/>
                              </a:rPr>
                              <m:t>1</m:t>
                            </m:r>
                          </m:sub>
                        </m:sSub>
                      </m:sub>
                    </m:sSub>
                    <m:r>
                      <a:rPr lang="fr-CH" i="1">
                        <a:latin typeface="Cambria Math" panose="02040503050406030204" pitchFamily="18" charset="0"/>
                      </a:rPr>
                      <m:t>=</m:t>
                    </m:r>
                    <m:r>
                      <a:rPr lang="fr-CH" i="1">
                        <a:latin typeface="Cambria Math" panose="02040503050406030204" pitchFamily="18" charset="0"/>
                      </a:rPr>
                      <m:t>𝐶</m:t>
                    </m:r>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a:rPr lang="fr-CH" i="1">
                            <a:latin typeface="Cambria Math" panose="02040503050406030204" pitchFamily="18" charset="0"/>
                          </a:rPr>
                          <m:t>𝑖</m:t>
                        </m:r>
                      </m:sub>
                      <m:sup/>
                      <m:e>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𝑖</m:t>
                            </m:r>
                          </m:sub>
                        </m:sSub>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dirty="0">
                                    <a:latin typeface="Cambria Math" panose="02040503050406030204" pitchFamily="18" charset="0"/>
                                  </a:rPr>
                                </m:ctrlPr>
                              </m:fPr>
                              <m:num>
                                <m:sSub>
                                  <m:sSubPr>
                                    <m:ctrlPr>
                                      <a:rPr lang="fr-CH" i="1" dirty="0">
                                        <a:latin typeface="Cambria Math" panose="02040503050406030204" pitchFamily="18" charset="0"/>
                                      </a:rPr>
                                    </m:ctrlPr>
                                  </m:sSubPr>
                                  <m:e>
                                    <m:r>
                                      <a:rPr lang="fr-CH" i="1" dirty="0">
                                        <a:latin typeface="Cambria Math" panose="02040503050406030204" pitchFamily="18" charset="0"/>
                                      </a:rPr>
                                      <m:t>𝑛</m:t>
                                    </m:r>
                                  </m:e>
                                  <m:sub>
                                    <m:r>
                                      <a:rPr lang="fr-CH" i="1" dirty="0">
                                        <a:latin typeface="Cambria Math" panose="02040503050406030204" pitchFamily="18" charset="0"/>
                                      </a:rPr>
                                      <m:t>𝑖</m:t>
                                    </m:r>
                                  </m:sub>
                                </m:sSub>
                              </m:num>
                              <m:den>
                                <m:r>
                                  <a:rPr lang="fr-CH" i="1" dirty="0">
                                    <a:latin typeface="Cambria Math" panose="02040503050406030204" pitchFamily="18" charset="0"/>
                                  </a:rPr>
                                  <m:t>𝑛</m:t>
                                </m:r>
                              </m:den>
                            </m:f>
                            <m:r>
                              <a:rPr lang="fr-CH" i="1">
                                <a:latin typeface="Cambria Math" panose="02040503050406030204" pitchFamily="18" charset="0"/>
                              </a:rPr>
                              <m:t> </m:t>
                            </m:r>
                          </m:e>
                        </m:func>
                      </m:e>
                    </m:nary>
                  </m:oMath>
                </a14:m>
                <a:endParaRPr lang="en-US" dirty="0"/>
              </a:p>
              <a:p>
                <a:r>
                  <a:rPr lang="en-US" dirty="0"/>
                  <a:t>Likelihood ratio is </a:t>
                </a:r>
                <a14:m>
                  <m:oMath xmlns:m="http://schemas.openxmlformats.org/officeDocument/2006/math">
                    <m:r>
                      <a:rPr lang="fr-CH" b="0" i="1" smtClean="0">
                        <a:latin typeface="Cambria Math" panose="02040503050406030204" pitchFamily="18" charset="0"/>
                      </a:rPr>
                      <m:t>𝑙𝑟𝑠</m:t>
                    </m:r>
                    <m:r>
                      <a:rPr lang="fr-CH" b="0" i="0" smtClean="0">
                        <a:latin typeface="Cambria Math" panose="02040503050406030204" pitchFamily="18" charset="0"/>
                      </a:rPr>
                      <m:t>=</m:t>
                    </m:r>
                    <m:nary>
                      <m:naryPr>
                        <m:chr m:val="∑"/>
                        <m:supHide m:val="on"/>
                        <m:ctrlPr>
                          <a:rPr lang="fr-CH" i="1">
                            <a:latin typeface="Cambria Math" panose="02040503050406030204" pitchFamily="18" charset="0"/>
                          </a:rPr>
                        </m:ctrlPr>
                      </m:naryPr>
                      <m:sub>
                        <m:r>
                          <a:rPr lang="fr-CH" i="1">
                            <a:latin typeface="Cambria Math" panose="02040503050406030204" pitchFamily="18" charset="0"/>
                          </a:rPr>
                          <m:t>𝑖</m:t>
                        </m:r>
                      </m:sub>
                      <m:sup/>
                      <m:e>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𝑖</m:t>
                            </m:r>
                          </m:sub>
                        </m:sSub>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𝑖</m:t>
                                    </m:r>
                                  </m:sub>
                                </m:sSub>
                              </m:num>
                              <m:den>
                                <m:r>
                                  <a:rPr lang="fr-CH" i="1">
                                    <a:latin typeface="Cambria Math" panose="02040503050406030204" pitchFamily="18" charset="0"/>
                                  </a:rPr>
                                  <m:t>𝑛</m:t>
                                </m:r>
                                <m:sSub>
                                  <m:sSubPr>
                                    <m:ctrlPr>
                                      <a:rPr lang="fr-CH" i="1">
                                        <a:latin typeface="Cambria Math" panose="02040503050406030204" pitchFamily="18" charset="0"/>
                                      </a:rPr>
                                    </m:ctrlPr>
                                  </m:sSubPr>
                                  <m:e>
                                    <m:r>
                                      <a:rPr lang="fr-CH" i="1">
                                        <a:latin typeface="Cambria Math" panose="02040503050406030204" pitchFamily="18" charset="0"/>
                                      </a:rPr>
                                      <m:t>𝑞</m:t>
                                    </m:r>
                                  </m:e>
                                  <m:sub>
                                    <m:r>
                                      <a:rPr lang="fr-CH" i="1">
                                        <a:latin typeface="Cambria Math" panose="02040503050406030204" pitchFamily="18" charset="0"/>
                                      </a:rPr>
                                      <m:t>𝑖</m:t>
                                    </m:r>
                                  </m:sub>
                                </m:sSub>
                                <m:r>
                                  <a:rPr lang="fr-CH" b="0" i="1" smtClean="0">
                                    <a:latin typeface="Cambria Math" panose="02040503050406030204" pitchFamily="18" charset="0"/>
                                  </a:rPr>
                                  <m:t>(</m:t>
                                </m:r>
                                <m:acc>
                                  <m:accPr>
                                    <m:chr m:val="̂"/>
                                    <m:ctrlPr>
                                      <a:rPr lang="fr-CH" b="0" i="1" smtClean="0">
                                        <a:latin typeface="Cambria Math" panose="02040503050406030204" pitchFamily="18" charset="0"/>
                                      </a:rPr>
                                    </m:ctrlPr>
                                  </m:accPr>
                                  <m:e>
                                    <m:r>
                                      <a:rPr lang="fr-CH" b="0" i="1" smtClean="0">
                                        <a:latin typeface="Cambria Math" panose="02040503050406030204" pitchFamily="18" charset="0"/>
                                      </a:rPr>
                                      <m:t>𝜃</m:t>
                                    </m:r>
                                  </m:e>
                                </m:acc>
                                <m:r>
                                  <a:rPr lang="fr-CH" b="0" i="1" smtClean="0">
                                    <a:latin typeface="Cambria Math" panose="02040503050406030204" pitchFamily="18" charset="0"/>
                                  </a:rPr>
                                  <m:t>)</m:t>
                                </m:r>
                              </m:den>
                            </m:f>
                            <m:r>
                              <a:rPr lang="fr-CH" i="1">
                                <a:latin typeface="Cambria Math" panose="02040503050406030204" pitchFamily="18" charset="0"/>
                              </a:rPr>
                              <m:t> </m:t>
                            </m:r>
                          </m:e>
                        </m:func>
                      </m:e>
                    </m:nary>
                  </m:oMath>
                </a14:m>
                <a:endParaRPr lang="en-US" dirty="0"/>
              </a:p>
              <a:p>
                <a:endParaRPr lang="en-US" dirty="0"/>
              </a:p>
              <a:p>
                <a:endParaRPr lang="en-US" dirty="0"/>
              </a:p>
              <a:p>
                <a:endParaRPr lang="en-US" dirty="0"/>
              </a:p>
              <a:p>
                <a:endParaRPr lang="en-US" dirty="0"/>
              </a:p>
              <a:p>
                <a:r>
                  <a:rPr lang="en-US" dirty="0"/>
                  <a:t> Exact computation of p-value is hard, even with Monte Carlo, because we need to consider all possible cases in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𝐻</m:t>
                        </m:r>
                      </m:e>
                      <m:sub>
                        <m:r>
                          <a:rPr lang="fr-CH" i="1">
                            <a:latin typeface="Cambria Math" panose="02040503050406030204" pitchFamily="18" charset="0"/>
                          </a:rPr>
                          <m:t>0</m:t>
                        </m:r>
                      </m:sub>
                    </m:sSub>
                  </m:oMath>
                </a14:m>
                <a:endParaRPr lang="en-US" dirty="0"/>
              </a:p>
              <a:p>
                <a:r>
                  <a:rPr lang="en-US" dirty="0"/>
                  <a:t>We use the asymptotic result instead: </a:t>
                </a:r>
                <a14:m>
                  <m:oMath xmlns:m="http://schemas.openxmlformats.org/officeDocument/2006/math">
                    <m:sSup>
                      <m:sSupPr>
                        <m:ctrlPr>
                          <a:rPr lang="fr-CH" b="0" i="1" smtClean="0">
                            <a:latin typeface="Cambria Math" panose="02040503050406030204" pitchFamily="18" charset="0"/>
                          </a:rPr>
                        </m:ctrlPr>
                      </m:sSupPr>
                      <m:e>
                        <m:r>
                          <a:rPr lang="fr-CH" b="0" i="1" smtClean="0">
                            <a:latin typeface="Cambria Math" panose="02040503050406030204" pitchFamily="18" charset="0"/>
                          </a:rPr>
                          <m:t>𝑝</m:t>
                        </m:r>
                      </m:e>
                      <m:sup>
                        <m:r>
                          <a:rPr lang="fr-CH" b="0" i="1" smtClean="0">
                            <a:latin typeface="Cambria Math" panose="02040503050406030204" pitchFamily="18" charset="0"/>
                          </a:rPr>
                          <m:t>∗</m:t>
                        </m:r>
                      </m:sup>
                    </m:sSup>
                    <m:r>
                      <a:rPr lang="fr-CH" b="0" i="1" smtClean="0">
                        <a:latin typeface="Cambria Math" panose="02040503050406030204" pitchFamily="18" charset="0"/>
                      </a:rPr>
                      <m:t>≈1−</m:t>
                    </m:r>
                    <m:sSubSup>
                      <m:sSubSupPr>
                        <m:ctrlPr>
                          <a:rPr lang="fr-CH" b="0" i="1" smtClean="0">
                            <a:latin typeface="Cambria Math" panose="02040503050406030204" pitchFamily="18" charset="0"/>
                          </a:rPr>
                        </m:ctrlPr>
                      </m:sSubSupPr>
                      <m:e>
                        <m:r>
                          <a:rPr lang="fr-CH" b="0" i="1" smtClean="0">
                            <a:latin typeface="Cambria Math" panose="02040503050406030204" pitchFamily="18" charset="0"/>
                          </a:rPr>
                          <m:t>𝜒</m:t>
                        </m:r>
                      </m:e>
                      <m:sub>
                        <m:r>
                          <a:rPr lang="fr-CH" b="0" i="1" smtClean="0">
                            <a:latin typeface="Cambria Math" panose="02040503050406030204" pitchFamily="18" charset="0"/>
                          </a:rPr>
                          <m:t>𝑝</m:t>
                        </m:r>
                      </m:sub>
                      <m:sup>
                        <m:r>
                          <a:rPr lang="fr-CH" b="0" i="1" smtClean="0">
                            <a:latin typeface="Cambria Math" panose="02040503050406030204" pitchFamily="18" charset="0"/>
                          </a:rPr>
                          <m:t>2</m:t>
                        </m:r>
                      </m:sup>
                    </m:sSubSup>
                    <m:r>
                      <a:rPr lang="fr-CH" b="0" i="1" smtClean="0">
                        <a:latin typeface="Cambria Math" panose="02040503050406030204" pitchFamily="18" charset="0"/>
                      </a:rPr>
                      <m:t>(2 </m:t>
                    </m:r>
                    <m:r>
                      <a:rPr lang="fr-CH" b="0" i="1" smtClean="0">
                        <a:latin typeface="Cambria Math" panose="02040503050406030204" pitchFamily="18" charset="0"/>
                      </a:rPr>
                      <m:t>𝑙𝑟𝑠</m:t>
                    </m:r>
                    <m:r>
                      <a:rPr lang="fr-CH" b="0" i="1" smtClean="0">
                        <a:latin typeface="Cambria Math" panose="02040503050406030204" pitchFamily="18" charset="0"/>
                      </a:rPr>
                      <m:t>) </m:t>
                    </m:r>
                  </m:oMath>
                </a14:m>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3388" y="740229"/>
                <a:ext cx="8856662" cy="6001884"/>
              </a:xfrm>
              <a:blipFill>
                <a:blip r:embed="rId2"/>
                <a:stretch>
                  <a:fillRect l="-1032" t="-812" r="-1376"/>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51</a:t>
            </a:fld>
            <a:endParaRPr lang="en-US" dirty="0"/>
          </a:p>
        </p:txBody>
      </p:sp>
      <p:pic>
        <p:nvPicPr>
          <p:cNvPr id="5" name="Picture 7"/>
          <p:cNvPicPr>
            <a:picLocks noChangeAspect="1" noChangeArrowheads="1"/>
          </p:cNvPicPr>
          <p:nvPr/>
        </p:nvPicPr>
        <p:blipFill>
          <a:blip r:embed="rId3" cstate="print"/>
          <a:srcRect/>
          <a:stretch>
            <a:fillRect/>
          </a:stretch>
        </p:blipFill>
        <p:spPr bwMode="auto">
          <a:xfrm>
            <a:off x="2099853" y="3810229"/>
            <a:ext cx="6943725" cy="1228725"/>
          </a:xfrm>
          <a:prstGeom prst="rect">
            <a:avLst/>
          </a:prstGeom>
          <a:noFill/>
          <a:ln w="9525" algn="ctr">
            <a:noFill/>
            <a:miter lim="800000"/>
            <a:headEnd/>
            <a:tailEnd/>
          </a:ln>
        </p:spPr>
      </p:pic>
      <p:sp>
        <p:nvSpPr>
          <p:cNvPr id="2" name="Rectangle 1"/>
          <p:cNvSpPr/>
          <p:nvPr/>
        </p:nvSpPr>
        <p:spPr bwMode="auto">
          <a:xfrm>
            <a:off x="1854199" y="3741170"/>
            <a:ext cx="7688812" cy="129778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endParaRPr lang="en-CA" dirty="0">
              <a:latin typeface="+mj-lt"/>
            </a:endParaRPr>
          </a:p>
        </p:txBody>
      </p:sp>
    </p:spTree>
    <p:extLst>
      <p:ext uri="{BB962C8B-B14F-4D97-AF65-F5344CB8AC3E}">
        <p14:creationId xmlns:p14="http://schemas.microsoft.com/office/powerpoint/2010/main" val="3126271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631950" y="0"/>
            <a:ext cx="2794000" cy="908050"/>
          </a:xfrm>
        </p:spPr>
        <p:txBody>
          <a:bodyPr/>
          <a:lstStyle/>
          <a:p>
            <a:pPr eaLnBrk="1" hangingPunct="1"/>
            <a:r>
              <a:rPr lang="en-US" sz="3200" dirty="0"/>
              <a:t>Mendel’s Peas</a:t>
            </a:r>
          </a:p>
        </p:txBody>
      </p:sp>
      <p:sp>
        <p:nvSpPr>
          <p:cNvPr id="53251" name="Rectangle 4"/>
          <p:cNvSpPr>
            <a:spLocks noGrp="1" noChangeArrowheads="1"/>
          </p:cNvSpPr>
          <p:nvPr>
            <p:ph idx="1"/>
          </p:nvPr>
        </p:nvSpPr>
        <p:spPr>
          <a:xfrm>
            <a:off x="1751013" y="3665538"/>
            <a:ext cx="7366861" cy="1230312"/>
          </a:xfrm>
        </p:spPr>
        <p:txBody>
          <a:bodyPr/>
          <a:lstStyle/>
          <a:p>
            <a:pPr eaLnBrk="1" hangingPunct="1"/>
            <a:r>
              <a:rPr lang="en-US" dirty="0"/>
              <a:t>Monte Carlo: p= 0.92 </a:t>
            </a:r>
            <a:r>
              <a:rPr lang="en-US" dirty="0">
                <a:latin typeface="cmsy10" pitchFamily="34" charset="0"/>
              </a:rPr>
              <a:t>±</a:t>
            </a:r>
            <a:r>
              <a:rPr lang="en-US" dirty="0"/>
              <a:t> 0.05 </a:t>
            </a:r>
            <a:r>
              <a:rPr lang="en-US" dirty="0">
                <a:latin typeface="cmsy10" pitchFamily="34" charset="0"/>
              </a:rPr>
              <a:t>=&gt; </a:t>
            </a:r>
            <a:r>
              <a:rPr lang="en-US" dirty="0"/>
              <a:t>Accept H</a:t>
            </a:r>
            <a:r>
              <a:rPr lang="en-US" baseline="-25000" dirty="0"/>
              <a:t>0</a:t>
            </a:r>
          </a:p>
          <a:p>
            <a:r>
              <a:rPr lang="en-US" dirty="0"/>
              <a:t>Asymptotic Result: p=0.8922 </a:t>
            </a:r>
            <a:endParaRPr lang="en-US" baseline="-25000" dirty="0"/>
          </a:p>
        </p:txBody>
      </p:sp>
      <p:sp>
        <p:nvSpPr>
          <p:cNvPr id="53252" name="Footer Placeholder 3"/>
          <p:cNvSpPr>
            <a:spLocks noGrp="1"/>
          </p:cNvSpPr>
          <p:nvPr>
            <p:ph type="ftr" sz="quarter" idx="10"/>
          </p:nvPr>
        </p:nvSpPr>
        <p:spPr>
          <a:noFill/>
        </p:spPr>
        <p:txBody>
          <a:bodyPr/>
          <a:lstStyle/>
          <a:p>
            <a:fld id="{C6424E5D-47F2-4AC2-A258-3E338C32E976}" type="slidenum">
              <a:rPr lang="en-US" smtClean="0"/>
              <a:pPr/>
              <a:t>52</a:t>
            </a:fld>
            <a:endParaRPr lang="en-US"/>
          </a:p>
        </p:txBody>
      </p:sp>
      <p:pic>
        <p:nvPicPr>
          <p:cNvPr id="2" name="Picture 1">
            <a:extLst>
              <a:ext uri="{FF2B5EF4-FFF2-40B4-BE49-F238E27FC236}">
                <a16:creationId xmlns:a16="http://schemas.microsoft.com/office/drawing/2014/main" id="{F33BE99E-8762-451C-BA47-A69BD0E0CAD3}"/>
              </a:ext>
            </a:extLst>
          </p:cNvPr>
          <p:cNvPicPr>
            <a:picLocks noChangeAspect="1"/>
          </p:cNvPicPr>
          <p:nvPr/>
        </p:nvPicPr>
        <p:blipFill rotWithShape="1">
          <a:blip r:embed="rId3"/>
          <a:srcRect b="37466"/>
          <a:stretch/>
        </p:blipFill>
        <p:spPr>
          <a:xfrm>
            <a:off x="0" y="840694"/>
            <a:ext cx="12192000" cy="2405426"/>
          </a:xfrm>
          <a:prstGeom prst="rect">
            <a:avLst/>
          </a:prstGeom>
        </p:spPr>
      </p:pic>
    </p:spTree>
    <p:extLst>
      <p:ext uri="{BB962C8B-B14F-4D97-AF65-F5344CB8AC3E}">
        <p14:creationId xmlns:p14="http://schemas.microsoft.com/office/powerpoint/2010/main" val="77999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PQuestion"/>
              <p:cNvSpPr>
                <a:spLocks noGrp="1"/>
              </p:cNvSpPr>
              <p:nvPr>
                <p:ph type="title"/>
              </p:nvPr>
            </p:nvSpPr>
            <p:spPr/>
            <p:txBody>
              <a:bodyPr/>
              <a:lstStyle/>
              <a:p>
                <a14:m>
                  <m:oMath xmlns:m="http://schemas.openxmlformats.org/officeDocument/2006/math">
                    <m:sSup>
                      <m:sSupPr>
                        <m:ctrlPr>
                          <a:rPr lang="fr-CH" b="0" i="1" smtClean="0">
                            <a:latin typeface="Cambria Math" panose="02040503050406030204" pitchFamily="18" charset="0"/>
                          </a:rPr>
                        </m:ctrlPr>
                      </m:sSupPr>
                      <m:e>
                        <m:r>
                          <a:rPr lang="fr-CH" b="0" i="1">
                            <a:latin typeface="Cambria Math" panose="02040503050406030204" pitchFamily="18" charset="0"/>
                          </a:rPr>
                          <m:t>𝑝</m:t>
                        </m:r>
                      </m:e>
                      <m:sup>
                        <m:r>
                          <a:rPr lang="fr-CH" b="0" i="1">
                            <a:latin typeface="Cambria Math" panose="02040503050406030204" pitchFamily="18" charset="0"/>
                          </a:rPr>
                          <m:t>∗</m:t>
                        </m:r>
                      </m:sup>
                    </m:sSup>
                    <m:r>
                      <a:rPr lang="fr-CH" b="0" i="1">
                        <a:latin typeface="Cambria Math" panose="02040503050406030204" pitchFamily="18" charset="0"/>
                      </a:rPr>
                      <m:t>≈1−</m:t>
                    </m:r>
                    <m:sSubSup>
                      <m:sSubSupPr>
                        <m:ctrlPr>
                          <a:rPr lang="fr-CH" b="0" i="1">
                            <a:latin typeface="Cambria Math" panose="02040503050406030204" pitchFamily="18" charset="0"/>
                          </a:rPr>
                        </m:ctrlPr>
                      </m:sSubSupPr>
                      <m:e>
                        <m:r>
                          <a:rPr lang="fr-CH" b="0" i="1">
                            <a:latin typeface="Cambria Math" panose="02040503050406030204" pitchFamily="18" charset="0"/>
                          </a:rPr>
                          <m:t>𝜒</m:t>
                        </m:r>
                      </m:e>
                      <m:sub>
                        <m:r>
                          <a:rPr lang="fr-CH" b="0" i="1">
                            <a:latin typeface="Cambria Math" panose="02040503050406030204" pitchFamily="18" charset="0"/>
                          </a:rPr>
                          <m:t>𝑝</m:t>
                        </m:r>
                      </m:sub>
                      <m:sup>
                        <m:r>
                          <a:rPr lang="fr-CH" b="0" i="1">
                            <a:latin typeface="Cambria Math" panose="02040503050406030204" pitchFamily="18" charset="0"/>
                          </a:rPr>
                          <m:t>2</m:t>
                        </m:r>
                      </m:sup>
                    </m:sSubSup>
                    <m:r>
                      <a:rPr lang="fr-CH" b="0" i="1">
                        <a:latin typeface="Cambria Math" panose="02040503050406030204" pitchFamily="18" charset="0"/>
                      </a:rPr>
                      <m:t>(2 </m:t>
                    </m:r>
                    <m:r>
                      <a:rPr lang="fr-CH" b="0" i="1">
                        <a:latin typeface="Cambria Math" panose="02040503050406030204" pitchFamily="18" charset="0"/>
                      </a:rPr>
                      <m:t>𝑙𝑟𝑠</m:t>
                    </m:r>
                    <m:r>
                      <a:rPr lang="fr-CH" b="0" i="1">
                        <a:latin typeface="Cambria Math" panose="02040503050406030204" pitchFamily="18" charset="0"/>
                      </a:rPr>
                      <m:t>) </m:t>
                    </m:r>
                  </m:oMath>
                </a14:m>
                <a:r>
                  <a:rPr lang="en-US" dirty="0"/>
                  <a:t>: what is the order </a:t>
                </a:r>
                <a14:m>
                  <m:oMath xmlns:m="http://schemas.openxmlformats.org/officeDocument/2006/math">
                    <m:r>
                      <a:rPr lang="fr-CH" b="1" i="1" smtClean="0">
                        <a:latin typeface="Cambria Math" panose="02040503050406030204" pitchFamily="18" charset="0"/>
                      </a:rPr>
                      <m:t>𝒑</m:t>
                    </m:r>
                  </m:oMath>
                </a14:m>
                <a:r>
                  <a:rPr lang="en-US" dirty="0"/>
                  <a:t> ? </a:t>
                </a:r>
              </a:p>
            </p:txBody>
          </p:sp>
        </mc:Choice>
        <mc:Fallback xmlns="">
          <p:sp>
            <p:nvSpPr>
              <p:cNvPr id="2" name="TPQuestion"/>
              <p:cNvSpPr>
                <a:spLocks noGrp="1" noRot="1" noChangeAspect="1" noMove="1" noResize="1" noEditPoints="1" noAdjustHandles="1" noChangeArrowheads="1" noChangeShapeType="1" noTextEdit="1"/>
              </p:cNvSpPr>
              <p:nvPr>
                <p:ph type="title"/>
              </p:nvPr>
            </p:nvSpPr>
            <p:spPr>
              <a:blipFill rotWithShape="0">
                <a:blip r:embed="rId6"/>
                <a:stretch>
                  <a:fillRect b="-10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PAnswers"/>
              <p:cNvSpPr>
                <a:spLocks noGrp="1"/>
              </p:cNvSpPr>
              <p:nvPr>
                <p:ph idx="1"/>
                <p:custDataLst>
                  <p:tags r:id="rId2"/>
                </p:custDataLst>
              </p:nvPr>
            </p:nvSpPr>
            <p:spPr>
              <a:xfrm>
                <a:off x="731521" y="2342606"/>
                <a:ext cx="5077098" cy="4399507"/>
              </a:xfrm>
            </p:spPr>
            <p:txBody>
              <a:bodyPr>
                <a:normAutofit/>
              </a:bodyPr>
              <a:lstStyle/>
              <a:p>
                <a:pPr marL="457200" indent="-457200">
                  <a:spcAft>
                    <a:spcPts val="0"/>
                  </a:spcAft>
                  <a:buFont typeface="+mj-lt"/>
                  <a:buAutoNum type="alphaUcPeriod"/>
                </a:pPr>
                <a:r>
                  <a:rPr lang="en-US" dirty="0"/>
                  <a:t>1</a:t>
                </a:r>
              </a:p>
              <a:p>
                <a:pPr marL="457200" indent="-457200">
                  <a:spcAft>
                    <a:spcPts val="0"/>
                  </a:spcAft>
                  <a:buFont typeface="+mj-lt"/>
                  <a:buAutoNum type="alphaUcPeriod"/>
                </a:pPr>
                <a:r>
                  <a:rPr lang="en-US" dirty="0"/>
                  <a:t> </a:t>
                </a:r>
                <a14:m>
                  <m:oMath xmlns:m="http://schemas.openxmlformats.org/officeDocument/2006/math">
                    <m:r>
                      <a:rPr lang="en-US" i="1" dirty="0" smtClean="0">
                        <a:latin typeface="Cambria Math" panose="02040503050406030204" pitchFamily="18" charset="0"/>
                      </a:rPr>
                      <m:t>𝐼</m:t>
                    </m:r>
                  </m:oMath>
                </a14:m>
                <a:endParaRPr lang="en-US" dirty="0"/>
              </a:p>
              <a:p>
                <a:pPr marL="457200" indent="-457200">
                  <a:spcAft>
                    <a:spcPts val="0"/>
                  </a:spcAft>
                  <a:buFont typeface="+mj-lt"/>
                  <a:buAutoNum type="alphaUcPeriod"/>
                </a:pPr>
                <a:r>
                  <a:rPr lang="en-US" dirty="0"/>
                  <a:t> </a:t>
                </a:r>
                <a14:m>
                  <m:oMath xmlns:m="http://schemas.openxmlformats.org/officeDocument/2006/math">
                    <m:r>
                      <a:rPr lang="fr-CH" b="0" i="1" smtClean="0">
                        <a:latin typeface="Cambria Math" panose="02040503050406030204" pitchFamily="18" charset="0"/>
                      </a:rPr>
                      <m:t>𝐼</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𝑘</m:t>
                        </m:r>
                      </m:e>
                      <m:sub>
                        <m:r>
                          <a:rPr lang="fr-CH" b="0" i="1" smtClean="0">
                            <a:latin typeface="Cambria Math" panose="02040503050406030204" pitchFamily="18" charset="0"/>
                          </a:rPr>
                          <m:t>0</m:t>
                        </m:r>
                      </m:sub>
                    </m:sSub>
                    <m:r>
                      <a:rPr lang="fr-CH" b="0" i="1" smtClean="0">
                        <a:latin typeface="Cambria Math" panose="02040503050406030204" pitchFamily="18" charset="0"/>
                      </a:rPr>
                      <m:t>−1</m:t>
                    </m:r>
                  </m:oMath>
                </a14:m>
                <a:endParaRPr lang="en-US" dirty="0"/>
              </a:p>
              <a:p>
                <a:pPr marL="457200" indent="-457200">
                  <a:spcAft>
                    <a:spcPts val="0"/>
                  </a:spcAft>
                  <a:buFont typeface="+mj-lt"/>
                  <a:buAutoNum type="alphaUcPeriod"/>
                </a:pPr>
                <a:r>
                  <a:rPr lang="en-US" dirty="0"/>
                  <a:t> </a:t>
                </a:r>
                <a14:m>
                  <m:oMath xmlns:m="http://schemas.openxmlformats.org/officeDocument/2006/math">
                    <m:r>
                      <a:rPr lang="fr-CH" i="1">
                        <a:latin typeface="Cambria Math" panose="02040503050406030204" pitchFamily="18" charset="0"/>
                      </a:rPr>
                      <m:t>𝐼</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𝑘</m:t>
                        </m:r>
                      </m:e>
                      <m:sub>
                        <m:r>
                          <a:rPr lang="fr-CH" i="1">
                            <a:latin typeface="Cambria Math" panose="02040503050406030204" pitchFamily="18" charset="0"/>
                          </a:rPr>
                          <m:t>0</m:t>
                        </m:r>
                      </m:sub>
                    </m:sSub>
                  </m:oMath>
                </a14:m>
                <a:endParaRPr lang="en-US" dirty="0"/>
              </a:p>
              <a:p>
                <a:pPr marL="457200" indent="-457200">
                  <a:spcAft>
                    <a:spcPts val="0"/>
                  </a:spcAft>
                  <a:buFont typeface="+mj-lt"/>
                  <a:buAutoNum type="alphaUcPeriod"/>
                </a:pPr>
                <a:r>
                  <a:rPr lang="en-US" dirty="0"/>
                  <a:t> </a:t>
                </a:r>
                <a14:m>
                  <m:oMath xmlns:m="http://schemas.openxmlformats.org/officeDocument/2006/math">
                    <m:r>
                      <a:rPr lang="fr-CH" i="1">
                        <a:latin typeface="Cambria Math" panose="02040503050406030204" pitchFamily="18" charset="0"/>
                      </a:rPr>
                      <m:t>𝐼</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𝑘</m:t>
                        </m:r>
                      </m:e>
                      <m:sub>
                        <m:r>
                          <a:rPr lang="fr-CH" i="1">
                            <a:latin typeface="Cambria Math" panose="02040503050406030204" pitchFamily="18" charset="0"/>
                          </a:rPr>
                          <m:t>0</m:t>
                        </m:r>
                      </m:sub>
                    </m:sSub>
                    <m:r>
                      <a:rPr lang="fr-CH" b="0" i="1" smtClean="0">
                        <a:latin typeface="Cambria Math" panose="02040503050406030204" pitchFamily="18" charset="0"/>
                      </a:rPr>
                      <m:t>+1</m:t>
                    </m:r>
                  </m:oMath>
                </a14:m>
                <a:endParaRPr lang="en-US" dirty="0"/>
              </a:p>
              <a:p>
                <a:pPr marL="457200" indent="-457200">
                  <a:spcAft>
                    <a:spcPts val="0"/>
                  </a:spcAft>
                  <a:buFont typeface="+mj-lt"/>
                  <a:buAutoNum type="alphaUcPeriod"/>
                </a:pPr>
                <a:r>
                  <a:rPr lang="en-US" dirty="0"/>
                  <a:t> </a:t>
                </a:r>
                <a14:m>
                  <m:oMath xmlns:m="http://schemas.openxmlformats.org/officeDocument/2006/math">
                    <m:r>
                      <a:rPr lang="fr-CH">
                        <a:latin typeface="Cambria Math" panose="02040503050406030204" pitchFamily="18" charset="0"/>
                      </a:rPr>
                      <m:t>2</m:t>
                    </m:r>
                    <m:d>
                      <m:dPr>
                        <m:ctrlPr>
                          <a:rPr lang="fr-CH" i="1">
                            <a:latin typeface="Cambria Math" panose="02040503050406030204" pitchFamily="18" charset="0"/>
                          </a:rPr>
                        </m:ctrlPr>
                      </m:dPr>
                      <m:e>
                        <m:r>
                          <a:rPr lang="fr-CH" i="1">
                            <a:latin typeface="Cambria Math" panose="02040503050406030204" pitchFamily="18" charset="0"/>
                          </a:rPr>
                          <m:t>𝐼</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𝑘</m:t>
                            </m:r>
                          </m:e>
                          <m:sub>
                            <m:r>
                              <a:rPr lang="fr-CH" i="1">
                                <a:latin typeface="Cambria Math" panose="02040503050406030204" pitchFamily="18" charset="0"/>
                              </a:rPr>
                              <m:t>0</m:t>
                            </m:r>
                          </m:sub>
                        </m:sSub>
                      </m:e>
                    </m:d>
                    <m:r>
                      <a:rPr lang="fr-CH" b="0" i="1" smtClean="0">
                        <a:latin typeface="Cambria Math" panose="02040503050406030204" pitchFamily="18" charset="0"/>
                      </a:rPr>
                      <m:t>−1</m:t>
                    </m:r>
                  </m:oMath>
                </a14:m>
                <a:endParaRPr lang="en-US" dirty="0"/>
              </a:p>
              <a:p>
                <a:pPr marL="457200" indent="-457200">
                  <a:spcAft>
                    <a:spcPts val="0"/>
                  </a:spcAft>
                  <a:buFont typeface="+mj-lt"/>
                  <a:buAutoNum type="alphaUcPeriod"/>
                </a:pPr>
                <a:r>
                  <a:rPr lang="en-US" dirty="0"/>
                  <a:t> </a:t>
                </a:r>
                <a14:m>
                  <m:oMath xmlns:m="http://schemas.openxmlformats.org/officeDocument/2006/math">
                    <m:r>
                      <a:rPr lang="fr-CH">
                        <a:latin typeface="Cambria Math" panose="02040503050406030204" pitchFamily="18" charset="0"/>
                      </a:rPr>
                      <m:t>2</m:t>
                    </m:r>
                    <m:d>
                      <m:dPr>
                        <m:ctrlPr>
                          <a:rPr lang="fr-CH" i="1">
                            <a:latin typeface="Cambria Math" panose="02040503050406030204" pitchFamily="18" charset="0"/>
                          </a:rPr>
                        </m:ctrlPr>
                      </m:dPr>
                      <m:e>
                        <m:r>
                          <a:rPr lang="fr-CH" i="1">
                            <a:latin typeface="Cambria Math" panose="02040503050406030204" pitchFamily="18" charset="0"/>
                          </a:rPr>
                          <m:t>𝐼</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𝑘</m:t>
                            </m:r>
                          </m:e>
                          <m:sub>
                            <m:r>
                              <a:rPr lang="fr-CH" i="1">
                                <a:latin typeface="Cambria Math" panose="02040503050406030204" pitchFamily="18" charset="0"/>
                              </a:rPr>
                              <m:t>0</m:t>
                            </m:r>
                          </m:sub>
                        </m:sSub>
                      </m:e>
                    </m:d>
                  </m:oMath>
                </a14:m>
                <a:endParaRPr lang="en-US" dirty="0"/>
              </a:p>
              <a:p>
                <a:pPr marL="457200" indent="-457200">
                  <a:spcAft>
                    <a:spcPts val="0"/>
                  </a:spcAft>
                  <a:buFont typeface="+mj-lt"/>
                  <a:buAutoNum type="alphaUcPeriod"/>
                </a:pPr>
                <a:r>
                  <a:rPr lang="en-US" dirty="0"/>
                  <a:t> </a:t>
                </a:r>
                <a14:m>
                  <m:oMath xmlns:m="http://schemas.openxmlformats.org/officeDocument/2006/math">
                    <m:r>
                      <a:rPr lang="fr-CH">
                        <a:latin typeface="Cambria Math" panose="02040503050406030204" pitchFamily="18" charset="0"/>
                      </a:rPr>
                      <m:t>2</m:t>
                    </m:r>
                    <m:d>
                      <m:dPr>
                        <m:ctrlPr>
                          <a:rPr lang="fr-CH" i="1">
                            <a:latin typeface="Cambria Math" panose="02040503050406030204" pitchFamily="18" charset="0"/>
                          </a:rPr>
                        </m:ctrlPr>
                      </m:dPr>
                      <m:e>
                        <m:r>
                          <a:rPr lang="fr-CH" i="1">
                            <a:latin typeface="Cambria Math" panose="02040503050406030204" pitchFamily="18" charset="0"/>
                          </a:rPr>
                          <m:t>𝐼</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𝑘</m:t>
                            </m:r>
                          </m:e>
                          <m:sub>
                            <m:r>
                              <a:rPr lang="fr-CH" i="1">
                                <a:latin typeface="Cambria Math" panose="02040503050406030204" pitchFamily="18" charset="0"/>
                              </a:rPr>
                              <m:t>0</m:t>
                            </m:r>
                          </m:sub>
                        </m:sSub>
                      </m:e>
                    </m:d>
                    <m:r>
                      <a:rPr lang="fr-CH" b="0" i="1" smtClean="0">
                        <a:latin typeface="Cambria Math" panose="02040503050406030204" pitchFamily="18" charset="0"/>
                      </a:rPr>
                      <m:t>+1</m:t>
                    </m:r>
                  </m:oMath>
                </a14:m>
                <a:endParaRPr lang="en-US" dirty="0"/>
              </a:p>
              <a:p>
                <a:pPr marL="457200" indent="-457200">
                  <a:spcAft>
                    <a:spcPts val="0"/>
                  </a:spcAft>
                  <a:buFont typeface="+mj-lt"/>
                  <a:buAutoNum type="alphaUcPeriod"/>
                </a:pPr>
                <a:r>
                  <a:rPr lang="en-US" dirty="0"/>
                  <a:t>I don’t know</a:t>
                </a:r>
              </a:p>
            </p:txBody>
          </p:sp>
        </mc:Choice>
        <mc:Fallback xmlns="">
          <p:sp>
            <p:nvSpPr>
              <p:cNvPr id="3" name="TPAnswers"/>
              <p:cNvSpPr>
                <a:spLocks noGrp="1" noRot="1" noChangeAspect="1" noMove="1" noResize="1" noEditPoints="1" noAdjustHandles="1" noChangeArrowheads="1" noChangeShapeType="1" noTextEdit="1"/>
              </p:cNvSpPr>
              <p:nvPr>
                <p:ph idx="1"/>
                <p:custDataLst>
                  <p:tags r:id="rId7"/>
                </p:custDataLst>
              </p:nvPr>
            </p:nvSpPr>
            <p:spPr>
              <a:xfrm>
                <a:off x="731521" y="2342606"/>
                <a:ext cx="5077098" cy="4399507"/>
              </a:xfrm>
              <a:blipFill>
                <a:blip r:embed="rId8"/>
                <a:stretch>
                  <a:fillRect l="-1921" t="-124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53</a:t>
            </a:fld>
            <a:endParaRPr lang="en-US" dirty="0"/>
          </a:p>
        </p:txBody>
      </p:sp>
      <p:pic>
        <p:nvPicPr>
          <p:cNvPr id="5" name="Picture 7"/>
          <p:cNvPicPr>
            <a:picLocks noChangeAspect="1" noChangeArrowheads="1"/>
          </p:cNvPicPr>
          <p:nvPr/>
        </p:nvPicPr>
        <p:blipFill rotWithShape="1">
          <a:blip r:embed="rId9" cstate="print"/>
          <a:srcRect l="5767" t="50599" r="18404" b="-1955"/>
          <a:stretch/>
        </p:blipFill>
        <p:spPr bwMode="auto">
          <a:xfrm>
            <a:off x="3756002" y="908050"/>
            <a:ext cx="6984274" cy="1144632"/>
          </a:xfrm>
          <a:prstGeom prst="rect">
            <a:avLst/>
          </a:prstGeom>
          <a:noFill/>
          <a:ln w="9525" algn="ctr">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642850" y="959325"/>
                <a:ext cx="1583832"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fr-CH" sz="2000" b="0" i="1" dirty="0" smtClean="0">
                              <a:latin typeface="Cambria Math" panose="02040503050406030204" pitchFamily="18" charset="0"/>
                            </a:rPr>
                            <m:t>𝑘</m:t>
                          </m:r>
                        </m:e>
                        <m:sub>
                          <m:r>
                            <a:rPr lang="en-US" sz="2000" i="1" dirty="0" smtClean="0">
                              <a:latin typeface="Cambria Math" panose="02040503050406030204" pitchFamily="18" charset="0"/>
                            </a:rPr>
                            <m:t>0</m:t>
                          </m:r>
                        </m:sub>
                      </m:sSub>
                      <m:r>
                        <a:rPr lang="fr-CH" sz="2000" b="0" i="1" dirty="0" smtClean="0">
                          <a:latin typeface="Cambria Math" panose="02040503050406030204" pitchFamily="18" charset="0"/>
                        </a:rPr>
                        <m:t>=</m:t>
                      </m:r>
                      <m:func>
                        <m:funcPr>
                          <m:ctrlPr>
                            <a:rPr lang="fr-CH" sz="2000" b="0" i="1" dirty="0" smtClean="0">
                              <a:latin typeface="Cambria Math" panose="02040503050406030204" pitchFamily="18" charset="0"/>
                            </a:rPr>
                          </m:ctrlPr>
                        </m:funcPr>
                        <m:fName>
                          <m:r>
                            <m:rPr>
                              <m:sty m:val="p"/>
                            </m:rPr>
                            <a:rPr lang="fr-CH" sz="2000" b="0" i="0" dirty="0" smtClean="0">
                              <a:latin typeface="Cambria Math" panose="02040503050406030204" pitchFamily="18" charset="0"/>
                            </a:rPr>
                            <m:t>dim</m:t>
                          </m:r>
                        </m:fName>
                        <m:e>
                          <m:sSub>
                            <m:sSubPr>
                              <m:ctrlPr>
                                <a:rPr lang="fr-CH" sz="2000" b="0" i="1" dirty="0" smtClean="0">
                                  <a:latin typeface="Cambria Math" panose="02040503050406030204" pitchFamily="18" charset="0"/>
                                </a:rPr>
                              </m:ctrlPr>
                            </m:sSubPr>
                            <m:e>
                              <m:r>
                                <m:rPr>
                                  <m:sty m:val="p"/>
                                </m:rPr>
                                <a:rPr lang="fr-CH" sz="2000" b="0" i="0" dirty="0" smtClean="0">
                                  <a:latin typeface="Cambria Math" panose="02040503050406030204" pitchFamily="18" charset="0"/>
                                </a:rPr>
                                <m:t>Θ</m:t>
                              </m:r>
                            </m:e>
                            <m:sub>
                              <m:r>
                                <a:rPr lang="fr-CH" sz="2000" b="0" i="1" dirty="0" smtClean="0">
                                  <a:latin typeface="Cambria Math" panose="02040503050406030204" pitchFamily="18" charset="0"/>
                                </a:rPr>
                                <m:t>0</m:t>
                              </m:r>
                            </m:sub>
                          </m:sSub>
                        </m:e>
                      </m:func>
                    </m:oMath>
                  </m:oMathPara>
                </a14:m>
                <a:br>
                  <a:rPr lang="fr-CH" sz="2000" b="0" dirty="0">
                    <a:latin typeface="+mn-lt"/>
                  </a:rPr>
                </a:br>
                <a14:m>
                  <m:oMath xmlns:m="http://schemas.openxmlformats.org/officeDocument/2006/math">
                    <m:r>
                      <a:rPr lang="fr-CH" sz="2000" b="0" i="1" smtClean="0">
                        <a:latin typeface="Cambria Math" panose="02040503050406030204" pitchFamily="18" charset="0"/>
                      </a:rPr>
                      <m:t>𝐼</m:t>
                    </m:r>
                    <m:r>
                      <a:rPr lang="fr-CH" sz="2000" b="0" i="1" smtClean="0">
                        <a:latin typeface="Cambria Math" panose="02040503050406030204" pitchFamily="18" charset="0"/>
                      </a:rPr>
                      <m:t>=</m:t>
                    </m:r>
                  </m:oMath>
                </a14:m>
                <a:r>
                  <a:rPr lang="en-US" sz="2000" dirty="0">
                    <a:latin typeface="+mn-lt"/>
                  </a:rPr>
                  <a:t> </a:t>
                </a:r>
                <a:r>
                  <a:rPr lang="en-US" sz="2000" dirty="0" err="1">
                    <a:latin typeface="+mn-lt"/>
                  </a:rPr>
                  <a:t>nb</a:t>
                </a:r>
                <a:r>
                  <a:rPr lang="en-US" sz="2000" dirty="0">
                    <a:latin typeface="+mn-lt"/>
                  </a:rPr>
                  <a:t> bins</a:t>
                </a:r>
              </a:p>
              <a:p>
                <a:r>
                  <a:rPr lang="en-US" sz="2000" dirty="0">
                    <a:latin typeface="+mn-lt"/>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1642850" y="959325"/>
                <a:ext cx="1583832" cy="1015663"/>
              </a:xfrm>
              <a:prstGeom prst="rect">
                <a:avLst/>
              </a:prstGeom>
              <a:blipFill>
                <a:blip r:embed="rId10"/>
                <a:stretch>
                  <a:fillRect/>
                </a:stretch>
              </a:blipFill>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268765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dimension of </a:t>
                </a:r>
                <a14:m>
                  <m:oMath xmlns:m="http://schemas.openxmlformats.org/officeDocument/2006/math">
                    <m:sSub>
                      <m:sSubPr>
                        <m:ctrlPr>
                          <a:rPr lang="fr-CH" b="0" i="1" smtClean="0">
                            <a:latin typeface="Cambria Math" panose="02040503050406030204" pitchFamily="18" charset="0"/>
                          </a:rPr>
                        </m:ctrlPr>
                      </m:sSubPr>
                      <m:e>
                        <m:r>
                          <m:rPr>
                            <m:sty m:val="p"/>
                          </m:rPr>
                          <a:rPr lang="fr-CH" b="0" i="0" smtClean="0">
                            <a:latin typeface="Cambria Math" panose="02040503050406030204" pitchFamily="18" charset="0"/>
                          </a:rPr>
                          <m:t>Θ</m:t>
                        </m:r>
                      </m:e>
                      <m:sub>
                        <m:r>
                          <a:rPr lang="fr-CH" b="0" i="1" smtClean="0">
                            <a:latin typeface="Cambria Math" panose="02040503050406030204" pitchFamily="18" charset="0"/>
                          </a:rPr>
                          <m:t>0</m:t>
                        </m:r>
                      </m:sub>
                    </m:sSub>
                  </m:oMath>
                </a14:m>
                <a:r>
                  <a:rPr lang="en-US" dirty="0"/>
                  <a:t> is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𝑘</m:t>
                        </m:r>
                      </m:e>
                      <m:sub>
                        <m:r>
                          <a:rPr lang="fr-CH" b="0" i="1" smtClean="0">
                            <a:latin typeface="Cambria Math" panose="02040503050406030204" pitchFamily="18" charset="0"/>
                          </a:rPr>
                          <m:t>0</m:t>
                        </m:r>
                      </m:sub>
                    </m:sSub>
                  </m:oMath>
                </a14:m>
                <a:br>
                  <a:rPr lang="fr-CH" dirty="0"/>
                </a:br>
                <a:r>
                  <a:rPr lang="fr-CH" dirty="0"/>
                  <a:t>The dimension of </a:t>
                </a:r>
                <a14:m>
                  <m:oMath xmlns:m="http://schemas.openxmlformats.org/officeDocument/2006/math">
                    <m:r>
                      <m:rPr>
                        <m:sty m:val="p"/>
                      </m:rPr>
                      <a:rPr lang="fr-CH" b="0" i="0" smtClean="0">
                        <a:latin typeface="Cambria Math" panose="02040503050406030204" pitchFamily="18" charset="0"/>
                      </a:rPr>
                      <m:t>Θ</m:t>
                    </m:r>
                  </m:oMath>
                </a14:m>
                <a:r>
                  <a:rPr lang="en-US" dirty="0"/>
                  <a:t> is </a:t>
                </a:r>
                <a14:m>
                  <m:oMath xmlns:m="http://schemas.openxmlformats.org/officeDocument/2006/math">
                    <m:r>
                      <a:rPr lang="fr-CH" b="0" i="1" smtClean="0">
                        <a:latin typeface="Cambria Math" panose="02040503050406030204" pitchFamily="18" charset="0"/>
                      </a:rPr>
                      <m:t>𝐼</m:t>
                    </m:r>
                    <m:r>
                      <a:rPr lang="fr-CH" b="0" i="1" smtClean="0">
                        <a:latin typeface="Cambria Math" panose="02040503050406030204" pitchFamily="18" charset="0"/>
                      </a:rPr>
                      <m:t>−1</m:t>
                    </m:r>
                  </m:oMath>
                </a14:m>
                <a:r>
                  <a:rPr lang="en-US" dirty="0"/>
                  <a:t> since we need to pick </a:t>
                </a:r>
                <a14:m>
                  <m:oMath xmlns:m="http://schemas.openxmlformats.org/officeDocument/2006/math">
                    <m:r>
                      <a:rPr lang="fr-CH" b="0" i="1" smtClean="0">
                        <a:latin typeface="Cambria Math" panose="02040503050406030204" pitchFamily="18" charset="0"/>
                      </a:rPr>
                      <m:t>𝐼</m:t>
                    </m:r>
                  </m:oMath>
                </a14:m>
                <a:r>
                  <a:rPr lang="en-US" dirty="0"/>
                  <a:t> numbers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𝑖</m:t>
                        </m:r>
                      </m:sub>
                    </m:sSub>
                  </m:oMath>
                </a14:m>
                <a:r>
                  <a:rPr lang="en-US" dirty="0"/>
                  <a:t> with the constraint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𝐼</m:t>
                        </m:r>
                      </m:sub>
                    </m:sSub>
                    <m:r>
                      <a:rPr lang="fr-CH" b="0" i="1" smtClean="0">
                        <a:latin typeface="Cambria Math" panose="02040503050406030204" pitchFamily="18" charset="0"/>
                      </a:rPr>
                      <m:t>=1−</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1</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𝑝</m:t>
                        </m:r>
                      </m:e>
                      <m:sub>
                        <m:r>
                          <a:rPr lang="fr-CH" b="0" i="1" smtClean="0">
                            <a:latin typeface="Cambria Math" panose="02040503050406030204" pitchFamily="18" charset="0"/>
                          </a:rPr>
                          <m:t>𝐼</m:t>
                        </m:r>
                        <m:r>
                          <a:rPr lang="fr-CH" b="0" i="1" smtClean="0">
                            <a:latin typeface="Cambria Math" panose="02040503050406030204" pitchFamily="18" charset="0"/>
                          </a:rPr>
                          <m:t>−1</m:t>
                        </m:r>
                      </m:sub>
                    </m:sSub>
                    <m:r>
                      <a:rPr lang="fr-CH" b="0" i="1" smtClean="0">
                        <a:latin typeface="Cambria Math" panose="02040503050406030204" pitchFamily="18" charset="0"/>
                      </a:rPr>
                      <m:t> </m:t>
                    </m:r>
                  </m:oMath>
                </a14:m>
                <a:endParaRPr lang="en-US" dirty="0"/>
              </a:p>
              <a:p>
                <a14:m>
                  <m:oMath xmlns:m="http://schemas.openxmlformats.org/officeDocument/2006/math">
                    <m:r>
                      <a:rPr lang="fr-CH" b="0" i="1" smtClean="0">
                        <a:latin typeface="Cambria Math" panose="02040503050406030204" pitchFamily="18" charset="0"/>
                      </a:rPr>
                      <m:t>𝑝</m:t>
                    </m:r>
                    <m:r>
                      <a:rPr lang="fr-CH" b="0" i="1" smtClean="0">
                        <a:latin typeface="Cambria Math" panose="02040503050406030204" pitchFamily="18" charset="0"/>
                      </a:rPr>
                      <m:t>=</m:t>
                    </m:r>
                    <m:d>
                      <m:dPr>
                        <m:ctrlPr>
                          <a:rPr lang="fr-CH" b="0" i="1" smtClean="0">
                            <a:latin typeface="Cambria Math" panose="02040503050406030204" pitchFamily="18" charset="0"/>
                          </a:rPr>
                        </m:ctrlPr>
                      </m:dPr>
                      <m:e>
                        <m:r>
                          <a:rPr lang="fr-CH" b="0" i="1" smtClean="0">
                            <a:latin typeface="Cambria Math" panose="02040503050406030204" pitchFamily="18" charset="0"/>
                          </a:rPr>
                          <m:t>𝐼</m:t>
                        </m:r>
                        <m:r>
                          <a:rPr lang="fr-CH" b="0" i="1" smtClean="0">
                            <a:latin typeface="Cambria Math" panose="02040503050406030204" pitchFamily="18" charset="0"/>
                          </a:rPr>
                          <m:t>−1</m:t>
                        </m:r>
                      </m:e>
                    </m:d>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𝑘</m:t>
                        </m:r>
                      </m:e>
                      <m:sub>
                        <m:r>
                          <a:rPr lang="fr-CH" b="0" i="1" smtClean="0">
                            <a:latin typeface="Cambria Math" panose="02040503050406030204" pitchFamily="18" charset="0"/>
                          </a:rPr>
                          <m:t>0</m:t>
                        </m:r>
                      </m:sub>
                    </m:sSub>
                  </m:oMath>
                </a14:m>
                <a:r>
                  <a:rPr lang="en-US" dirty="0"/>
                  <a:t> </a:t>
                </a:r>
              </a:p>
              <a:p>
                <a:endParaRPr lang="en-US" dirty="0"/>
              </a:p>
              <a:p>
                <a:r>
                  <a:rPr lang="en-US" dirty="0"/>
                  <a:t>Answer 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2" t="-85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54</a:t>
            </a:fld>
            <a:endParaRPr lang="en-US" dirty="0"/>
          </a:p>
        </p:txBody>
      </p:sp>
    </p:spTree>
    <p:extLst>
      <p:ext uri="{BB962C8B-B14F-4D97-AF65-F5344CB8AC3E}">
        <p14:creationId xmlns:p14="http://schemas.microsoft.com/office/powerpoint/2010/main" val="2531553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Is it Normal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Let us apply the composite goodness</a:t>
                </a:r>
                <a:br>
                  <a:rPr lang="en-CA" dirty="0"/>
                </a:br>
                <a:r>
                  <a:rPr lang="en-CA" dirty="0"/>
                  <a:t>of fit test to decide whether the data</a:t>
                </a:r>
                <a:br>
                  <a:rPr lang="en-CA" dirty="0"/>
                </a:br>
                <a:r>
                  <a:rPr lang="en-CA" dirty="0"/>
                  <a:t>is normal. We bin the data into a</a:t>
                </a:r>
                <a:br>
                  <a:rPr lang="en-CA" dirty="0"/>
                </a:br>
                <a:r>
                  <a:rPr lang="en-CA" dirty="0"/>
                  <a:t>histogram with 10 bins.</a:t>
                </a:r>
              </a:p>
              <a:p>
                <a:endParaRPr lang="en-CA" dirty="0"/>
              </a:p>
              <a:p>
                <a:r>
                  <a:rPr lang="en-CA" b="1" dirty="0"/>
                  <a:t>Homer’s method: 	</a:t>
                </a:r>
                <a:r>
                  <a:rPr lang="en-CA" dirty="0"/>
                  <a:t>First he estimates </a:t>
                </a:r>
                <a14:m>
                  <m:oMath xmlns:m="http://schemas.openxmlformats.org/officeDocument/2006/math">
                    <m:r>
                      <a:rPr lang="en-CA" i="1">
                        <a:latin typeface="Cambria Math" panose="02040503050406030204" pitchFamily="18" charset="0"/>
                      </a:rPr>
                      <m:t>𝜇</m:t>
                    </m:r>
                    <m:r>
                      <a:rPr lang="en-CA" i="1">
                        <a:latin typeface="Cambria Math" panose="02040503050406030204" pitchFamily="18" charset="0"/>
                      </a:rPr>
                      <m:t>,</m:t>
                    </m:r>
                    <m:r>
                      <a:rPr lang="en-CA" i="1">
                        <a:latin typeface="Cambria Math" panose="02040503050406030204" pitchFamily="18" charset="0"/>
                      </a:rPr>
                      <m:t>𝜎</m:t>
                    </m:r>
                  </m:oMath>
                </a14:m>
                <a:r>
                  <a:rPr lang="en-CA" dirty="0"/>
                  <a:t> of the distribution by least-square fitting a straight line to the </a:t>
                </a:r>
                <a:r>
                  <a:rPr lang="en-CA" dirty="0" err="1"/>
                  <a:t>qqplot</a:t>
                </a:r>
                <a:r>
                  <a:rPr lang="en-CA" dirty="0"/>
                  <a:t>. Homer obtains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𝜇</m:t>
                        </m:r>
                      </m:e>
                    </m:acc>
                    <m:r>
                      <a:rPr lang="en-CA" b="0" i="1" smtClean="0">
                        <a:latin typeface="Cambria Math" panose="02040503050406030204" pitchFamily="18" charset="0"/>
                      </a:rPr>
                      <m:t>=−0.2652,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r>
                      <a:rPr lang="en-CA" b="0" i="1" smtClean="0">
                        <a:latin typeface="Cambria Math" panose="02040503050406030204" pitchFamily="18" charset="0"/>
                      </a:rPr>
                      <m:t>=0.8709.</m:t>
                    </m:r>
                  </m:oMath>
                </a14:m>
                <a:r>
                  <a:rPr lang="en-CA" dirty="0"/>
                  <a:t> Then he compares the </a:t>
                </a:r>
                <a:br>
                  <a:rPr lang="en-CA" dirty="0"/>
                </a:br>
                <a:r>
                  <a:rPr lang="en-CA" dirty="0"/>
                  <a:t>histogram to the theoretical value that would be</a:t>
                </a:r>
                <a:br>
                  <a:rPr lang="en-CA" dirty="0"/>
                </a:br>
                <a:r>
                  <a:rPr lang="en-CA" dirty="0"/>
                  <a:t>obtained with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𝜇</m:t>
                        </m:r>
                      </m:e>
                    </m:acc>
                  </m:oMath>
                </a14:m>
                <a:r>
                  <a:rPr lang="en-CA" dirty="0"/>
                  <a:t> and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oMath>
                </a14:m>
                <a:r>
                  <a:rPr lang="en-CA" dirty="0"/>
                  <a:t>.</a:t>
                </a:r>
              </a:p>
              <a:p>
                <a:r>
                  <a:rPr lang="en-CA" dirty="0"/>
                  <a:t>The likelihood ratio statistic is </a:t>
                </a:r>
                <a14:m>
                  <m:oMath xmlns:m="http://schemas.openxmlformats.org/officeDocument/2006/math">
                    <m:r>
                      <a:rPr lang="en-CA" i="1">
                        <a:latin typeface="Cambria Math" panose="02040503050406030204" pitchFamily="18" charset="0"/>
                      </a:rPr>
                      <m:t>𝑙𝑟𝑠</m:t>
                    </m:r>
                    <m:r>
                      <a:rPr lang="en-CA" i="1">
                        <a:latin typeface="Cambria Math" panose="02040503050406030204" pitchFamily="18" charset="0"/>
                      </a:rPr>
                      <m:t>=7.6352</m:t>
                    </m:r>
                  </m:oMath>
                </a14:m>
                <a:r>
                  <a:rPr lang="en-CA" dirty="0"/>
                  <a:t>; the</a:t>
                </a:r>
                <a:br>
                  <a:rPr lang="en-CA" dirty="0"/>
                </a:br>
                <a:r>
                  <a:rPr lang="en-CA" dirty="0"/>
                  <a:t>p-value, obtained from </a:t>
                </a:r>
                <a14:m>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rPr>
                          <m:t>𝜒</m:t>
                        </m:r>
                      </m:e>
                      <m:sub>
                        <m:r>
                          <a:rPr lang="en-CA" i="1">
                            <a:latin typeface="Cambria Math" panose="02040503050406030204" pitchFamily="18" charset="0"/>
                          </a:rPr>
                          <m:t>7</m:t>
                        </m:r>
                      </m:sub>
                      <m:sup>
                        <m:r>
                          <a:rPr lang="en-CA" i="1">
                            <a:latin typeface="Cambria Math" panose="02040503050406030204" pitchFamily="18" charset="0"/>
                          </a:rPr>
                          <m:t>2</m:t>
                        </m:r>
                      </m:sup>
                    </m:sSubSup>
                  </m:oMath>
                </a14:m>
                <a:r>
                  <a:rPr lang="en-CA" dirty="0"/>
                  <a:t> is </a:t>
                </a:r>
                <a14:m>
                  <m:oMath xmlns:m="http://schemas.openxmlformats.org/officeDocument/2006/math">
                    <m:r>
                      <a:rPr lang="en-CA" i="1" dirty="0">
                        <a:latin typeface="Cambria Math" panose="02040503050406030204" pitchFamily="18" charset="0"/>
                      </a:rPr>
                      <m:t>𝑝</m:t>
                    </m:r>
                    <m:r>
                      <a:rPr lang="en-CA" i="1" dirty="0">
                        <a:latin typeface="Cambria Math" panose="02040503050406030204" pitchFamily="18" charset="0"/>
                      </a:rPr>
                      <m:t>1=0.0327</m:t>
                    </m:r>
                  </m:oMath>
                </a14:m>
                <a:endParaRPr lang="en-CA" dirty="0"/>
              </a:p>
              <a:p>
                <a:r>
                  <a:rPr lang="en-CA" dirty="0"/>
                  <a:t>Homer rejects normality.</a:t>
                </a:r>
                <a:br>
                  <a:rPr lang="en-CA" dirty="0"/>
                </a:br>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9" t="-857"/>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55</a:t>
            </a:fld>
            <a:endParaRPr lang="en-US" dirty="0"/>
          </a:p>
        </p:txBody>
      </p:sp>
      <p:pic>
        <p:nvPicPr>
          <p:cNvPr id="5"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745559" y="1360"/>
            <a:ext cx="3734300" cy="3020518"/>
          </a:xfrm>
          <a:prstGeom prst="rect">
            <a:avLst/>
          </a:prstGeom>
          <a:noFill/>
          <a:ln w="9525" algn="ctr">
            <a:noFill/>
            <a:miter lim="800000"/>
            <a:headEnd/>
            <a:tailEnd/>
          </a:ln>
        </p:spPr>
      </p:pic>
      <p:grpSp>
        <p:nvGrpSpPr>
          <p:cNvPr id="15" name="Group 14"/>
          <p:cNvGrpSpPr/>
          <p:nvPr/>
        </p:nvGrpSpPr>
        <p:grpSpPr>
          <a:xfrm>
            <a:off x="7958731" y="3823286"/>
            <a:ext cx="2521128" cy="3034715"/>
            <a:chOff x="241890" y="3823285"/>
            <a:chExt cx="2521128" cy="3034715"/>
          </a:xfrm>
        </p:grpSpPr>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241890" y="4397295"/>
              <a:ext cx="2498679" cy="2460705"/>
            </a:xfrm>
            <a:prstGeom prst="rect">
              <a:avLst/>
            </a:prstGeom>
          </p:spPr>
        </p:pic>
        <p:sp>
          <p:nvSpPr>
            <p:cNvPr id="17" name="TextBox 16"/>
            <p:cNvSpPr txBox="1"/>
            <p:nvPr/>
          </p:nvSpPr>
          <p:spPr>
            <a:xfrm>
              <a:off x="241890" y="3836350"/>
              <a:ext cx="1297578" cy="584775"/>
            </a:xfrm>
            <a:prstGeom prst="rect">
              <a:avLst/>
            </a:prstGeom>
            <a:noFill/>
          </p:spPr>
          <p:txBody>
            <a:bodyPr wrap="square" rtlCol="0">
              <a:spAutoFit/>
            </a:bodyPr>
            <a:lstStyle/>
            <a:p>
              <a:r>
                <a:rPr lang="en-CA" sz="1600" dirty="0">
                  <a:latin typeface="+mj-lt"/>
                </a:rPr>
                <a:t>Theoretical values</a:t>
              </a:r>
            </a:p>
          </p:txBody>
        </p:sp>
        <p:sp>
          <p:nvSpPr>
            <p:cNvPr id="18" name="TextBox 17"/>
            <p:cNvSpPr txBox="1"/>
            <p:nvPr/>
          </p:nvSpPr>
          <p:spPr>
            <a:xfrm>
              <a:off x="1465440" y="3823285"/>
              <a:ext cx="1297578" cy="584775"/>
            </a:xfrm>
            <a:prstGeom prst="rect">
              <a:avLst/>
            </a:prstGeom>
            <a:noFill/>
          </p:spPr>
          <p:txBody>
            <a:bodyPr wrap="square" rtlCol="0">
              <a:spAutoFit/>
            </a:bodyPr>
            <a:lstStyle/>
            <a:p>
              <a:r>
                <a:rPr lang="en-CA" sz="1600" dirty="0">
                  <a:latin typeface="+mj-lt"/>
                </a:rPr>
                <a:t>Observed</a:t>
              </a:r>
            </a:p>
            <a:p>
              <a:r>
                <a:rPr lang="en-CA" sz="1600" dirty="0">
                  <a:latin typeface="+mj-lt"/>
                </a:rPr>
                <a:t>values</a:t>
              </a:r>
            </a:p>
          </p:txBody>
        </p:sp>
      </p:grpSp>
      <p:pic>
        <p:nvPicPr>
          <p:cNvPr id="19" name="Picture 2" descr="Homer Simpson Pictures   Simpsons Crazy"/>
          <p:cNvPicPr>
            <a:picLocks noChangeAspect="1" noChangeArrowheads="1"/>
          </p:cNvPicPr>
          <p:nvPr/>
        </p:nvPicPr>
        <p:blipFill>
          <a:blip r:embed="rId5" cstate="print">
            <a:clrChange>
              <a:clrFrom>
                <a:srgbClr val="FEFFFC"/>
              </a:clrFrom>
              <a:clrTo>
                <a:srgbClr val="FEFFFC">
                  <a:alpha val="0"/>
                </a:srgbClr>
              </a:clrTo>
            </a:clrChange>
            <a:extLst>
              <a:ext uri="{28A0092B-C50C-407E-A947-70E740481C1C}">
                <a14:useLocalDpi xmlns:a14="http://schemas.microsoft.com/office/drawing/2010/main" val="0"/>
              </a:ext>
            </a:extLst>
          </a:blip>
          <a:srcRect/>
          <a:stretch>
            <a:fillRect/>
          </a:stretch>
        </p:blipFill>
        <p:spPr bwMode="auto">
          <a:xfrm flipH="1">
            <a:off x="2687287" y="2751180"/>
            <a:ext cx="571517" cy="67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555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575" y="209007"/>
                <a:ext cx="10119475" cy="6533107"/>
              </a:xfrm>
            </p:spPr>
            <p:txBody>
              <a:bodyPr/>
              <a:lstStyle/>
              <a:p>
                <a:r>
                  <a:rPr lang="en-CA" b="1" dirty="0"/>
                  <a:t>	Lisa’s method </a:t>
                </a:r>
              </a:p>
              <a:p>
                <a:r>
                  <a:rPr lang="en-CA" dirty="0"/>
                  <a:t>	Lisa observes that Homer did not apply a composite goodness of fit test, since he first fitted the data to obtain </a:t>
                </a:r>
                <a14:m>
                  <m:oMath xmlns:m="http://schemas.openxmlformats.org/officeDocument/2006/math">
                    <m:r>
                      <a:rPr lang="en-CA" b="0" i="1" smtClean="0">
                        <a:latin typeface="Cambria Math" panose="02040503050406030204" pitchFamily="18" charset="0"/>
                      </a:rPr>
                      <m:t>𝜇</m:t>
                    </m:r>
                    <m:r>
                      <a:rPr lang="en-CA" b="0" i="1" smtClean="0">
                        <a:latin typeface="Cambria Math" panose="02040503050406030204" pitchFamily="18" charset="0"/>
                      </a:rPr>
                      <m:t>,</m:t>
                    </m:r>
                    <m:r>
                      <a:rPr lang="en-CA" b="0" i="1" smtClean="0">
                        <a:latin typeface="Cambria Math" panose="02040503050406030204" pitchFamily="18" charset="0"/>
                      </a:rPr>
                      <m:t>𝜎</m:t>
                    </m:r>
                  </m:oMath>
                </a14:m>
                <a:r>
                  <a:rPr lang="en-CA" dirty="0"/>
                  <a:t> then compared the data to the fitted distribution. Instead, the composite goodness of fit test requires that the parameters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𝑖</m:t>
                        </m:r>
                      </m:sub>
                    </m:sSub>
                  </m:oMath>
                </a14:m>
                <a:r>
                  <a:rPr lang="en-CA" dirty="0"/>
                  <a:t> of every bin be fitted by MLE.</a:t>
                </a:r>
              </a:p>
              <a:p>
                <a:endParaRPr lang="en-CA" i="1" dirty="0">
                  <a:latin typeface="Cambria Math" panose="02040503050406030204" pitchFamily="18" charset="0"/>
                </a:endParaRP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0</m:t>
                        </m:r>
                      </m:sub>
                    </m:sSub>
                  </m:oMath>
                </a14:m>
                <a:r>
                  <a:rPr lang="en-CA" dirty="0"/>
                  <a:t>: the values of the 10 bins are generated by </a:t>
                </a:r>
                <a:br>
                  <a:rPr lang="en-CA" dirty="0"/>
                </a:br>
                <a:r>
                  <a:rPr lang="en-CA" dirty="0"/>
                  <a:t>multinomial </a:t>
                </a:r>
                <a14:m>
                  <m:oMath xmlns:m="http://schemas.openxmlformats.org/officeDocument/2006/math">
                    <m:r>
                      <a:rPr lang="en-CA" i="1">
                        <a:latin typeface="Cambria Math" panose="02040503050406030204" pitchFamily="18" charset="0"/>
                      </a:rPr>
                      <m:t>𝑛</m:t>
                    </m:r>
                    <m:r>
                      <a:rPr lang="en-CA" i="1">
                        <a:latin typeface="Cambria Math" panose="02040503050406030204" pitchFamily="18" charset="0"/>
                      </a:rPr>
                      <m:t>,10, </m:t>
                    </m:r>
                    <m:r>
                      <a:rPr lang="en-CA" i="1">
                        <a:latin typeface="Cambria Math" panose="02040503050406030204" pitchFamily="18" charset="0"/>
                      </a:rPr>
                      <m:t>𝑞</m:t>
                    </m:r>
                  </m:oMath>
                </a14:m>
                <a:r>
                  <a:rPr lang="en-CA" dirty="0"/>
                  <a:t> with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𝑖</m:t>
                        </m:r>
                      </m:sub>
                    </m:sSub>
                    <m:r>
                      <a:rPr lang="en-CA" i="1">
                        <a:latin typeface="Cambria Math" panose="02040503050406030204" pitchFamily="18" charset="0"/>
                      </a:rPr>
                      <m:t>(</m:t>
                    </m:r>
                    <m:r>
                      <a:rPr lang="en-CA" i="1">
                        <a:latin typeface="Cambria Math" panose="02040503050406030204" pitchFamily="18" charset="0"/>
                      </a:rPr>
                      <m:t>𝜇</m:t>
                    </m:r>
                    <m:r>
                      <a:rPr lang="en-CA" i="1">
                        <a:latin typeface="Cambria Math" panose="02040503050406030204" pitchFamily="18" charset="0"/>
                      </a:rPr>
                      <m:t>, </m:t>
                    </m:r>
                    <m:r>
                      <a:rPr lang="en-CA" i="1">
                        <a:latin typeface="Cambria Math" panose="02040503050406030204" pitchFamily="18" charset="0"/>
                      </a:rPr>
                      <m:t>𝜎</m:t>
                    </m:r>
                    <m:r>
                      <a:rPr lang="en-CA" i="1">
                        <a:latin typeface="Cambria Math" panose="02040503050406030204" pitchFamily="18" charset="0"/>
                      </a:rPr>
                      <m:t>)</m:t>
                    </m:r>
                  </m:oMath>
                </a14:m>
                <a:r>
                  <a:rPr lang="en-CA" dirty="0"/>
                  <a:t> is the </a:t>
                </a:r>
                <a:r>
                  <a:rPr lang="en-CA" dirty="0" err="1"/>
                  <a:t>proba</a:t>
                </a:r>
                <a:r>
                  <a:rPr lang="en-CA" dirty="0"/>
                  <a:t> that a normal </a:t>
                </a:r>
                <a14:m>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𝜇</m:t>
                    </m:r>
                    <m:r>
                      <a:rPr lang="en-CA" i="1">
                        <a:latin typeface="Cambria Math" panose="02040503050406030204" pitchFamily="18" charset="0"/>
                      </a:rPr>
                      <m:t>, </m:t>
                    </m:r>
                    <m:sSup>
                      <m:sSupPr>
                        <m:ctrlPr>
                          <a:rPr lang="en-CA" b="0" i="1" smtClean="0">
                            <a:latin typeface="Cambria Math" panose="02040503050406030204" pitchFamily="18" charset="0"/>
                          </a:rPr>
                        </m:ctrlPr>
                      </m:sSupPr>
                      <m:e>
                        <m:r>
                          <a:rPr lang="en-CA" i="1">
                            <a:latin typeface="Cambria Math" panose="02040503050406030204" pitchFamily="18" charset="0"/>
                          </a:rPr>
                          <m:t>𝜎</m:t>
                        </m:r>
                      </m:e>
                      <m:sup>
                        <m:r>
                          <a:rPr lang="en-CA" b="0" i="1" smtClean="0">
                            <a:latin typeface="Cambria Math" panose="02040503050406030204" pitchFamily="18" charset="0"/>
                          </a:rPr>
                          <m:t>2</m:t>
                        </m:r>
                      </m:sup>
                    </m:sSup>
                    <m:r>
                      <a:rPr lang="en-CA" i="1">
                        <a:latin typeface="Cambria Math" panose="02040503050406030204" pitchFamily="18" charset="0"/>
                      </a:rPr>
                      <m:t>)</m:t>
                    </m:r>
                  </m:oMath>
                </a14:m>
                <a:r>
                  <a:rPr lang="en-CA" dirty="0"/>
                  <a:t> random variable falls in bin </a:t>
                </a:r>
                <a14:m>
                  <m:oMath xmlns:m="http://schemas.openxmlformats.org/officeDocument/2006/math">
                    <m:r>
                      <a:rPr lang="en-CA" i="1">
                        <a:latin typeface="Cambria Math" panose="02040503050406030204" pitchFamily="18" charset="0"/>
                      </a:rPr>
                      <m:t>𝑖</m:t>
                    </m:r>
                  </m:oMath>
                </a14:m>
                <a:endParaRPr lang="en-CA" dirty="0"/>
              </a:p>
              <a:p>
                <a:endParaRPr lang="en-CA"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1</m:t>
                        </m:r>
                      </m:sub>
                    </m:sSub>
                  </m:oMath>
                </a14:m>
                <a:r>
                  <a:rPr lang="en-CA" dirty="0"/>
                  <a:t>: the values of the 10 bins are generated by </a:t>
                </a:r>
                <a:br>
                  <a:rPr lang="en-CA" dirty="0"/>
                </a:br>
                <a:r>
                  <a:rPr lang="en-CA" dirty="0"/>
                  <a:t>multinomial </a:t>
                </a:r>
                <a14:m>
                  <m:oMath xmlns:m="http://schemas.openxmlformats.org/officeDocument/2006/math">
                    <m:r>
                      <a:rPr lang="en-CA" i="1">
                        <a:latin typeface="Cambria Math" panose="02040503050406030204" pitchFamily="18" charset="0"/>
                      </a:rPr>
                      <m:t>𝑛</m:t>
                    </m:r>
                    <m:r>
                      <a:rPr lang="en-CA" i="1">
                        <a:latin typeface="Cambria Math" panose="02040503050406030204" pitchFamily="18" charset="0"/>
                      </a:rPr>
                      <m:t>,10, </m:t>
                    </m:r>
                    <m:r>
                      <a:rPr lang="en-CA" i="1">
                        <a:latin typeface="Cambria Math" panose="02040503050406030204" pitchFamily="18" charset="0"/>
                      </a:rPr>
                      <m:t>𝑞</m:t>
                    </m:r>
                  </m:oMath>
                </a14:m>
                <a:r>
                  <a:rPr lang="en-CA" dirty="0"/>
                  <a:t> for some arbitrary distribution </a:t>
                </a:r>
                <a14:m>
                  <m:oMath xmlns:m="http://schemas.openxmlformats.org/officeDocument/2006/math">
                    <m:r>
                      <a:rPr lang="en-CA" i="1" dirty="0">
                        <a:latin typeface="Cambria Math" panose="02040503050406030204" pitchFamily="18" charset="0"/>
                      </a:rPr>
                      <m:t>𝑞</m:t>
                    </m:r>
                  </m:oMath>
                </a14:m>
                <a:endParaRPr lang="en-CA" dirty="0"/>
              </a:p>
              <a:p>
                <a:endParaRPr lang="en-CA" dirty="0"/>
              </a:p>
              <a:p>
                <a:r>
                  <a:rPr lang="en-CA" dirty="0"/>
                  <a:t>Lisa’s job is to fit the model 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 </m:t>
                    </m:r>
                  </m:oMath>
                </a14:m>
                <a:r>
                  <a:rPr lang="en-CA" dirty="0"/>
                  <a:t>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oMath>
                </a14:m>
                <a:r>
                  <a:rPr lang="en-CA" dirty="0"/>
                  <a:t> and compute the log-likelihoods.</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575" y="209007"/>
                <a:ext cx="10119475" cy="6533107"/>
              </a:xfrm>
              <a:blipFill>
                <a:blip r:embed="rId2"/>
                <a:stretch>
                  <a:fillRect l="-904" t="-746"/>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56</a:t>
            </a:fld>
            <a:endParaRPr lang="en-US" dirty="0"/>
          </a:p>
        </p:txBody>
      </p:sp>
      <p:pic>
        <p:nvPicPr>
          <p:cNvPr id="6" name="Picture 5"/>
          <p:cNvPicPr>
            <a:picLocks noChangeAspect="1"/>
          </p:cNvPicPr>
          <p:nvPr/>
        </p:nvPicPr>
        <p:blipFill>
          <a:blip r:embed="rId3"/>
          <a:stretch>
            <a:fillRect/>
          </a:stretch>
        </p:blipFill>
        <p:spPr>
          <a:xfrm>
            <a:off x="726643" y="267195"/>
            <a:ext cx="589466" cy="737638"/>
          </a:xfrm>
          <a:prstGeom prst="rect">
            <a:avLst/>
          </a:prstGeom>
        </p:spPr>
      </p:pic>
    </p:spTree>
    <p:extLst>
      <p:ext uri="{BB962C8B-B14F-4D97-AF65-F5344CB8AC3E}">
        <p14:creationId xmlns:p14="http://schemas.microsoft.com/office/powerpoint/2010/main" val="2739166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4608" y="226423"/>
                <a:ext cx="9368444" cy="6515690"/>
              </a:xfrm>
            </p:spPr>
            <p:txBody>
              <a:bodyPr/>
              <a:lstStyle/>
              <a:p>
                <a:r>
                  <a:rPr lang="en-CA" dirty="0"/>
                  <a:t>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m:t>
                    </m:r>
                  </m:oMath>
                </a14:m>
                <a:r>
                  <a:rPr lang="en-CA" dirty="0"/>
                  <a:t> the problem is to maximize </a:t>
                </a:r>
                <a14:m>
                  <m:oMath xmlns:m="http://schemas.openxmlformats.org/officeDocument/2006/math">
                    <m:nary>
                      <m:naryPr>
                        <m:chr m:val="∑"/>
                        <m:supHide m:val="on"/>
                        <m:ctrlPr>
                          <a:rPr lang="fr-CH" i="1">
                            <a:latin typeface="Cambria Math" panose="02040503050406030204" pitchFamily="18" charset="0"/>
                          </a:rPr>
                        </m:ctrlPr>
                      </m:naryPr>
                      <m:sub>
                        <m:r>
                          <a:rPr lang="fr-CH" i="1">
                            <a:latin typeface="Cambria Math" panose="02040503050406030204" pitchFamily="18" charset="0"/>
                          </a:rPr>
                          <m:t>𝑖</m:t>
                        </m:r>
                      </m:sub>
                      <m:sup/>
                      <m:e>
                        <m:sSub>
                          <m:sSubPr>
                            <m:ctrlPr>
                              <a:rPr lang="fr-CH" i="1">
                                <a:latin typeface="Cambria Math" panose="02040503050406030204" pitchFamily="18" charset="0"/>
                              </a:rPr>
                            </m:ctrlPr>
                          </m:sSubPr>
                          <m:e>
                            <m:r>
                              <a:rPr lang="fr-CH" i="1">
                                <a:latin typeface="Cambria Math" panose="02040503050406030204" pitchFamily="18" charset="0"/>
                              </a:rPr>
                              <m:t>𝑛</m:t>
                            </m:r>
                          </m:e>
                          <m:sub>
                            <m:r>
                              <a:rPr lang="fr-CH" i="1">
                                <a:latin typeface="Cambria Math" panose="02040503050406030204" pitchFamily="18" charset="0"/>
                              </a:rPr>
                              <m:t>𝑖</m:t>
                            </m:r>
                          </m:sub>
                        </m:sSub>
                        <m:func>
                          <m:funcPr>
                            <m:ctrlPr>
                              <a:rPr lang="fr-CH" i="1">
                                <a:latin typeface="Cambria Math" panose="02040503050406030204" pitchFamily="18" charset="0"/>
                              </a:rPr>
                            </m:ctrlPr>
                          </m:funcPr>
                          <m:fName>
                            <m:r>
                              <m:rPr>
                                <m:sty m:val="p"/>
                              </m:rPr>
                              <a:rPr lang="fr-CH">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𝑞</m:t>
                                </m:r>
                              </m:e>
                              <m:sub>
                                <m:r>
                                  <a:rPr lang="fr-CH" i="1">
                                    <a:latin typeface="Cambria Math" panose="02040503050406030204" pitchFamily="18" charset="0"/>
                                  </a:rPr>
                                  <m:t>𝑖</m:t>
                                </m:r>
                              </m:sub>
                            </m:sSub>
                            <m:r>
                              <a:rPr lang="fr-CH" i="1">
                                <a:latin typeface="Cambria Math" panose="02040503050406030204" pitchFamily="18" charset="0"/>
                              </a:rPr>
                              <m:t>(</m:t>
                            </m:r>
                            <m:r>
                              <a:rPr lang="en-CA" b="0" i="1" smtClean="0">
                                <a:latin typeface="Cambria Math" panose="02040503050406030204" pitchFamily="18" charset="0"/>
                              </a:rPr>
                              <m:t>𝜇</m:t>
                            </m:r>
                            <m:r>
                              <a:rPr lang="en-CA" b="0" i="1" smtClean="0">
                                <a:latin typeface="Cambria Math" panose="02040503050406030204" pitchFamily="18" charset="0"/>
                              </a:rPr>
                              <m:t>,</m:t>
                            </m:r>
                            <m:r>
                              <a:rPr lang="en-CA" b="0" i="1" smtClean="0">
                                <a:latin typeface="Cambria Math" panose="02040503050406030204" pitchFamily="18" charset="0"/>
                              </a:rPr>
                              <m:t>𝜎</m:t>
                            </m:r>
                            <m:r>
                              <a:rPr lang="fr-CH" i="1">
                                <a:latin typeface="Cambria Math" panose="02040503050406030204" pitchFamily="18" charset="0"/>
                              </a:rPr>
                              <m:t>)</m:t>
                            </m:r>
                          </m:e>
                        </m:func>
                      </m:e>
                    </m:nary>
                  </m:oMath>
                </a14:m>
                <a:r>
                  <a:rPr lang="en-CA" dirty="0"/>
                  <a:t>. Lisa uses the fact that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𝑖</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𝜇</m:t>
                        </m:r>
                        <m:r>
                          <a:rPr lang="en-CA" b="0" i="1" smtClean="0">
                            <a:latin typeface="Cambria Math" panose="02040503050406030204" pitchFamily="18" charset="0"/>
                          </a:rPr>
                          <m:t>,</m:t>
                        </m:r>
                        <m:r>
                          <a:rPr lang="en-CA" b="0" i="1" smtClean="0">
                            <a:latin typeface="Cambria Math" panose="02040503050406030204" pitchFamily="18" charset="0"/>
                          </a:rPr>
                          <m:t>𝜎</m:t>
                        </m:r>
                      </m:e>
                    </m:d>
                    <m:r>
                      <a:rPr lang="en-CA" b="0" i="1" smtClean="0">
                        <a:latin typeface="Cambria Math" panose="02040503050406030204" pitchFamily="18" charset="0"/>
                      </a:rPr>
                      <m:t>=</m:t>
                    </m:r>
                    <m:r>
                      <a:rPr lang="en-CA" b="0" i="1" smtClean="0">
                        <a:latin typeface="Cambria Math" panose="02040503050406030204" pitchFamily="18" charset="0"/>
                      </a:rPr>
                      <m:t>𝑁</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𝑏</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𝜇</m:t>
                            </m:r>
                          </m:num>
                          <m:den>
                            <m:r>
                              <a:rPr lang="en-CA" i="1">
                                <a:latin typeface="Cambria Math" panose="02040503050406030204" pitchFamily="18" charset="0"/>
                              </a:rPr>
                              <m:t>𝜎</m:t>
                            </m:r>
                          </m:den>
                        </m:f>
                      </m:e>
                    </m:d>
                    <m:r>
                      <a:rPr lang="en-CA" b="0" i="1" smtClean="0">
                        <a:latin typeface="Cambria Math" panose="02040503050406030204" pitchFamily="18" charset="0"/>
                      </a:rPr>
                      <m:t>−</m:t>
                    </m:r>
                    <m:r>
                      <a:rPr lang="en-CA" i="1">
                        <a:latin typeface="Cambria Math" panose="02040503050406030204" pitchFamily="18" charset="0"/>
                      </a:rPr>
                      <m:t>𝑁</m:t>
                    </m:r>
                    <m:d>
                      <m:dPr>
                        <m:ctrlPr>
                          <a:rPr lang="en-CA" i="1">
                            <a:latin typeface="Cambria Math" panose="02040503050406030204" pitchFamily="18" charset="0"/>
                          </a:rPr>
                        </m:ctrlPr>
                      </m:dPr>
                      <m:e>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i="1">
                                    <a:latin typeface="Cambria Math" panose="02040503050406030204" pitchFamily="18" charset="0"/>
                                  </a:rPr>
                                  <m:t>𝑖</m:t>
                                </m:r>
                                <m:r>
                                  <a:rPr lang="en-CA" b="0" i="1" smtClean="0">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rPr>
                              <m:t>𝜇</m:t>
                            </m:r>
                          </m:num>
                          <m:den>
                            <m:r>
                              <a:rPr lang="en-CA" i="1">
                                <a:latin typeface="Cambria Math" panose="02040503050406030204" pitchFamily="18" charset="0"/>
                              </a:rPr>
                              <m:t>𝜎</m:t>
                            </m:r>
                          </m:den>
                        </m:f>
                      </m:e>
                    </m:d>
                  </m:oMath>
                </a14:m>
                <a:r>
                  <a:rPr lang="en-CA" dirty="0"/>
                  <a:t> where bin </a:t>
                </a:r>
                <a14:m>
                  <m:oMath xmlns:m="http://schemas.openxmlformats.org/officeDocument/2006/math">
                    <m:r>
                      <a:rPr lang="en-CA" b="0" i="1" smtClean="0">
                        <a:latin typeface="Cambria Math" panose="02040503050406030204" pitchFamily="18" charset="0"/>
                      </a:rPr>
                      <m:t>𝑖</m:t>
                    </m:r>
                  </m:oMath>
                </a14:m>
                <a:r>
                  <a:rPr lang="en-CA" dirty="0"/>
                  <a:t> is </a:t>
                </a:r>
                <a14:m>
                  <m:oMath xmlns:m="http://schemas.openxmlformats.org/officeDocument/2006/math">
                    <m:r>
                      <a:rPr lang="en-CA" i="1" dirty="0" smtClean="0">
                        <a:latin typeface="Cambria Math" panose="02040503050406030204" pitchFamily="18" charset="0"/>
                      </a:rPr>
                      <m:t>[</m:t>
                    </m:r>
                    <m:sSub>
                      <m:sSubPr>
                        <m:ctrlPr>
                          <a:rPr lang="en-CA" i="1" dirty="0" err="1" smtClean="0">
                            <a:latin typeface="Cambria Math" panose="02040503050406030204" pitchFamily="18" charset="0"/>
                          </a:rPr>
                        </m:ctrlPr>
                      </m:sSubPr>
                      <m:e>
                        <m:r>
                          <a:rPr lang="en-CA" i="1" dirty="0" err="1" smtClean="0">
                            <a:latin typeface="Cambria Math" panose="02040503050406030204" pitchFamily="18" charset="0"/>
                          </a:rPr>
                          <m:t>𝑏</m:t>
                        </m:r>
                      </m:e>
                      <m:sub>
                        <m:r>
                          <a:rPr lang="en-CA" i="1" dirty="0" err="1" smtClean="0">
                            <a:latin typeface="Cambria Math" panose="02040503050406030204" pitchFamily="18" charset="0"/>
                          </a:rPr>
                          <m:t>𝑖</m:t>
                        </m:r>
                        <m:r>
                          <a:rPr lang="en-CA" b="0" i="1" dirty="0" smtClean="0">
                            <a:latin typeface="Cambria Math" panose="02040503050406030204" pitchFamily="18" charset="0"/>
                          </a:rPr>
                          <m:t>−1</m:t>
                        </m:r>
                      </m:sub>
                    </m:sSub>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𝑏</m:t>
                        </m:r>
                      </m:e>
                      <m:sub>
                        <m:r>
                          <a:rPr lang="en-CA" b="0" i="1" dirty="0" smtClean="0">
                            <a:latin typeface="Cambria Math" panose="02040503050406030204" pitchFamily="18" charset="0"/>
                          </a:rPr>
                          <m:t>𝑖</m:t>
                        </m:r>
                      </m:sub>
                    </m:sSub>
                    <m:r>
                      <a:rPr lang="en-CA" i="1" dirty="0" smtClean="0">
                        <a:latin typeface="Cambria Math" panose="02040503050406030204" pitchFamily="18" charset="0"/>
                      </a:rPr>
                      <m:t>]</m:t>
                    </m:r>
                  </m:oMath>
                </a14:m>
                <a:r>
                  <a:rPr lang="en-CA" dirty="0"/>
                  <a:t> and </a:t>
                </a:r>
                <a14:m>
                  <m:oMath xmlns:m="http://schemas.openxmlformats.org/officeDocument/2006/math">
                    <m:r>
                      <a:rPr lang="en-CA" b="0" i="1" smtClean="0">
                        <a:latin typeface="Cambria Math" panose="02040503050406030204" pitchFamily="18" charset="0"/>
                      </a:rPr>
                      <m:t>𝑁</m:t>
                    </m:r>
                  </m:oMath>
                </a14:m>
                <a:r>
                  <a:rPr lang="en-CA" dirty="0"/>
                  <a:t> is the standard normal distribution. She solves it using </a:t>
                </a:r>
                <a:r>
                  <a:rPr lang="en-CA" dirty="0" err="1"/>
                  <a:t>fminsearch</a:t>
                </a:r>
                <a:r>
                  <a:rPr lang="en-CA" dirty="0"/>
                  <a:t> and finds </a:t>
                </a:r>
                <a14:m>
                  <m:oMath xmlns:m="http://schemas.openxmlformats.org/officeDocument/2006/math">
                    <m:r>
                      <m:rPr>
                        <m:lit/>
                      </m:rPr>
                      <a:rPr lang="en-CA" b="0" i="0"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𝜇</m:t>
                        </m:r>
                      </m:e>
                    </m:acc>
                    <m:r>
                      <a:rPr lang="en-CA" b="0" i="1" smtClean="0">
                        <a:latin typeface="Cambria Math" panose="02040503050406030204" pitchFamily="18" charset="0"/>
                      </a:rPr>
                      <m:t>=−0.0725,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𝜎</m:t>
                        </m:r>
                      </m:e>
                    </m:acc>
                    <m:r>
                      <a:rPr lang="en-CA" b="0" i="1" smtClean="0">
                        <a:latin typeface="Cambria Math" panose="02040503050406030204" pitchFamily="18" charset="0"/>
                      </a:rPr>
                      <m:t>=1.0269</m:t>
                    </m:r>
                  </m:oMath>
                </a14:m>
                <a:r>
                  <a:rPr lang="en-CA" dirty="0"/>
                  <a:t>. The corresponding values of </a:t>
                </a:r>
                <a14:m>
                  <m:oMath xmlns:m="http://schemas.openxmlformats.org/officeDocument/2006/math">
                    <m:r>
                      <a:rPr lang="en-CA" b="0" i="1" dirty="0" smtClean="0">
                        <a:latin typeface="Cambria Math" panose="02040503050406030204" pitchFamily="18" charset="0"/>
                      </a:rPr>
                      <m:t> </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𝑛𝑞</m:t>
                        </m:r>
                      </m:e>
                      <m:sub>
                        <m:r>
                          <a:rPr lang="en-CA" b="0" i="1" dirty="0" smtClean="0">
                            <a:latin typeface="Cambria Math" panose="02040503050406030204" pitchFamily="18" charset="0"/>
                          </a:rPr>
                          <m:t>𝑖</m:t>
                        </m:r>
                      </m:sub>
                    </m:sSub>
                  </m:oMath>
                </a14:m>
                <a:r>
                  <a:rPr lang="en-CA" dirty="0"/>
                  <a:t> are called the “theoretical values”</a:t>
                </a:r>
                <a:br>
                  <a:rPr lang="en-CA" dirty="0"/>
                </a:br>
                <a:r>
                  <a:rPr lang="en-CA" dirty="0"/>
                  <a:t>of the histogram </a:t>
                </a:r>
                <a14:m>
                  <m:oMath xmlns:m="http://schemas.openxmlformats.org/officeDocument/2006/math">
                    <m:r>
                      <a:rPr lang="en-CA" b="0" i="1" smtClean="0">
                        <a:latin typeface="Cambria Math" panose="02040503050406030204" pitchFamily="18" charset="0"/>
                      </a:rPr>
                      <m:t>→</m:t>
                    </m:r>
                  </m:oMath>
                </a14:m>
                <a:endParaRPr lang="en-CA" dirty="0"/>
              </a:p>
              <a:p>
                <a:endParaRPr lang="en-CA" dirty="0"/>
              </a:p>
              <a:p>
                <a:r>
                  <a:rPr lang="en-CA" dirty="0"/>
                  <a:t>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oMath>
                </a14:m>
                <a:r>
                  <a:rPr lang="en-CA" dirty="0"/>
                  <a:t> the estimation is straightforward</a:t>
                </a:r>
                <a:br>
                  <a:rPr lang="en-CA" dirty="0"/>
                </a:br>
                <a:r>
                  <a:rPr lang="en-CA" dirty="0"/>
                  <a:t>and gives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𝑛𝑞</m:t>
                        </m:r>
                      </m:e>
                      <m:sub>
                        <m:r>
                          <a:rPr lang="en-CA" b="0" i="1" smtClean="0">
                            <a:latin typeface="Cambria Math" panose="02040503050406030204" pitchFamily="18" charset="0"/>
                          </a:rPr>
                          <m:t>𝑖</m:t>
                        </m:r>
                      </m:sub>
                    </m:sSub>
                    <m:r>
                      <a:rPr lang="en-CA" b="0" i="1" smtClean="0">
                        <a:latin typeface="Cambria Math" panose="02040503050406030204" pitchFamily="18" charset="0"/>
                      </a:rPr>
                      <m:t>=</m:t>
                    </m:r>
                  </m:oMath>
                </a14:m>
                <a:r>
                  <a:rPr lang="en-CA" dirty="0"/>
                  <a:t> observed values.</a:t>
                </a:r>
              </a:p>
              <a:p>
                <a:endParaRPr lang="en-CA" dirty="0"/>
              </a:p>
              <a:p>
                <a:r>
                  <a:rPr lang="en-CA" dirty="0"/>
                  <a:t>The likelihood ratio statistic is now </a:t>
                </a:r>
                <a:br>
                  <a:rPr lang="en-CA" dirty="0"/>
                </a:br>
                <a14:m>
                  <m:oMath xmlns:m="http://schemas.openxmlformats.org/officeDocument/2006/math">
                    <m:r>
                      <a:rPr lang="en-CA" i="1" dirty="0" smtClean="0">
                        <a:latin typeface="Cambria Math" panose="02040503050406030204" pitchFamily="18" charset="0"/>
                      </a:rPr>
                      <m:t>𝑙𝑟𝑠</m:t>
                    </m:r>
                    <m:r>
                      <a:rPr lang="en-CA" i="1" dirty="0" smtClean="0">
                        <a:latin typeface="Cambria Math" panose="02040503050406030204" pitchFamily="18" charset="0"/>
                      </a:rPr>
                      <m:t> = 2.5973</m:t>
                    </m:r>
                    <m:r>
                      <a:rPr lang="en-CA" b="0" i="0" dirty="0" smtClean="0">
                        <a:latin typeface="Cambria Math" panose="02040503050406030204" pitchFamily="18" charset="0"/>
                      </a:rPr>
                      <m:t>.</m:t>
                    </m:r>
                  </m:oMath>
                </a14:m>
                <a:r>
                  <a:rPr lang="en-CA" dirty="0"/>
                  <a:t> The p-value, obtained </a:t>
                </a:r>
                <a:br>
                  <a:rPr lang="en-CA" dirty="0"/>
                </a:br>
                <a:r>
                  <a:rPr lang="en-CA" dirty="0"/>
                  <a:t>using a </a:t>
                </a:r>
                <a14:m>
                  <m:oMath xmlns:m="http://schemas.openxmlformats.org/officeDocument/2006/math">
                    <m:sSubSup>
                      <m:sSubSupPr>
                        <m:ctrlPr>
                          <a:rPr lang="en-CA" b="0" i="1" dirty="0" smtClean="0">
                            <a:latin typeface="Cambria Math" panose="02040503050406030204" pitchFamily="18" charset="0"/>
                          </a:rPr>
                        </m:ctrlPr>
                      </m:sSubSupPr>
                      <m:e>
                        <m:r>
                          <a:rPr lang="en-CA" b="0" i="1" dirty="0" smtClean="0">
                            <a:latin typeface="Cambria Math" panose="02040503050406030204" pitchFamily="18" charset="0"/>
                          </a:rPr>
                          <m:t>𝜒</m:t>
                        </m:r>
                      </m:e>
                      <m:sub>
                        <m:r>
                          <a:rPr lang="en-CA" b="0" i="1" dirty="0" smtClean="0">
                            <a:latin typeface="Cambria Math" panose="02040503050406030204" pitchFamily="18" charset="0"/>
                          </a:rPr>
                          <m:t>7</m:t>
                        </m:r>
                      </m:sub>
                      <m:sup>
                        <m:r>
                          <a:rPr lang="en-CA" b="0" i="1" dirty="0" smtClean="0">
                            <a:latin typeface="Cambria Math" panose="02040503050406030204" pitchFamily="18" charset="0"/>
                          </a:rPr>
                          <m:t>2</m:t>
                        </m:r>
                      </m:sup>
                    </m:sSubSup>
                  </m:oMath>
                </a14:m>
                <a:r>
                  <a:rPr lang="en-CA" dirty="0"/>
                  <a:t> distribution is now p1 = 0.6362.</a:t>
                </a:r>
              </a:p>
              <a:p>
                <a:r>
                  <a:rPr lang="en-CA" dirty="0"/>
                  <a:t>Lisa says that the data is normal.</a:t>
                </a:r>
              </a:p>
              <a:p>
                <a:endParaRPr lang="en-CA" dirty="0"/>
              </a:p>
              <a:p>
                <a:endParaRPr lang="en-CA" dirty="0"/>
              </a:p>
              <a:p>
                <a:endParaRPr lang="en-CA"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4608" y="226423"/>
                <a:ext cx="9368444" cy="6515690"/>
              </a:xfrm>
              <a:blipFill>
                <a:blip r:embed="rId2"/>
                <a:stretch>
                  <a:fillRect l="-976" t="-9261" r="-260"/>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57</a:t>
            </a:fld>
            <a:endParaRPr lang="en-US" dirty="0"/>
          </a:p>
        </p:txBody>
      </p:sp>
      <p:grpSp>
        <p:nvGrpSpPr>
          <p:cNvPr id="8" name="Group 7"/>
          <p:cNvGrpSpPr/>
          <p:nvPr/>
        </p:nvGrpSpPr>
        <p:grpSpPr>
          <a:xfrm>
            <a:off x="7370763" y="2150592"/>
            <a:ext cx="2738304" cy="3735043"/>
            <a:chOff x="5846763" y="2150591"/>
            <a:chExt cx="2738304" cy="3735043"/>
          </a:xfrm>
        </p:grpSpPr>
        <p:pic>
          <p:nvPicPr>
            <p:cNvPr id="5" name="Picture 4"/>
            <p:cNvPicPr>
              <a:picLocks noChangeAspect="1"/>
            </p:cNvPicPr>
            <p:nvPr/>
          </p:nvPicPr>
          <p:blipFill>
            <a:blip r:embed="rId3"/>
            <a:stretch>
              <a:fillRect/>
            </a:stretch>
          </p:blipFill>
          <p:spPr>
            <a:xfrm>
              <a:off x="5846763" y="2818584"/>
              <a:ext cx="2686050" cy="3067050"/>
            </a:xfrm>
            <a:prstGeom prst="rect">
              <a:avLst/>
            </a:prstGeom>
          </p:spPr>
        </p:pic>
        <p:sp>
          <p:nvSpPr>
            <p:cNvPr id="6" name="TextBox 5"/>
            <p:cNvSpPr txBox="1"/>
            <p:nvPr/>
          </p:nvSpPr>
          <p:spPr>
            <a:xfrm>
              <a:off x="6011685" y="2163656"/>
              <a:ext cx="1297578" cy="584775"/>
            </a:xfrm>
            <a:prstGeom prst="rect">
              <a:avLst/>
            </a:prstGeom>
            <a:noFill/>
          </p:spPr>
          <p:txBody>
            <a:bodyPr wrap="square" rtlCol="0">
              <a:spAutoFit/>
            </a:bodyPr>
            <a:lstStyle/>
            <a:p>
              <a:r>
                <a:rPr lang="en-CA" sz="1600" dirty="0">
                  <a:latin typeface="+mj-lt"/>
                </a:rPr>
                <a:t>Theoretical values</a:t>
              </a:r>
            </a:p>
          </p:txBody>
        </p:sp>
        <p:sp>
          <p:nvSpPr>
            <p:cNvPr id="7" name="TextBox 6"/>
            <p:cNvSpPr txBox="1"/>
            <p:nvPr/>
          </p:nvSpPr>
          <p:spPr>
            <a:xfrm>
              <a:off x="7287489" y="2150591"/>
              <a:ext cx="1297578" cy="584775"/>
            </a:xfrm>
            <a:prstGeom prst="rect">
              <a:avLst/>
            </a:prstGeom>
            <a:noFill/>
          </p:spPr>
          <p:txBody>
            <a:bodyPr wrap="square" rtlCol="0">
              <a:spAutoFit/>
            </a:bodyPr>
            <a:lstStyle/>
            <a:p>
              <a:r>
                <a:rPr lang="en-CA" sz="1600" dirty="0">
                  <a:latin typeface="+mj-lt"/>
                </a:rPr>
                <a:t>Observed</a:t>
              </a:r>
            </a:p>
            <a:p>
              <a:r>
                <a:rPr lang="en-CA" sz="1600" dirty="0">
                  <a:latin typeface="+mj-lt"/>
                </a:rPr>
                <a:t>values</a:t>
              </a:r>
            </a:p>
          </p:txBody>
        </p:sp>
      </p:grpSp>
    </p:spTree>
    <p:extLst>
      <p:ext uri="{BB962C8B-B14F-4D97-AF65-F5344CB8AC3E}">
        <p14:creationId xmlns:p14="http://schemas.microsoft.com/office/powerpoint/2010/main" val="242096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3167" y="295102"/>
                <a:ext cx="10156883" cy="6447012"/>
              </a:xfrm>
            </p:spPr>
            <p:txBody>
              <a:bodyPr/>
              <a:lstStyle/>
              <a:p>
                <a:r>
                  <a:rPr lang="en-CA" b="1" dirty="0"/>
                  <a:t>	Bart’s method </a:t>
                </a:r>
              </a:p>
              <a:p>
                <a:r>
                  <a:rPr lang="en-CA" dirty="0"/>
                  <a:t>	Bart cheated on Lisa and copied the beginning of her method. He saw that Lisa’s distribution is for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𝜇</m:t>
                        </m:r>
                      </m:e>
                    </m:acc>
                    <m:r>
                      <a:rPr lang="en-CA" i="1">
                        <a:latin typeface="Cambria Math" panose="02040503050406030204" pitchFamily="18" charset="0"/>
                      </a:rPr>
                      <m:t>=−0.0725, </m:t>
                    </m:r>
                    <m:acc>
                      <m:accPr>
                        <m:chr m:val="̂"/>
                        <m:ctrlPr>
                          <a:rPr lang="en-CA" i="1">
                            <a:latin typeface="Cambria Math" panose="02040503050406030204" pitchFamily="18" charset="0"/>
                          </a:rPr>
                        </m:ctrlPr>
                      </m:accPr>
                      <m:e>
                        <m:r>
                          <a:rPr lang="en-CA" i="1">
                            <a:latin typeface="Cambria Math" panose="02040503050406030204" pitchFamily="18" charset="0"/>
                          </a:rPr>
                          <m:t>𝜎</m:t>
                        </m:r>
                      </m:e>
                    </m:acc>
                    <m:r>
                      <a:rPr lang="en-CA" i="1">
                        <a:latin typeface="Cambria Math" panose="02040503050406030204" pitchFamily="18" charset="0"/>
                      </a:rPr>
                      <m:t>=1.0269</m:t>
                    </m:r>
                  </m:oMath>
                </a14:m>
                <a:r>
                  <a:rPr lang="en-CA" dirty="0"/>
                  <a:t> and does a simple goodness of fit test:</a:t>
                </a:r>
                <a:br>
                  <a:rPr lang="en-CA" dirty="0"/>
                </a:br>
                <a:br>
                  <a:rPr lang="en-CA" dirty="0"/>
                </a:b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0</m:t>
                        </m:r>
                      </m:sub>
                    </m:sSub>
                  </m:oMath>
                </a14:m>
                <a:r>
                  <a:rPr lang="en-CA" dirty="0"/>
                  <a:t>: the values of the 10 bins are generated by a multinomial </a:t>
                </a:r>
                <a14:m>
                  <m:oMath xmlns:m="http://schemas.openxmlformats.org/officeDocument/2006/math">
                    <m:r>
                      <a:rPr lang="en-CA" i="1">
                        <a:latin typeface="Cambria Math" panose="02040503050406030204" pitchFamily="18" charset="0"/>
                      </a:rPr>
                      <m:t>𝑛</m:t>
                    </m:r>
                    <m:r>
                      <a:rPr lang="en-CA" i="1">
                        <a:latin typeface="Cambria Math" panose="02040503050406030204" pitchFamily="18" charset="0"/>
                      </a:rPr>
                      <m:t>,10, </m:t>
                    </m:r>
                    <m:r>
                      <a:rPr lang="en-CA" i="1">
                        <a:latin typeface="Cambria Math" panose="02040503050406030204" pitchFamily="18" charset="0"/>
                      </a:rPr>
                      <m:t>𝑞</m:t>
                    </m:r>
                  </m:oMath>
                </a14:m>
                <a:r>
                  <a:rPr lang="en-CA" dirty="0"/>
                  <a:t> with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𝑖</m:t>
                        </m:r>
                      </m:sub>
                    </m:sSub>
                    <m:r>
                      <a:rPr lang="en-CA" i="1">
                        <a:latin typeface="Cambria Math" panose="02040503050406030204" pitchFamily="18" charset="0"/>
                      </a:rPr>
                      <m:t>(</m:t>
                    </m:r>
                    <m:r>
                      <a:rPr lang="en-CA" i="1">
                        <a:latin typeface="Cambria Math" panose="02040503050406030204" pitchFamily="18" charset="0"/>
                      </a:rPr>
                      <m:t>𝜇</m:t>
                    </m:r>
                    <m:r>
                      <a:rPr lang="en-CA" i="1">
                        <a:latin typeface="Cambria Math" panose="02040503050406030204" pitchFamily="18" charset="0"/>
                      </a:rPr>
                      <m:t>, </m:t>
                    </m:r>
                    <m:r>
                      <a:rPr lang="en-CA" i="1">
                        <a:latin typeface="Cambria Math" panose="02040503050406030204" pitchFamily="18" charset="0"/>
                      </a:rPr>
                      <m:t>𝜎</m:t>
                    </m:r>
                    <m:r>
                      <a:rPr lang="en-CA" i="1">
                        <a:latin typeface="Cambria Math" panose="02040503050406030204" pitchFamily="18" charset="0"/>
                      </a:rPr>
                      <m:t>)</m:t>
                    </m:r>
                  </m:oMath>
                </a14:m>
                <a:r>
                  <a:rPr lang="en-CA" dirty="0"/>
                  <a:t> is the </a:t>
                </a:r>
                <a:r>
                  <a:rPr lang="en-CA" dirty="0" err="1"/>
                  <a:t>proba</a:t>
                </a:r>
                <a:r>
                  <a:rPr lang="en-CA" dirty="0"/>
                  <a:t> that a normal random variable with </a:t>
                </a:r>
                <a14:m>
                  <m:oMath xmlns:m="http://schemas.openxmlformats.org/officeDocument/2006/math">
                    <m:r>
                      <a:rPr lang="en-CA" b="0" i="1" dirty="0" smtClean="0">
                        <a:latin typeface="Cambria Math" panose="02040503050406030204" pitchFamily="18" charset="0"/>
                      </a:rPr>
                      <m:t>𝜇</m:t>
                    </m:r>
                    <m:r>
                      <a:rPr lang="en-CA" b="0" i="1" dirty="0" smtClean="0">
                        <a:latin typeface="Cambria Math" panose="02040503050406030204" pitchFamily="18" charset="0"/>
                      </a:rPr>
                      <m:t>=−0.0725,</m:t>
                    </m:r>
                    <m:r>
                      <a:rPr lang="en-CA" b="0" i="1" dirty="0" smtClean="0">
                        <a:latin typeface="Cambria Math" panose="02040503050406030204" pitchFamily="18" charset="0"/>
                      </a:rPr>
                      <m:t>𝜎</m:t>
                    </m:r>
                    <m:r>
                      <a:rPr lang="en-CA" b="0" i="1" dirty="0" smtClean="0">
                        <a:latin typeface="Cambria Math" panose="02040503050406030204" pitchFamily="18" charset="0"/>
                      </a:rPr>
                      <m:t>=1.0269</m:t>
                    </m:r>
                  </m:oMath>
                </a14:m>
                <a:r>
                  <a:rPr lang="en-CA" dirty="0"/>
                  <a:t> falls in bin </a:t>
                </a:r>
                <a14:m>
                  <m:oMath xmlns:m="http://schemas.openxmlformats.org/officeDocument/2006/math">
                    <m:r>
                      <a:rPr lang="en-CA" i="1">
                        <a:latin typeface="Cambria Math" panose="02040503050406030204" pitchFamily="18" charset="0"/>
                      </a:rPr>
                      <m:t>𝑖</m:t>
                    </m:r>
                  </m:oMath>
                </a14:m>
                <a:r>
                  <a:rPr lang="en-CA" dirty="0"/>
                  <a:t>.</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𝐻</m:t>
                        </m:r>
                      </m:e>
                      <m:sub>
                        <m:r>
                          <a:rPr lang="en-CA" i="1">
                            <a:latin typeface="Cambria Math" panose="02040503050406030204" pitchFamily="18" charset="0"/>
                          </a:rPr>
                          <m:t>1</m:t>
                        </m:r>
                      </m:sub>
                    </m:sSub>
                  </m:oMath>
                </a14:m>
                <a:r>
                  <a:rPr lang="en-CA" dirty="0"/>
                  <a:t>: the values of the 10 bins are generated by multinomial </a:t>
                </a:r>
                <a14:m>
                  <m:oMath xmlns:m="http://schemas.openxmlformats.org/officeDocument/2006/math">
                    <m:r>
                      <a:rPr lang="en-CA" i="1">
                        <a:latin typeface="Cambria Math" panose="02040503050406030204" pitchFamily="18" charset="0"/>
                      </a:rPr>
                      <m:t>𝑛</m:t>
                    </m:r>
                    <m:r>
                      <a:rPr lang="en-CA" i="1">
                        <a:latin typeface="Cambria Math" panose="02040503050406030204" pitchFamily="18" charset="0"/>
                      </a:rPr>
                      <m:t>,10, </m:t>
                    </m:r>
                    <m:r>
                      <a:rPr lang="en-CA" i="1">
                        <a:latin typeface="Cambria Math" panose="02040503050406030204" pitchFamily="18" charset="0"/>
                      </a:rPr>
                      <m:t>𝑞</m:t>
                    </m:r>
                  </m:oMath>
                </a14:m>
                <a:r>
                  <a:rPr lang="en-CA" dirty="0"/>
                  <a:t> for some arbitrary distribution </a:t>
                </a:r>
                <a14:m>
                  <m:oMath xmlns:m="http://schemas.openxmlformats.org/officeDocument/2006/math">
                    <m:r>
                      <a:rPr lang="en-CA" i="1" dirty="0">
                        <a:latin typeface="Cambria Math" panose="02040503050406030204" pitchFamily="18" charset="0"/>
                      </a:rPr>
                      <m:t>𝑞</m:t>
                    </m:r>
                    <m:r>
                      <a:rPr lang="en-CA" b="0" i="1" dirty="0" smtClean="0">
                        <a:latin typeface="Cambria Math" panose="02040503050406030204" pitchFamily="18" charset="0"/>
                      </a:rPr>
                      <m:t>.</m:t>
                    </m:r>
                  </m:oMath>
                </a14:m>
                <a:endParaRPr lang="en-CA" dirty="0"/>
              </a:p>
              <a:p>
                <a:endParaRPr lang="en-CA" dirty="0"/>
              </a:p>
              <a:p>
                <a:r>
                  <a:rPr lang="en-CA" dirty="0"/>
                  <a:t>Bart’s p-value is derived from </a:t>
                </a:r>
                <a14:m>
                  <m:oMath xmlns:m="http://schemas.openxmlformats.org/officeDocument/2006/math">
                    <m:sSubSup>
                      <m:sSubSupPr>
                        <m:ctrlPr>
                          <a:rPr lang="en-CA" b="0" i="1" dirty="0" smtClean="0">
                            <a:latin typeface="Cambria Math" panose="02040503050406030204" pitchFamily="18" charset="0"/>
                          </a:rPr>
                        </m:ctrlPr>
                      </m:sSubSupPr>
                      <m:e>
                        <m:r>
                          <a:rPr lang="en-CA" b="0" i="1" dirty="0" smtClean="0">
                            <a:latin typeface="Cambria Math" panose="02040503050406030204" pitchFamily="18" charset="0"/>
                          </a:rPr>
                          <m:t>𝜒</m:t>
                        </m:r>
                      </m:e>
                      <m:sub>
                        <m:r>
                          <a:rPr lang="en-CA" b="0" i="1" dirty="0" smtClean="0">
                            <a:latin typeface="Cambria Math" panose="02040503050406030204" pitchFamily="18" charset="0"/>
                          </a:rPr>
                          <m:t>9</m:t>
                        </m:r>
                      </m:sub>
                      <m:sup>
                        <m:r>
                          <a:rPr lang="en-CA" b="0" i="1" dirty="0" smtClean="0">
                            <a:latin typeface="Cambria Math" panose="02040503050406030204" pitchFamily="18" charset="0"/>
                          </a:rPr>
                          <m:t>2</m:t>
                        </m:r>
                      </m:sup>
                    </m:sSubSup>
                  </m:oMath>
                </a14:m>
                <a:r>
                  <a:rPr lang="en-CA" dirty="0"/>
                  <a:t> gives </a:t>
                </a:r>
                <a14:m>
                  <m:oMath xmlns:m="http://schemas.openxmlformats.org/officeDocument/2006/math">
                    <m:r>
                      <a:rPr lang="en-CA" i="1" dirty="0" smtClean="0">
                        <a:latin typeface="Cambria Math" panose="02040503050406030204" pitchFamily="18" charset="0"/>
                      </a:rPr>
                      <m:t>𝑝</m:t>
                    </m:r>
                    <m:r>
                      <a:rPr lang="en-CA" i="1" dirty="0" smtClean="0">
                        <a:latin typeface="Cambria Math" panose="02040503050406030204" pitchFamily="18" charset="0"/>
                      </a:rPr>
                      <m:t>2 = 0.8170</m:t>
                    </m:r>
                  </m:oMath>
                </a14:m>
                <a:r>
                  <a:rPr lang="en-CA" dirty="0"/>
                  <a:t>, a value larger than the true p-value. </a:t>
                </a:r>
              </a:p>
              <a:p>
                <a:endParaRPr lang="en-CA" dirty="0"/>
              </a:p>
              <a:p>
                <a:r>
                  <a:rPr lang="en-CA" dirty="0"/>
                  <a:t>This is quite general: if we estimate some parameter and pretend it is a priori known, then we overestimate the p-value.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3167" y="295102"/>
                <a:ext cx="10156883" cy="6447012"/>
              </a:xfrm>
              <a:blipFill>
                <a:blip r:embed="rId2"/>
                <a:stretch>
                  <a:fillRect l="-900" t="-756" b="-1229"/>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58</a:t>
            </a:fld>
            <a:endParaRPr lang="en-US" dirty="0"/>
          </a:p>
        </p:txBody>
      </p:sp>
      <p:sp>
        <p:nvSpPr>
          <p:cNvPr id="2" name="Rectangle 1"/>
          <p:cNvSpPr/>
          <p:nvPr/>
        </p:nvSpPr>
        <p:spPr bwMode="auto">
          <a:xfrm>
            <a:off x="403167" y="5943599"/>
            <a:ext cx="9659389" cy="79851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endParaRPr lang="en-CA" dirty="0">
              <a:latin typeface="+mj-lt"/>
            </a:endParaRPr>
          </a:p>
        </p:txBody>
      </p:sp>
      <p:pic>
        <p:nvPicPr>
          <p:cNvPr id="7170" name="Picture 2" descr="Image result for Bart Simps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4" y="0"/>
            <a:ext cx="879567" cy="120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18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200" dirty="0"/>
              <a:t>4 Other Tests</a:t>
            </a:r>
            <a:br>
              <a:rPr lang="en-US" sz="3200" dirty="0"/>
            </a:br>
            <a:r>
              <a:rPr lang="en-US" sz="3200" dirty="0"/>
              <a:t>Simple Goodness of Fit</a:t>
            </a:r>
          </a:p>
        </p:txBody>
      </p:sp>
      <mc:AlternateContent xmlns:mc="http://schemas.openxmlformats.org/markup-compatibility/2006" xmlns:a14="http://schemas.microsoft.com/office/drawing/2010/main">
        <mc:Choice Requires="a14">
          <p:sp>
            <p:nvSpPr>
              <p:cNvPr id="57347" name="Rectangle 3"/>
              <p:cNvSpPr>
                <a:spLocks noGrp="1" noChangeArrowheads="1"/>
              </p:cNvSpPr>
              <p:nvPr>
                <p:ph idx="1"/>
              </p:nvPr>
            </p:nvSpPr>
            <p:spPr/>
            <p:txBody>
              <a:bodyPr/>
              <a:lstStyle/>
              <a:p>
                <a:pPr eaLnBrk="1" hangingPunct="1"/>
                <a:r>
                  <a:rPr lang="en-US" b="1" dirty="0"/>
                  <a:t>Model:</a:t>
                </a:r>
                <a:r>
                  <a:rPr lang="en-US" dirty="0"/>
                  <a:t> Assume </a:t>
                </a:r>
                <a:r>
                  <a:rPr lang="en-US" dirty="0" err="1"/>
                  <a:t>iid</a:t>
                </a:r>
                <a:r>
                  <a:rPr lang="en-US" dirty="0"/>
                  <a:t> data from some distribution </a:t>
                </a:r>
                <a:endParaRPr lang="en-CA" b="0" i="1" dirty="0">
                  <a:latin typeface="Cambria Math" panose="02040503050406030204" pitchFamily="18" charset="0"/>
                </a:endParaRPr>
              </a:p>
              <a:p>
                <a:pPr eaLnBrk="1" hangingPunct="1"/>
                <a:endParaRPr lang="en-CA" b="0" i="1" dirty="0">
                  <a:latin typeface="Cambria Math" panose="02040503050406030204" pitchFamily="18" charset="0"/>
                </a:endParaRPr>
              </a:p>
              <a:p>
                <a:pPr eaLnBrk="1" hangingPunct="1"/>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 </m:t>
                    </m:r>
                  </m:oMath>
                </a14:m>
                <a:r>
                  <a:rPr lang="en-US" dirty="0"/>
                  <a:t>the distribution is some specified </a:t>
                </a:r>
                <a14:m>
                  <m:oMath xmlns:m="http://schemas.openxmlformats.org/officeDocument/2006/math">
                    <m:r>
                      <a:rPr lang="en-CA" b="0" i="1" smtClean="0">
                        <a:latin typeface="Cambria Math" panose="02040503050406030204" pitchFamily="18" charset="0"/>
                      </a:rPr>
                      <m:t>𝐹</m:t>
                    </m:r>
                    <m:r>
                      <a:rPr lang="en-CA" b="0" i="1" smtClean="0">
                        <a:latin typeface="Cambria Math" panose="02040503050406030204" pitchFamily="18" charset="0"/>
                      </a:rPr>
                      <m:t>()</m:t>
                    </m:r>
                  </m:oMath>
                </a14:m>
                <a:endParaRPr lang="en-US" dirty="0"/>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1</m:t>
                        </m:r>
                      </m:sub>
                    </m:sSub>
                    <m:r>
                      <a:rPr lang="en-CA" b="0" i="1" smtClean="0">
                        <a:latin typeface="Cambria Math" panose="02040503050406030204" pitchFamily="18" charset="0"/>
                      </a:rPr>
                      <m:t>:</m:t>
                    </m:r>
                  </m:oMath>
                </a14:m>
                <a:r>
                  <a:rPr lang="en-US" dirty="0"/>
                  <a:t> the distribution is anything  </a:t>
                </a:r>
              </a:p>
              <a:p>
                <a:endParaRPr lang="en-US" dirty="0"/>
              </a:p>
              <a:p>
                <a:r>
                  <a:rPr lang="en-US" b="1" dirty="0"/>
                  <a:t>Definition: </a:t>
                </a:r>
                <a:r>
                  <a:rPr lang="en-US" dirty="0"/>
                  <a:t>empirical distribution </a:t>
                </a:r>
                <a14:m>
                  <m:oMath xmlns:m="http://schemas.openxmlformats.org/officeDocument/2006/math">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𝐹</m:t>
                        </m:r>
                      </m:e>
                    </m:acc>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1</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𝑥</m:t>
                            </m:r>
                          </m:sub>
                        </m:sSub>
                      </m:e>
                    </m:nary>
                  </m:oMath>
                </a14:m>
                <a:endParaRPr lang="en-US" b="1" dirty="0"/>
              </a:p>
              <a:p>
                <a:r>
                  <a:rPr lang="en-US" b="1" dirty="0"/>
                  <a:t>Kolmogorov-Smirnov test: </a:t>
                </a: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𝑇</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sup</m:t>
                              </m:r>
                            </m:e>
                            <m:lim>
                              <m:r>
                                <a:rPr lang="en-CA" b="0" i="1" smtClean="0">
                                  <a:latin typeface="Cambria Math" panose="02040503050406030204" pitchFamily="18" charset="0"/>
                                </a:rPr>
                                <m:t>𝑥</m:t>
                              </m:r>
                            </m:lim>
                          </m:limLow>
                        </m:fName>
                        <m:e>
                          <m:r>
                            <a:rPr lang="en-CA" b="0" i="1" smtClean="0">
                              <a:latin typeface="Cambria Math" panose="02040503050406030204" pitchFamily="18" charset="0"/>
                            </a:rPr>
                            <m:t>|</m:t>
                          </m:r>
                          <m:r>
                            <a:rPr lang="en-CA" b="0" i="1" smtClean="0">
                              <a:latin typeface="Cambria Math" panose="02040503050406030204" pitchFamily="18" charset="0"/>
                            </a:rPr>
                            <m:t>𝐹</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𝐹</m:t>
                              </m:r>
                            </m:e>
                          </m:acc>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e>
                      </m:func>
                      <m:r>
                        <a:rPr lang="en-CA" b="0" i="1" smtClean="0">
                          <a:latin typeface="Cambria Math" panose="02040503050406030204" pitchFamily="18" charset="0"/>
                        </a:rPr>
                        <m:t> </m:t>
                      </m:r>
                    </m:oMath>
                  </m:oMathPara>
                </a14:m>
                <a:br>
                  <a:rPr lang="en-CA" dirty="0"/>
                </a:br>
                <a:r>
                  <a:rPr lang="en-CA" dirty="0"/>
                  <a:t>Rejection region: </a:t>
                </a:r>
                <a14:m>
                  <m:oMath xmlns:m="http://schemas.openxmlformats.org/officeDocument/2006/math">
                    <m:r>
                      <a:rPr lang="en-CA" b="0" i="1" smtClean="0">
                        <a:latin typeface="Cambria Math" panose="02040503050406030204" pitchFamily="18" charset="0"/>
                      </a:rPr>
                      <m:t>𝐶</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𝑇</m:t>
                        </m:r>
                        <m:r>
                          <a:rPr lang="en-CA" b="0" i="1" smtClean="0">
                            <a:latin typeface="Cambria Math" panose="02040503050406030204" pitchFamily="18" charset="0"/>
                          </a:rPr>
                          <m:t>&gt;</m:t>
                        </m:r>
                        <m:r>
                          <a:rPr lang="en-CA" b="0" i="1" smtClean="0">
                            <a:latin typeface="Cambria Math" panose="02040503050406030204" pitchFamily="18" charset="0"/>
                          </a:rPr>
                          <m:t>𝑐</m:t>
                        </m:r>
                      </m:e>
                    </m:d>
                  </m:oMath>
                </a14:m>
                <a:endParaRPr lang="en-CA" dirty="0"/>
              </a:p>
              <a:p>
                <a:r>
                  <a:rPr lang="en-CA" dirty="0"/>
                  <a:t>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CA" dirty="0"/>
                  <a:t>, the distribution of </a:t>
                </a:r>
                <a14:m>
                  <m:oMath xmlns:m="http://schemas.openxmlformats.org/officeDocument/2006/math">
                    <m:r>
                      <a:rPr lang="en-CA" b="0" i="1" smtClean="0">
                        <a:latin typeface="Cambria Math" panose="02040503050406030204" pitchFamily="18" charset="0"/>
                      </a:rPr>
                      <m:t>𝑇</m:t>
                    </m:r>
                  </m:oMath>
                </a14:m>
                <a:r>
                  <a:rPr lang="en-CA" dirty="0"/>
                  <a:t> is independent of </a:t>
                </a:r>
                <a14:m>
                  <m:oMath xmlns:m="http://schemas.openxmlformats.org/officeDocument/2006/math">
                    <m:r>
                      <a:rPr lang="en-CA" b="0" i="1" smtClean="0">
                        <a:latin typeface="Cambria Math" panose="02040503050406030204" pitchFamily="18" charset="0"/>
                      </a:rPr>
                      <m:t>𝐹</m:t>
                    </m:r>
                    <m:r>
                      <a:rPr lang="en-CA" b="0" i="1" smtClean="0">
                        <a:latin typeface="Cambria Math" panose="02040503050406030204" pitchFamily="18" charset="0"/>
                      </a:rPr>
                      <m:t>()</m:t>
                    </m:r>
                  </m:oMath>
                </a14:m>
                <a:r>
                  <a:rPr lang="en-CA" dirty="0"/>
                  <a:t> (i.e. </a:t>
                </a:r>
                <a14:m>
                  <m:oMath xmlns:m="http://schemas.openxmlformats.org/officeDocument/2006/math">
                    <m:r>
                      <a:rPr lang="en-CA" b="0" i="1" smtClean="0">
                        <a:latin typeface="Cambria Math" panose="02040503050406030204" pitchFamily="18" charset="0"/>
                      </a:rPr>
                      <m:t>𝑇</m:t>
                    </m:r>
                  </m:oMath>
                </a14:m>
                <a:r>
                  <a:rPr lang="en-CA" dirty="0"/>
                  <a:t> is a pivot). This distribution is known in software packages. </a:t>
                </a:r>
                <a:br>
                  <a:rPr lang="en-CA" dirty="0"/>
                </a:br>
                <a:endParaRPr lang="en-US" dirty="0"/>
              </a:p>
              <a:p>
                <a:endParaRPr lang="en-US" dirty="0"/>
              </a:p>
              <a:p>
                <a:endParaRPr lang="en-US" dirty="0"/>
              </a:p>
            </p:txBody>
          </p:sp>
        </mc:Choice>
        <mc:Fallback xmlns="">
          <p:sp>
            <p:nvSpPr>
              <p:cNvPr id="57347" name="Rectangle 3"/>
              <p:cNvSpPr>
                <a:spLocks noGrp="1" noRot="1" noChangeAspect="1" noMove="1" noResize="1" noEditPoints="1" noAdjustHandles="1" noChangeArrowheads="1" noChangeShapeType="1" noTextEdit="1"/>
              </p:cNvSpPr>
              <p:nvPr>
                <p:ph idx="1"/>
              </p:nvPr>
            </p:nvSpPr>
            <p:spPr>
              <a:blipFill rotWithShape="0">
                <a:blip r:embed="rId3"/>
                <a:stretch>
                  <a:fillRect l="-1032" t="-857" r="-1239"/>
                </a:stretch>
              </a:blipFill>
            </p:spPr>
            <p:txBody>
              <a:bodyPr/>
              <a:lstStyle/>
              <a:p>
                <a:r>
                  <a:rPr lang="en-CA">
                    <a:noFill/>
                  </a:rPr>
                  <a:t> </a:t>
                </a:r>
              </a:p>
            </p:txBody>
          </p:sp>
        </mc:Fallback>
      </mc:AlternateContent>
      <p:sp>
        <p:nvSpPr>
          <p:cNvPr id="57348" name="Footer Placeholder 3"/>
          <p:cNvSpPr>
            <a:spLocks noGrp="1"/>
          </p:cNvSpPr>
          <p:nvPr>
            <p:ph type="ftr" sz="quarter" idx="10"/>
          </p:nvPr>
        </p:nvSpPr>
        <p:spPr>
          <a:noFill/>
        </p:spPr>
        <p:txBody>
          <a:bodyPr/>
          <a:lstStyle/>
          <a:p>
            <a:fld id="{353F4D0B-7C4F-488D-991C-E03AD9E5F6E9}" type="slidenum">
              <a:rPr lang="en-US" smtClean="0"/>
              <a:pPr/>
              <a:t>59</a:t>
            </a:fld>
            <a:endParaRPr lang="en-US"/>
          </a:p>
        </p:txBody>
      </p:sp>
    </p:spTree>
    <p:extLst>
      <p:ext uri="{BB962C8B-B14F-4D97-AF65-F5344CB8AC3E}">
        <p14:creationId xmlns:p14="http://schemas.microsoft.com/office/powerpoint/2010/main" val="393771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1. The </a:t>
            </a:r>
            <a:r>
              <a:rPr lang="en-US" dirty="0" err="1"/>
              <a:t>Neyman</a:t>
            </a:r>
            <a:r>
              <a:rPr lang="en-US" dirty="0"/>
              <a:t>-Pearson Framework</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Given: data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oMath>
                </a14:m>
                <a:r>
                  <a:rPr lang="en-US" dirty="0"/>
                  <a:t> </a:t>
                </a:r>
                <a:br>
                  <a:rPr lang="en-US" dirty="0"/>
                </a:br>
                <a:r>
                  <a:rPr lang="en-US" dirty="0"/>
                  <a:t>a model with parameter </a:t>
                </a:r>
                <a14:m>
                  <m:oMath xmlns:m="http://schemas.openxmlformats.org/officeDocument/2006/math">
                    <m:r>
                      <a:rPr lang="en-US" b="0" i="1" smtClean="0">
                        <a:latin typeface="Cambria Math"/>
                      </a:rPr>
                      <m:t>𝜃</m:t>
                    </m:r>
                    <m:r>
                      <a:rPr lang="en-US" b="0" i="1" smtClean="0">
                        <a:latin typeface="Cambria Math"/>
                      </a:rPr>
                      <m:t>∈</m:t>
                    </m:r>
                    <m:r>
                      <m:rPr>
                        <m:sty m:val="p"/>
                      </m:rPr>
                      <a:rPr lang="en-US" b="0" i="0" smtClean="0">
                        <a:latin typeface="Cambria Math"/>
                      </a:rPr>
                      <m:t>Θ</m:t>
                    </m:r>
                  </m:oMath>
                </a14:m>
                <a:r>
                  <a:rPr lang="en-US" dirty="0"/>
                  <a:t> (which, we believe, explains the data)</a:t>
                </a:r>
                <a:br>
                  <a:rPr lang="en-US" dirty="0"/>
                </a:br>
                <a:endParaRPr lang="en-US" dirty="0"/>
              </a:p>
              <a:p>
                <a:r>
                  <a:rPr lang="en-US" dirty="0"/>
                  <a:t>Two hypotheses on </a:t>
                </a:r>
                <a14:m>
                  <m:oMath xmlns:m="http://schemas.openxmlformats.org/officeDocument/2006/math">
                    <m:r>
                      <m:rPr>
                        <m:sty m:val="p"/>
                      </m:rPr>
                      <a:rPr lang="en-US" b="0" i="1" smtClean="0">
                        <a:latin typeface="Cambria Math"/>
                      </a:rPr>
                      <m:t>θ</m:t>
                    </m:r>
                  </m:oMath>
                </a14:m>
                <a:br>
                  <a:rPr lang="en-US" b="0"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r>
                      <a:rPr lang="en-US" b="0" i="1" smtClean="0">
                        <a:latin typeface="Cambria Math"/>
                      </a:rPr>
                      <m:t>:</m:t>
                    </m:r>
                    <m:r>
                      <a:rPr lang="en-US" b="0" i="1" smtClean="0">
                        <a:latin typeface="Cambria Math"/>
                      </a:rPr>
                      <m:t>𝜃</m:t>
                    </m:r>
                    <m:r>
                      <a:rPr lang="en-US" b="0" i="1"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Θ</m:t>
                        </m:r>
                      </m:e>
                      <m:sub>
                        <m:r>
                          <a:rPr lang="en-US" b="0" i="1" smtClean="0">
                            <a:latin typeface="Cambria Math"/>
                          </a:rPr>
                          <m:t>0</m:t>
                        </m:r>
                      </m:sub>
                    </m:sSub>
                  </m:oMath>
                </a14:m>
                <a:r>
                  <a:rPr lang="en-US" b="0" dirty="0"/>
                  <a:t> (null hypothesis)</a:t>
                </a:r>
                <a:br>
                  <a:rPr lang="en-US" b="0"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1</m:t>
                        </m:r>
                      </m:sub>
                    </m:sSub>
                    <m:r>
                      <a:rPr lang="en-US" b="0" i="1" smtClean="0">
                        <a:latin typeface="Cambria Math"/>
                      </a:rPr>
                      <m:t>:</m:t>
                    </m:r>
                    <m:r>
                      <a:rPr lang="en-US" b="0" i="1" smtClean="0">
                        <a:latin typeface="Cambria Math"/>
                      </a:rPr>
                      <m:t>𝜃</m:t>
                    </m:r>
                    <m:r>
                      <a:rPr lang="en-US" b="0" i="1" smtClean="0">
                        <a:latin typeface="Cambria Math"/>
                      </a:rPr>
                      <m:t>∈</m:t>
                    </m:r>
                    <m:r>
                      <m:rPr>
                        <m:sty m:val="p"/>
                      </m:rPr>
                      <a:rPr lang="en-US" b="0" i="0" smtClean="0">
                        <a:latin typeface="Cambria Math"/>
                      </a:rPr>
                      <m:t>Θ</m:t>
                    </m:r>
                    <m:r>
                      <a:rPr lang="en-US" b="0" i="1"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Θ</m:t>
                        </m:r>
                      </m:e>
                      <m:sub>
                        <m:r>
                          <a:rPr lang="fr-CH" b="0" i="1" smtClean="0">
                            <a:latin typeface="Cambria Math" panose="02040503050406030204" pitchFamily="18" charset="0"/>
                          </a:rPr>
                          <m:t>0</m:t>
                        </m:r>
                      </m:sub>
                    </m:sSub>
                    <m:r>
                      <a:rPr lang="en-US" b="0" i="1" smtClean="0">
                        <a:latin typeface="Cambria Math"/>
                      </a:rPr>
                      <m:t> </m:t>
                    </m:r>
                  </m:oMath>
                </a14:m>
                <a:r>
                  <a:rPr lang="en-US" b="0" dirty="0"/>
                  <a:t> (alternative hypothesis)</a:t>
                </a:r>
              </a:p>
              <a:p>
                <a:endParaRPr lang="en-US" dirty="0"/>
              </a:p>
              <a:p>
                <a:r>
                  <a:rPr lang="en-US" b="0" dirty="0"/>
                  <a:t>Neste</a:t>
                </a:r>
                <a:r>
                  <a:rPr lang="en-US" dirty="0"/>
                  <a:t>d model: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a:rPr>
                          <m:t>Θ</m:t>
                        </m:r>
                      </m:e>
                      <m:sub>
                        <m:r>
                          <a:rPr lang="en-US" b="0" i="1" smtClean="0">
                            <a:latin typeface="Cambria Math"/>
                          </a:rPr>
                          <m:t>0</m:t>
                        </m:r>
                      </m:sub>
                    </m:sSub>
                    <m:r>
                      <a:rPr lang="en-CA" b="0" i="1" smtClean="0">
                        <a:latin typeface="Cambria Math" panose="02040503050406030204" pitchFamily="18" charset="0"/>
                      </a:rPr>
                      <m:t>⊂</m:t>
                    </m:r>
                    <m:r>
                      <m:rPr>
                        <m:sty m:val="p"/>
                      </m:rPr>
                      <a:rPr lang="en-CA" b="0" i="0" smtClean="0">
                        <a:latin typeface="Cambria Math" panose="02040503050406030204" pitchFamily="18" charset="0"/>
                      </a:rPr>
                      <m:t>Θ</m:t>
                    </m:r>
                  </m:oMath>
                </a14:m>
                <a:r>
                  <a:rPr lang="en-US" b="0" dirty="0"/>
                  <a:t> is a set of smaller dimension than </a:t>
                </a:r>
                <a14:m>
                  <m:oMath xmlns:m="http://schemas.openxmlformats.org/officeDocument/2006/math">
                    <m:r>
                      <a:rPr lang="en-US" b="0" i="1" smtClean="0">
                        <a:latin typeface="Cambria Math"/>
                      </a:rPr>
                      <m:t> </m:t>
                    </m:r>
                    <m:r>
                      <m:rPr>
                        <m:sty m:val="p"/>
                      </m:rPr>
                      <a:rPr lang="en-US" b="0" i="0" smtClean="0">
                        <a:latin typeface="Cambria Math"/>
                      </a:rPr>
                      <m:t>Θ</m:t>
                    </m:r>
                  </m:oMath>
                </a14:m>
                <a:endParaRPr lang="en-US" b="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032" t="-857"/>
                </a:stretch>
              </a:blipFill>
            </p:spPr>
            <p:txBody>
              <a:bodyPr/>
              <a:lstStyle/>
              <a:p>
                <a:r>
                  <a:rPr lang="en-CA">
                    <a:noFill/>
                  </a:rPr>
                  <a:t> </a:t>
                </a:r>
              </a:p>
            </p:txBody>
          </p:sp>
        </mc:Fallback>
      </mc:AlternateContent>
      <p:sp>
        <p:nvSpPr>
          <p:cNvPr id="7171" name="Footer Placeholder 3"/>
          <p:cNvSpPr>
            <a:spLocks noGrp="1"/>
          </p:cNvSpPr>
          <p:nvPr>
            <p:ph type="ftr" sz="quarter" idx="10"/>
          </p:nvPr>
        </p:nvSpPr>
        <p:spPr>
          <a:noFill/>
        </p:spPr>
        <p:txBody>
          <a:bodyPr/>
          <a:lstStyle/>
          <a:p>
            <a:fld id="{06EC9282-4CAA-4C15-9F72-DA8484D16616}" type="slidenum">
              <a:rPr lang="en-US" smtClean="0"/>
              <a:pPr/>
              <a:t>6</a:t>
            </a:fld>
            <a:endParaRPr lang="en-US"/>
          </a:p>
        </p:txBody>
      </p:sp>
    </p:spTree>
    <p:extLst>
      <p:ext uri="{BB962C8B-B14F-4D97-AF65-F5344CB8AC3E}">
        <p14:creationId xmlns:p14="http://schemas.microsoft.com/office/powerpoint/2010/main" val="3638956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1"/>
          <p:cNvSpPr>
            <a:spLocks noGrp="1"/>
          </p:cNvSpPr>
          <p:nvPr>
            <p:ph type="ftr" sz="quarter" idx="10"/>
          </p:nvPr>
        </p:nvSpPr>
        <p:spPr>
          <a:noFill/>
        </p:spPr>
        <p:txBody>
          <a:bodyPr/>
          <a:lstStyle/>
          <a:p>
            <a:fld id="{1F52D88F-A518-4C9A-A19A-A03636507C6B}" type="slidenum">
              <a:rPr lang="en-US" smtClean="0"/>
              <a:pPr/>
              <a:t>60</a:t>
            </a:fld>
            <a:endParaRPr lang="en-US"/>
          </a:p>
        </p:txBody>
      </p:sp>
      <p:pic>
        <p:nvPicPr>
          <p:cNvPr id="58371" name="Picture 4"/>
          <p:cNvPicPr>
            <a:picLocks noChangeAspect="1" noChangeArrowheads="1"/>
          </p:cNvPicPr>
          <p:nvPr/>
        </p:nvPicPr>
        <p:blipFill>
          <a:blip r:embed="rId3" cstate="print"/>
          <a:srcRect/>
          <a:stretch>
            <a:fillRect/>
          </a:stretch>
        </p:blipFill>
        <p:spPr bwMode="auto">
          <a:xfrm>
            <a:off x="742604" y="912439"/>
            <a:ext cx="9144000" cy="5127625"/>
          </a:xfrm>
          <a:prstGeom prst="rect">
            <a:avLst/>
          </a:prstGeom>
          <a:noFill/>
          <a:ln w="9525" algn="ctr">
            <a:noFill/>
            <a:miter lim="800000"/>
            <a:headEnd/>
            <a:tailEnd/>
          </a:ln>
        </p:spPr>
      </p:pic>
    </p:spTree>
    <p:extLst>
      <p:ext uri="{BB962C8B-B14F-4D97-AF65-F5344CB8AC3E}">
        <p14:creationId xmlns:p14="http://schemas.microsoft.com/office/powerpoint/2010/main" val="378993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516" y="444137"/>
            <a:ext cx="9961534" cy="6297976"/>
          </a:xfrm>
        </p:spPr>
        <p:txBody>
          <a:bodyPr/>
          <a:lstStyle/>
          <a:p>
            <a:r>
              <a:rPr lang="en-CA" dirty="0"/>
              <a:t>Example: Kolmogorov-</a:t>
            </a:r>
          </a:p>
          <a:p>
            <a:r>
              <a:rPr lang="en-CA" dirty="0"/>
              <a:t>Smirnov with the</a:t>
            </a:r>
            <a:br>
              <a:rPr lang="en-CA" dirty="0"/>
            </a:br>
            <a:r>
              <a:rPr lang="en-CA" dirty="0"/>
              <a:t>fitted data (least square)</a:t>
            </a:r>
          </a:p>
          <a:p>
            <a:endParaRPr lang="en-CA" dirty="0"/>
          </a:p>
          <a:p>
            <a:r>
              <a:rPr lang="en-CA" dirty="0"/>
              <a:t>We used fitted distribution,</a:t>
            </a:r>
            <a:br>
              <a:rPr lang="en-CA" dirty="0"/>
            </a:br>
            <a:r>
              <a:rPr lang="en-CA" dirty="0"/>
              <a:t>therefore the p-value is</a:t>
            </a:r>
            <a:br>
              <a:rPr lang="en-CA" dirty="0"/>
            </a:br>
            <a:r>
              <a:rPr lang="en-CA" dirty="0"/>
              <a:t>overestimated.</a:t>
            </a:r>
          </a:p>
          <a:p>
            <a:endParaRPr lang="en-CA" dirty="0"/>
          </a:p>
          <a:p>
            <a:r>
              <a:rPr lang="en-CA" dirty="0"/>
              <a:t>Possible corrections:</a:t>
            </a:r>
            <a:br>
              <a:rPr lang="en-CA" dirty="0"/>
            </a:br>
            <a:r>
              <a:rPr lang="en-CA" dirty="0"/>
              <a:t>Lilliefors test (empirical</a:t>
            </a:r>
            <a:br>
              <a:rPr lang="en-CA" dirty="0"/>
            </a:br>
            <a:r>
              <a:rPr lang="en-CA" dirty="0"/>
              <a:t>correction);</a:t>
            </a:r>
            <a:br>
              <a:rPr lang="en-CA" dirty="0"/>
            </a:br>
            <a:r>
              <a:rPr lang="en-CA" dirty="0"/>
              <a:t>here: same values</a:t>
            </a:r>
          </a:p>
        </p:txBody>
      </p:sp>
      <p:sp>
        <p:nvSpPr>
          <p:cNvPr id="60418" name="Footer Placeholder 1"/>
          <p:cNvSpPr>
            <a:spLocks noGrp="1"/>
          </p:cNvSpPr>
          <p:nvPr>
            <p:ph type="ftr" sz="quarter" idx="10"/>
          </p:nvPr>
        </p:nvSpPr>
        <p:spPr>
          <a:noFill/>
        </p:spPr>
        <p:txBody>
          <a:bodyPr/>
          <a:lstStyle/>
          <a:p>
            <a:fld id="{194F8BFC-82BC-4E6C-A2F0-4B2D5E4D3554}" type="slidenum">
              <a:rPr lang="en-US" smtClean="0"/>
              <a:pPr/>
              <a:t>61</a:t>
            </a:fld>
            <a:endParaRPr lang="en-US"/>
          </a:p>
        </p:txBody>
      </p:sp>
      <p:pic>
        <p:nvPicPr>
          <p:cNvPr id="60419" name="Picture 4"/>
          <p:cNvPicPr>
            <a:picLocks noChangeAspect="1" noChangeArrowheads="1"/>
          </p:cNvPicPr>
          <p:nvPr/>
        </p:nvPicPr>
        <p:blipFill>
          <a:blip r:embed="rId3" cstate="print"/>
          <a:srcRect/>
          <a:stretch>
            <a:fillRect/>
          </a:stretch>
        </p:blipFill>
        <p:spPr bwMode="auto">
          <a:xfrm>
            <a:off x="5674451" y="2818606"/>
            <a:ext cx="4248150" cy="2000250"/>
          </a:xfrm>
          <a:prstGeom prst="rect">
            <a:avLst/>
          </a:prstGeom>
          <a:noFill/>
          <a:ln w="9525" algn="ctr">
            <a:noFill/>
            <a:miter lim="800000"/>
            <a:headEnd/>
            <a:tailEnd/>
          </a:ln>
        </p:spPr>
      </p:pic>
      <p:pic>
        <p:nvPicPr>
          <p:cNvPr id="60421" name="Picture 6"/>
          <p:cNvPicPr>
            <a:picLocks noChangeAspect="1" noChangeArrowheads="1"/>
          </p:cNvPicPr>
          <p:nvPr/>
        </p:nvPicPr>
        <p:blipFill>
          <a:blip r:embed="rId4" cstate="print"/>
          <a:srcRect/>
          <a:stretch>
            <a:fillRect/>
          </a:stretch>
        </p:blipFill>
        <p:spPr bwMode="auto">
          <a:xfrm>
            <a:off x="5676106" y="4818856"/>
            <a:ext cx="4686300" cy="1504950"/>
          </a:xfrm>
          <a:prstGeom prst="rect">
            <a:avLst/>
          </a:prstGeom>
          <a:noFill/>
          <a:ln w="9525" algn="ctr">
            <a:noFill/>
            <a:miter lim="800000"/>
            <a:headEnd/>
            <a:tailEnd/>
          </a:ln>
        </p:spPr>
      </p:pic>
      <p:pic>
        <p:nvPicPr>
          <p:cNvPr id="7" name="Picture 6"/>
          <p:cNvPicPr>
            <a:picLocks noChangeAspect="1"/>
          </p:cNvPicPr>
          <p:nvPr/>
        </p:nvPicPr>
        <p:blipFill>
          <a:blip r:embed="rId5"/>
          <a:stretch>
            <a:fillRect/>
          </a:stretch>
        </p:blipFill>
        <p:spPr>
          <a:xfrm>
            <a:off x="5086063" y="112144"/>
            <a:ext cx="5558844" cy="2783456"/>
          </a:xfrm>
          <a:prstGeom prst="rect">
            <a:avLst/>
          </a:prstGeom>
        </p:spPr>
      </p:pic>
    </p:spTree>
    <p:extLst>
      <p:ext uri="{BB962C8B-B14F-4D97-AF65-F5344CB8AC3E}">
        <p14:creationId xmlns:p14="http://schemas.microsoft.com/office/powerpoint/2010/main" val="3824403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3200" dirty="0"/>
              <a:t> Robust Tests</a:t>
            </a:r>
            <a:r>
              <a:rPr lang="" sz="3200" dirty="0"/>
              <a:t> : </a:t>
            </a:r>
            <a:r>
              <a:rPr lang="en-US" sz="3200" dirty="0"/>
              <a:t>Median Test</a:t>
            </a:r>
          </a:p>
        </p:txBody>
      </p:sp>
      <mc:AlternateContent xmlns:mc="http://schemas.openxmlformats.org/markup-compatibility/2006" xmlns:a14="http://schemas.microsoft.com/office/drawing/2010/main">
        <mc:Choice Requires="a14">
          <p:sp>
            <p:nvSpPr>
              <p:cNvPr id="64515" name="Rectangle 3"/>
              <p:cNvSpPr>
                <a:spLocks noGrp="1" noChangeArrowheads="1"/>
              </p:cNvSpPr>
              <p:nvPr>
                <p:ph idx="1"/>
              </p:nvPr>
            </p:nvSpPr>
            <p:spPr/>
            <p:txBody>
              <a:bodyPr/>
              <a:lstStyle/>
              <a:p>
                <a:pPr eaLnBrk="1" hangingPunct="1"/>
                <a:r>
                  <a:rPr lang="" dirty="0"/>
                  <a:t>Assume an </a:t>
                </a:r>
                <a:r>
                  <a:rPr lang="en-US" dirty="0" err="1"/>
                  <a:t>iid</a:t>
                </a:r>
                <a:r>
                  <a:rPr lang="en-US" dirty="0"/>
                  <a:t> sample</a:t>
                </a:r>
                <a:r>
                  <a:rPr lang="" dirty="0"/>
                  <a:t>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𝑖</m:t>
                        </m:r>
                      </m:sub>
                    </m:sSub>
                  </m:oMath>
                </a14:m>
                <a:endParaRPr lang="en-US" dirty="0"/>
              </a:p>
              <a:p>
                <a:pPr eaLnBrk="1" hangingPunct="1"/>
                <a14:m>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𝐻</m:t>
                        </m:r>
                      </m:e>
                      <m:sub>
                        <m:r>
                          <a:rPr lang="" b="0" i="1" dirty="0" smtClean="0">
                            <a:latin typeface="Cambria Math" panose="02040503050406030204" pitchFamily="18" charset="0"/>
                          </a:rPr>
                          <m:t>0</m:t>
                        </m:r>
                      </m:sub>
                    </m:sSub>
                    <m:r>
                      <a:rPr lang="" b="0" i="1" dirty="0" smtClean="0">
                        <a:latin typeface="Cambria Math" panose="02040503050406030204" pitchFamily="18" charset="0"/>
                      </a:rPr>
                      <m:t>: </m:t>
                    </m:r>
                  </m:oMath>
                </a14:m>
                <a:r>
                  <a:rPr lang="" dirty="0"/>
                  <a:t>the common distribution of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𝑖</m:t>
                        </m:r>
                      </m:sub>
                    </m:sSub>
                  </m:oMath>
                </a14:m>
                <a:r>
                  <a:rPr lang="" dirty="0"/>
                  <a:t> has median </a:t>
                </a:r>
                <a14:m>
                  <m:oMath xmlns:m="http://schemas.openxmlformats.org/officeDocument/2006/math">
                    <m:r>
                      <a:rPr lang="" i="1" dirty="0" smtClean="0">
                        <a:latin typeface="Cambria Math" panose="02040503050406030204" pitchFamily="18" charset="0"/>
                      </a:rPr>
                      <m:t>= 0 </m:t>
                    </m:r>
                  </m:oMath>
                </a14:m>
                <a:endParaRPr lang="" dirty="0"/>
              </a:p>
              <a:p>
                <a14:m>
                  <m:oMath xmlns:m="http://schemas.openxmlformats.org/officeDocument/2006/math">
                    <m:sSub>
                      <m:sSubPr>
                        <m:ctrlPr>
                          <a:rPr lang="" i="1" dirty="0">
                            <a:latin typeface="Cambria Math" panose="02040503050406030204" pitchFamily="18" charset="0"/>
                          </a:rPr>
                        </m:ctrlPr>
                      </m:sSubPr>
                      <m:e>
                        <m:r>
                          <a:rPr lang="" i="1" dirty="0">
                            <a:latin typeface="Cambria Math" panose="02040503050406030204" pitchFamily="18" charset="0"/>
                          </a:rPr>
                          <m:t>𝐻</m:t>
                        </m:r>
                      </m:e>
                      <m:sub>
                        <m:r>
                          <a:rPr lang="" b="0" i="1" dirty="0" smtClean="0">
                            <a:latin typeface="Cambria Math" panose="02040503050406030204" pitchFamily="18" charset="0"/>
                          </a:rPr>
                          <m:t>1</m:t>
                        </m:r>
                      </m:sub>
                    </m:sSub>
                    <m:r>
                      <a:rPr lang="" i="1" dirty="0">
                        <a:latin typeface="Cambria Math" panose="02040503050406030204" pitchFamily="18" charset="0"/>
                      </a:rPr>
                      <m:t>: </m:t>
                    </m:r>
                  </m:oMath>
                </a14:m>
                <a:r>
                  <a:rPr lang="" dirty="0"/>
                  <a:t>the common distribution of </a:t>
                </a:r>
                <a14:m>
                  <m:oMath xmlns:m="http://schemas.openxmlformats.org/officeDocument/2006/math">
                    <m:sSub>
                      <m:sSubPr>
                        <m:ctrlPr>
                          <a:rPr lang="" i="1">
                            <a:latin typeface="Cambria Math" panose="02040503050406030204" pitchFamily="18" charset="0"/>
                          </a:rPr>
                        </m:ctrlPr>
                      </m:sSubPr>
                      <m:e>
                        <m:r>
                          <a:rPr lang="" i="1">
                            <a:latin typeface="Cambria Math" panose="02040503050406030204" pitchFamily="18" charset="0"/>
                          </a:rPr>
                          <m:t>𝑋</m:t>
                        </m:r>
                      </m:e>
                      <m:sub>
                        <m:r>
                          <a:rPr lang="" i="1">
                            <a:latin typeface="Cambria Math" panose="02040503050406030204" pitchFamily="18" charset="0"/>
                          </a:rPr>
                          <m:t>𝑖</m:t>
                        </m:r>
                      </m:sub>
                    </m:sSub>
                  </m:oMath>
                </a14:m>
                <a:r>
                  <a:rPr lang="" dirty="0"/>
                  <a:t> has median </a:t>
                </a:r>
                <a14:m>
                  <m:oMath xmlns:m="http://schemas.openxmlformats.org/officeDocument/2006/math">
                    <m:r>
                      <a:rPr lang="" b="0" i="1" dirty="0" smtClean="0">
                        <a:latin typeface="Cambria Math" panose="02040503050406030204" pitchFamily="18" charset="0"/>
                      </a:rPr>
                      <m:t>≠</m:t>
                    </m:r>
                    <m:r>
                      <a:rPr lang="" i="1" dirty="0">
                        <a:latin typeface="Cambria Math" panose="02040503050406030204" pitchFamily="18" charset="0"/>
                      </a:rPr>
                      <m:t> 0</m:t>
                    </m:r>
                  </m:oMath>
                </a14:m>
                <a:endParaRPr lang="" dirty="0"/>
              </a:p>
              <a:p>
                <a:endParaRPr lang="" dirty="0"/>
              </a:p>
              <a:p>
                <a:r>
                  <a:rPr lang="" dirty="0"/>
                  <a:t>Assume </a:t>
                </a:r>
                <a14:m>
                  <m:oMath xmlns:m="http://schemas.openxmlformats.org/officeDocument/2006/math">
                    <m:r>
                      <a:rPr lang="" b="0" i="1" smtClean="0">
                        <a:latin typeface="Cambria Math" panose="02040503050406030204" pitchFamily="18" charset="0"/>
                      </a:rPr>
                      <m:t>𝐼</m:t>
                    </m:r>
                    <m:r>
                      <a:rPr lang="" b="0" i="1" smtClean="0">
                        <a:latin typeface="Cambria Math" panose="02040503050406030204" pitchFamily="18" charset="0"/>
                      </a:rPr>
                      <m:t>(</m:t>
                    </m:r>
                    <m:r>
                      <a:rPr lang="" b="0" i="1" smtClean="0">
                        <a:latin typeface="Cambria Math" panose="02040503050406030204" pitchFamily="18" charset="0"/>
                      </a:rPr>
                      <m:t>𝑥</m:t>
                    </m:r>
                    <m:r>
                      <a:rPr lang="" b="0" i="1" smtClean="0">
                        <a:latin typeface="Cambria Math" panose="02040503050406030204" pitchFamily="18" charset="0"/>
                      </a:rPr>
                      <m:t>)</m:t>
                    </m:r>
                  </m:oMath>
                </a14:m>
                <a:r>
                  <a:rPr lang="" dirty="0"/>
                  <a:t> is a confidence interval at level 95% for the median</a:t>
                </a:r>
              </a:p>
              <a:p>
                <a:r>
                  <a:rPr lang="" dirty="0"/>
                  <a:t>We reject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0</m:t>
                        </m:r>
                      </m:sub>
                    </m:sSub>
                  </m:oMath>
                </a14:m>
                <a:r>
                  <a:rPr lang="" dirty="0"/>
                  <a:t> when </a:t>
                </a:r>
                <a14:m>
                  <m:oMath xmlns:m="http://schemas.openxmlformats.org/officeDocument/2006/math">
                    <m:r>
                      <a:rPr lang="" b="0" i="1" smtClean="0">
                        <a:latin typeface="Cambria Math" panose="02040503050406030204" pitchFamily="18" charset="0"/>
                      </a:rPr>
                      <m:t>0∈</m:t>
                    </m:r>
                    <m:r>
                      <a:rPr lang="" b="0" i="1" smtClean="0">
                        <a:latin typeface="Cambria Math" panose="02040503050406030204" pitchFamily="18" charset="0"/>
                      </a:rPr>
                      <m:t>𝐼</m:t>
                    </m:r>
                    <m:r>
                      <a:rPr lang="" b="0" i="1" smtClean="0">
                        <a:latin typeface="Cambria Math" panose="02040503050406030204" pitchFamily="18" charset="0"/>
                      </a:rPr>
                      <m:t>(</m:t>
                    </m:r>
                    <m:r>
                      <a:rPr lang="" b="0" i="1" smtClean="0">
                        <a:latin typeface="Cambria Math" panose="02040503050406030204" pitchFamily="18" charset="0"/>
                      </a:rPr>
                      <m:t>𝑥</m:t>
                    </m:r>
                    <m:r>
                      <a:rPr lang="" b="0" i="1" smtClean="0">
                        <a:latin typeface="Cambria Math" panose="02040503050406030204" pitchFamily="18" charset="0"/>
                      </a:rPr>
                      <m:t>)</m:t>
                    </m:r>
                  </m:oMath>
                </a14:m>
                <a:endParaRPr lang="" dirty="0"/>
              </a:p>
              <a:p>
                <a:endParaRPr lang="" dirty="0"/>
              </a:p>
              <a:p>
                <a:endParaRPr lang="" dirty="0"/>
              </a:p>
              <a:p>
                <a:r>
                  <a:rPr lang="" dirty="0"/>
                  <a:t>Called </a:t>
                </a:r>
                <a:r>
                  <a:rPr lang="" dirty="0">
                    <a:solidFill>
                      <a:srgbClr val="FF3300"/>
                    </a:solidFill>
                  </a:rPr>
                  <a:t>robust</a:t>
                </a:r>
                <a:r>
                  <a:rPr lang="" dirty="0"/>
                  <a:t> because makes no distributional assumption (other than independence)</a:t>
                </a:r>
                <a:br>
                  <a:rPr lang="en-US" dirty="0"/>
                </a:br>
                <a:r>
                  <a:rPr lang="en-US" dirty="0"/>
                  <a:t>  </a:t>
                </a:r>
              </a:p>
            </p:txBody>
          </p:sp>
        </mc:Choice>
        <mc:Fallback xmlns="">
          <p:sp>
            <p:nvSpPr>
              <p:cNvPr id="64515" name="Rectangle 3"/>
              <p:cNvSpPr>
                <a:spLocks noGrp="1" noRot="1" noChangeAspect="1" noMove="1" noResize="1" noEditPoints="1" noAdjustHandles="1" noChangeArrowheads="1" noChangeShapeType="1" noTextEdit="1"/>
              </p:cNvSpPr>
              <p:nvPr>
                <p:ph idx="1"/>
              </p:nvPr>
            </p:nvSpPr>
            <p:spPr>
              <a:blipFill rotWithShape="0">
                <a:blip r:embed="rId3"/>
                <a:stretch>
                  <a:fillRect l="-1085" t="-857"/>
                </a:stretch>
              </a:blipFill>
            </p:spPr>
            <p:txBody>
              <a:bodyPr/>
              <a:lstStyle/>
              <a:p>
                <a:r>
                  <a:rPr lang="en-US">
                    <a:noFill/>
                  </a:rPr>
                  <a:t> </a:t>
                </a:r>
              </a:p>
            </p:txBody>
          </p:sp>
        </mc:Fallback>
      </mc:AlternateContent>
      <p:sp>
        <p:nvSpPr>
          <p:cNvPr id="64516" name="Footer Placeholder 3"/>
          <p:cNvSpPr>
            <a:spLocks noGrp="1"/>
          </p:cNvSpPr>
          <p:nvPr>
            <p:ph type="ftr" sz="quarter" idx="10"/>
          </p:nvPr>
        </p:nvSpPr>
        <p:spPr>
          <a:noFill/>
        </p:spPr>
        <p:txBody>
          <a:bodyPr/>
          <a:lstStyle/>
          <a:p>
            <a:fld id="{378F9DE9-EB55-4448-B867-423B9BBE3BFA}" type="slidenum">
              <a:rPr lang="en-US" smtClean="0"/>
              <a:pPr/>
              <a:t>62</a:t>
            </a:fld>
            <a:endParaRPr lang="en-US"/>
          </a:p>
        </p:txBody>
      </p:sp>
      <p:cxnSp>
        <p:nvCxnSpPr>
          <p:cNvPr id="4" name="Straight Connector 3"/>
          <p:cNvCxnSpPr/>
          <p:nvPr/>
        </p:nvCxnSpPr>
        <p:spPr bwMode="auto">
          <a:xfrm flipH="1">
            <a:off x="3170206" y="3324872"/>
            <a:ext cx="120316" cy="324852"/>
          </a:xfrm>
          <a:prstGeom prst="line">
            <a:avLst/>
          </a:prstGeom>
          <a:noFill/>
          <a:ln w="12700" cap="flat" cmpd="sng" algn="ctr">
            <a:solidFill>
              <a:schemeClr val="tx1">
                <a:lumMod val="95000"/>
                <a:lumOff val="5000"/>
              </a:schemeClr>
            </a:solidFill>
            <a:prstDash val="solid"/>
            <a:round/>
            <a:headEnd type="none" w="med" len="med"/>
            <a:tailEnd type="none" w="med" len="med"/>
          </a:ln>
          <a:effectLst/>
        </p:spPr>
      </p:cxnSp>
    </p:spTree>
    <p:extLst>
      <p:ext uri="{BB962C8B-B14F-4D97-AF65-F5344CB8AC3E}">
        <p14:creationId xmlns:p14="http://schemas.microsoft.com/office/powerpoint/2010/main" val="2784244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631951" y="0"/>
            <a:ext cx="3736975" cy="908050"/>
          </a:xfrm>
        </p:spPr>
        <p:txBody>
          <a:bodyPr/>
          <a:lstStyle/>
          <a:p>
            <a:pPr eaLnBrk="1" hangingPunct="1"/>
            <a:r>
              <a:rPr lang="en-US"/>
              <a:t>Median Test</a:t>
            </a:r>
          </a:p>
        </p:txBody>
      </p:sp>
      <p:sp>
        <p:nvSpPr>
          <p:cNvPr id="65539" name="Footer Placeholder 3"/>
          <p:cNvSpPr>
            <a:spLocks noGrp="1"/>
          </p:cNvSpPr>
          <p:nvPr>
            <p:ph type="ftr" sz="quarter" idx="10"/>
          </p:nvPr>
        </p:nvSpPr>
        <p:spPr>
          <a:noFill/>
        </p:spPr>
        <p:txBody>
          <a:bodyPr/>
          <a:lstStyle/>
          <a:p>
            <a:fld id="{02FDA763-EDFD-4E1F-87FA-D62C137B4675}" type="slidenum">
              <a:rPr lang="en-US" smtClean="0"/>
              <a:pPr/>
              <a:t>63</a:t>
            </a:fld>
            <a:endParaRPr lang="en-US"/>
          </a:p>
        </p:txBody>
      </p:sp>
      <p:pic>
        <p:nvPicPr>
          <p:cNvPr id="65540" name="Picture 4"/>
          <p:cNvPicPr>
            <a:picLocks noChangeAspect="1" noChangeArrowheads="1"/>
          </p:cNvPicPr>
          <p:nvPr/>
        </p:nvPicPr>
        <p:blipFill>
          <a:blip r:embed="rId3" cstate="print"/>
          <a:srcRect r="65416"/>
          <a:stretch>
            <a:fillRect/>
          </a:stretch>
        </p:blipFill>
        <p:spPr bwMode="auto">
          <a:xfrm>
            <a:off x="6772275" y="238126"/>
            <a:ext cx="3162300" cy="3355975"/>
          </a:xfrm>
          <a:prstGeom prst="rect">
            <a:avLst/>
          </a:prstGeom>
          <a:noFill/>
          <a:ln w="9525" algn="ctr">
            <a:noFill/>
            <a:miter lim="800000"/>
            <a:headEnd/>
            <a:tailEnd/>
          </a:ln>
        </p:spPr>
      </p:pic>
      <p:pic>
        <p:nvPicPr>
          <p:cNvPr id="3" name="Picture 2">
            <a:extLst>
              <a:ext uri="{FF2B5EF4-FFF2-40B4-BE49-F238E27FC236}">
                <a16:creationId xmlns:a16="http://schemas.microsoft.com/office/drawing/2014/main" id="{F0CC03C9-1520-4D2B-842B-AF9A4842BB57}"/>
              </a:ext>
            </a:extLst>
          </p:cNvPr>
          <p:cNvPicPr>
            <a:picLocks noChangeAspect="1"/>
          </p:cNvPicPr>
          <p:nvPr/>
        </p:nvPicPr>
        <p:blipFill>
          <a:blip r:embed="rId4"/>
          <a:stretch>
            <a:fillRect/>
          </a:stretch>
        </p:blipFill>
        <p:spPr>
          <a:xfrm>
            <a:off x="0" y="3668115"/>
            <a:ext cx="12192000" cy="2564228"/>
          </a:xfrm>
          <a:prstGeom prst="rect">
            <a:avLst/>
          </a:prstGeom>
        </p:spPr>
      </p:pic>
    </p:spTree>
    <p:extLst>
      <p:ext uri="{BB962C8B-B14F-4D97-AF65-F5344CB8AC3E}">
        <p14:creationId xmlns:p14="http://schemas.microsoft.com/office/powerpoint/2010/main" val="4150587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t>Wilcoxon Rank Sum Test</a:t>
            </a:r>
          </a:p>
        </p:txBody>
      </p:sp>
      <mc:AlternateContent xmlns:mc="http://schemas.openxmlformats.org/markup-compatibility/2006" xmlns:a14="http://schemas.microsoft.com/office/drawing/2010/main">
        <mc:Choice Requires="a14">
          <p:sp>
            <p:nvSpPr>
              <p:cNvPr id="67587" name="Rectangle 3"/>
              <p:cNvSpPr>
                <a:spLocks noGrp="1" noChangeArrowheads="1"/>
              </p:cNvSpPr>
              <p:nvPr>
                <p:ph idx="1"/>
              </p:nvPr>
            </p:nvSpPr>
            <p:spPr/>
            <p:txBody>
              <a:bodyPr/>
              <a:lstStyle/>
              <a:p>
                <a:r>
                  <a:rPr lang="en-US" b="1" dirty="0"/>
                  <a:t>Model: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1:</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sub>
                    </m:sSub>
                  </m:oMath>
                </a14:m>
                <a:r>
                  <a:rPr lang="en-US" dirty="0"/>
                  <a: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𝑌</m:t>
                        </m:r>
                      </m:e>
                      <m:sub>
                        <m:r>
                          <a:rPr lang="en-CA" b="0" i="1" smtClean="0">
                            <a:latin typeface="Cambria Math" panose="02040503050406030204" pitchFamily="18" charset="0"/>
                          </a:rPr>
                          <m:t>1:</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2</m:t>
                            </m:r>
                          </m:sub>
                        </m:sSub>
                      </m:sub>
                    </m:sSub>
                  </m:oMath>
                </a14:m>
                <a:r>
                  <a:rPr lang="en-US" dirty="0"/>
                  <a:t> independent samples, each is </a:t>
                </a:r>
                <a:r>
                  <a:rPr lang="en-US" dirty="0" err="1"/>
                  <a:t>iid</a:t>
                </a:r>
                <a:endParaRPr lang="en-US" dirty="0"/>
              </a:p>
              <a:p>
                <a:pPr eaLnBrk="1" hangingPunct="1"/>
                <a14:m>
                  <m:oMath xmlns:m="http://schemas.openxmlformats.org/officeDocument/2006/math">
                    <m:r>
                      <a:rPr lang="en-US" i="1" dirty="0" smtClean="0">
                        <a:latin typeface="Cambria Math" panose="02040503050406030204" pitchFamily="18" charset="0"/>
                      </a:rPr>
                      <m:t>𝐻</m:t>
                    </m:r>
                    <m:r>
                      <a:rPr lang="en-US" i="1" baseline="-25000" dirty="0">
                        <a:latin typeface="Cambria Math" panose="02040503050406030204" pitchFamily="18" charset="0"/>
                      </a:rPr>
                      <m:t>0</m:t>
                    </m:r>
                  </m:oMath>
                </a14:m>
                <a:r>
                  <a:rPr lang="en-US" dirty="0"/>
                  <a:t>:  both have same distribution</a:t>
                </a:r>
                <a:br>
                  <a:rPr lang="en-US" dirty="0"/>
                </a:br>
                <a14:m>
                  <m:oMath xmlns:m="http://schemas.openxmlformats.org/officeDocument/2006/math">
                    <m:r>
                      <a:rPr lang="en-US" i="1" dirty="0" smtClean="0">
                        <a:latin typeface="Cambria Math" panose="02040503050406030204" pitchFamily="18" charset="0"/>
                      </a:rPr>
                      <m:t>𝐻</m:t>
                    </m:r>
                    <m:r>
                      <a:rPr lang="en-US" i="1" baseline="-25000" dirty="0">
                        <a:latin typeface="Cambria Math" panose="02040503050406030204" pitchFamily="18" charset="0"/>
                      </a:rPr>
                      <m:t>1</m:t>
                    </m:r>
                  </m:oMath>
                </a14:m>
                <a:r>
                  <a:rPr lang="en-US" dirty="0"/>
                  <a:t>:  the distributions differ by a location shift</a:t>
                </a:r>
              </a:p>
              <a:p>
                <a:pPr eaLnBrk="1" hangingPunct="1"/>
                <a:endParaRPr lang="en-US" dirty="0"/>
              </a:p>
              <a:p>
                <a:pPr eaLnBrk="1" hangingPunct="1"/>
                <a:r>
                  <a:rPr lang="en-US" dirty="0"/>
                  <a:t>Wilcoxon Rank Sum Statistic </a:t>
                </a:r>
                <a14:m>
                  <m:oMath xmlns:m="http://schemas.openxmlformats.org/officeDocument/2006/math">
                    <m:r>
                      <a:rPr lang="en-CA" b="0" i="1" smtClean="0">
                        <a:latin typeface="Cambria Math" panose="02040503050406030204" pitchFamily="18" charset="0"/>
                      </a:rPr>
                      <m:t>𝑅</m:t>
                    </m:r>
                    <m:r>
                      <a:rPr lang="en-CA" b="0" i="1" smtClean="0">
                        <a:latin typeface="Cambria Math" panose="02040503050406030204" pitchFamily="18" charset="0"/>
                      </a:rPr>
                      <m:t>=</m:t>
                    </m:r>
                  </m:oMath>
                </a14:m>
                <a:r>
                  <a:rPr lang="en-US" dirty="0"/>
                  <a:t> sum of ranks of </a:t>
                </a:r>
                <a14:m>
                  <m:oMath xmlns:m="http://schemas.openxmlformats.org/officeDocument/2006/math">
                    <m:r>
                      <a:rPr lang="en-CA" b="0" i="1" smtClean="0">
                        <a:latin typeface="Cambria Math" panose="02040503050406030204" pitchFamily="18" charset="0"/>
                      </a:rPr>
                      <m:t>𝑋</m:t>
                    </m:r>
                  </m:oMath>
                </a14:m>
                <a:r>
                  <a:rPr lang="en-US" dirty="0"/>
                  <a:t> in concatenated and ordered sample </a:t>
                </a:r>
                <a14:m>
                  <m:oMath xmlns:m="http://schemas.openxmlformats.org/officeDocument/2006/math">
                    <m:r>
                      <a:rPr lang="en-CA" b="0" i="1" smtClean="0">
                        <a:latin typeface="Cambria Math" panose="02040503050406030204" pitchFamily="18" charset="0"/>
                      </a:rPr>
                      <m:t>𝑠𝑜𝑟𝑡</m:t>
                    </m:r>
                    <m:r>
                      <a:rPr lang="en-CA" b="0" i="1" smtClean="0">
                        <a:latin typeface="Cambria Math" panose="02040503050406030204" pitchFamily="18" charset="0"/>
                      </a:rPr>
                      <m:t>(</m:t>
                    </m:r>
                    <m:r>
                      <a:rPr lang="en-CA" b="0" i="1" smtClean="0">
                        <a:latin typeface="Cambria Math" panose="02040503050406030204" pitchFamily="18" charset="0"/>
                      </a:rPr>
                      <m:t>𝑋</m:t>
                    </m:r>
                    <m:r>
                      <a:rPr lang="en-CA" b="0" i="1" smtClean="0">
                        <a:latin typeface="Cambria Math" panose="02040503050406030204" pitchFamily="18" charset="0"/>
                      </a:rPr>
                      <m:t> ;</m:t>
                    </m:r>
                    <m:r>
                      <a:rPr lang="en-CA" b="0" i="1" smtClean="0">
                        <a:latin typeface="Cambria Math" panose="02040503050406030204" pitchFamily="18" charset="0"/>
                      </a:rPr>
                      <m:t>𝑌</m:t>
                    </m:r>
                    <m:r>
                      <a:rPr lang="en-CA" b="0" i="1" smtClean="0">
                        <a:latin typeface="Cambria Math" panose="02040503050406030204" pitchFamily="18" charset="0"/>
                      </a:rPr>
                      <m:t>)</m:t>
                    </m:r>
                  </m:oMath>
                </a14:m>
                <a:endParaRPr lang="en-US" dirty="0"/>
              </a:p>
              <a:p>
                <a:r>
                  <a:rPr lang="en-US" dirty="0"/>
                  <a:t>Under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US" dirty="0"/>
                  <a:t>, the distribution of </a:t>
                </a:r>
                <a14:m>
                  <m:oMath xmlns:m="http://schemas.openxmlformats.org/officeDocument/2006/math">
                    <m:r>
                      <a:rPr lang="en-CA" b="0" i="1" smtClean="0">
                        <a:latin typeface="Cambria Math" panose="02040503050406030204" pitchFamily="18" charset="0"/>
                      </a:rPr>
                      <m:t>𝑅</m:t>
                    </m:r>
                  </m:oMath>
                </a14:m>
                <a:r>
                  <a:rPr lang="en-US" dirty="0"/>
                  <a:t> depends only on sample sizes</a:t>
                </a:r>
                <a:br>
                  <a:rPr lang="en-US" dirty="0"/>
                </a:br>
                <a:r>
                  <a:rPr lang="en-US" dirty="0"/>
                  <a:t>For large sample sizes </a:t>
                </a:r>
                <a14:m>
                  <m:oMath xmlns:m="http://schemas.openxmlformats.org/officeDocument/2006/math">
                    <m:r>
                      <a:rPr lang="en-CA" b="0" i="1" smtClean="0">
                        <a:latin typeface="Cambria Math" panose="02040503050406030204" pitchFamily="18" charset="0"/>
                      </a:rPr>
                      <m:t>𝑅</m:t>
                    </m:r>
                  </m:oMath>
                </a14:m>
                <a:r>
                  <a:rPr lang="en-US" dirty="0"/>
                  <a:t> is approximately normal </a:t>
                </a:r>
                <a14:m>
                  <m:oMath xmlns:m="http://schemas.openxmlformats.org/officeDocument/2006/math">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𝑁</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2</m:t>
                                </m:r>
                              </m:sub>
                            </m:sSub>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2</m:t>
                                </m:r>
                              </m:sub>
                            </m:sSub>
                          </m:sub>
                        </m:sSub>
                      </m:sub>
                    </m:sSub>
                  </m:oMath>
                </a14:m>
                <a:r>
                  <a:rPr lang="en-US" dirty="0"/>
                  <a:t> with</a:t>
                </a:r>
              </a:p>
              <a:p>
                <a:endParaRPr lang="en-US" dirty="0"/>
              </a:p>
              <a:p>
                <a:endParaRPr lang="en-US" dirty="0"/>
              </a:p>
              <a:p>
                <a:r>
                  <a:rPr lang="en-US" dirty="0"/>
                  <a:t>Reject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oMath>
                </a14:m>
                <a:r>
                  <a:rPr lang="en-US" dirty="0"/>
                  <a:t> when </a:t>
                </a:r>
                <a14:m>
                  <m:oMath xmlns:m="http://schemas.openxmlformats.org/officeDocument/2006/math">
                    <m:r>
                      <a:rPr lang="en-CA" b="0" i="1" smtClean="0">
                        <a:latin typeface="Cambria Math" panose="02040503050406030204" pitchFamily="18" charset="0"/>
                      </a:rPr>
                      <m:t>𝑅</m:t>
                    </m:r>
                  </m:oMath>
                </a14:m>
                <a:r>
                  <a:rPr lang="en-US" dirty="0"/>
                  <a:t> is far from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𝑚</m:t>
                        </m:r>
                      </m:e>
                      <m:sub>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2</m:t>
                            </m:r>
                          </m:sub>
                        </m:sSub>
                      </m:sub>
                    </m:sSub>
                  </m:oMath>
                </a14:m>
                <a:r>
                  <a:rPr lang="en-CA" dirty="0"/>
                  <a:t>:</a:t>
                </a:r>
                <a:br>
                  <a:rPr lang="en-CA" dirty="0"/>
                </a:br>
                <a:endParaRPr lang="en-US" dirty="0"/>
              </a:p>
            </p:txBody>
          </p:sp>
        </mc:Choice>
        <mc:Fallback xmlns="">
          <p:sp>
            <p:nvSpPr>
              <p:cNvPr id="67587" name="Rectangle 3"/>
              <p:cNvSpPr>
                <a:spLocks noGrp="1" noRot="1" noChangeAspect="1" noMove="1" noResize="1" noEditPoints="1" noAdjustHandles="1" noChangeArrowheads="1" noChangeShapeType="1" noTextEdit="1"/>
              </p:cNvSpPr>
              <p:nvPr>
                <p:ph idx="1"/>
              </p:nvPr>
            </p:nvSpPr>
            <p:spPr>
              <a:blipFill>
                <a:blip r:embed="rId3"/>
                <a:stretch>
                  <a:fillRect l="-969" t="-750"/>
                </a:stretch>
              </a:blipFill>
            </p:spPr>
            <p:txBody>
              <a:bodyPr/>
              <a:lstStyle/>
              <a:p>
                <a:r>
                  <a:rPr lang="fr-CH">
                    <a:noFill/>
                  </a:rPr>
                  <a:t> </a:t>
                </a:r>
              </a:p>
            </p:txBody>
          </p:sp>
        </mc:Fallback>
      </mc:AlternateContent>
      <p:sp>
        <p:nvSpPr>
          <p:cNvPr id="67588" name="Footer Placeholder 3"/>
          <p:cNvSpPr>
            <a:spLocks noGrp="1"/>
          </p:cNvSpPr>
          <p:nvPr>
            <p:ph type="ftr" sz="quarter" idx="10"/>
          </p:nvPr>
        </p:nvSpPr>
        <p:spPr>
          <a:noFill/>
        </p:spPr>
        <p:txBody>
          <a:bodyPr/>
          <a:lstStyle/>
          <a:p>
            <a:fld id="{EABEE0A4-2A27-44D8-B3B2-CBE3A4C08DA7}" type="slidenum">
              <a:rPr lang="en-US" smtClean="0"/>
              <a:pPr/>
              <a:t>64</a:t>
            </a:fld>
            <a:endParaRPr lang="en-US"/>
          </a:p>
        </p:txBody>
      </p:sp>
      <p:pic>
        <p:nvPicPr>
          <p:cNvPr id="4" name="Picture 3">
            <a:extLst>
              <a:ext uri="{FF2B5EF4-FFF2-40B4-BE49-F238E27FC236}">
                <a16:creationId xmlns:a16="http://schemas.microsoft.com/office/drawing/2014/main" id="{81C44DE9-0D54-4FD8-9B03-2311CD545C45}"/>
              </a:ext>
            </a:extLst>
          </p:cNvPr>
          <p:cNvPicPr>
            <a:picLocks noChangeAspect="1"/>
          </p:cNvPicPr>
          <p:nvPr/>
        </p:nvPicPr>
        <p:blipFill>
          <a:blip r:embed="rId4"/>
          <a:stretch>
            <a:fillRect/>
          </a:stretch>
        </p:blipFill>
        <p:spPr>
          <a:xfrm>
            <a:off x="3345873" y="4667491"/>
            <a:ext cx="3180224" cy="745767"/>
          </a:xfrm>
          <a:prstGeom prst="rect">
            <a:avLst/>
          </a:prstGeom>
        </p:spPr>
      </p:pic>
      <p:pic>
        <p:nvPicPr>
          <p:cNvPr id="5" name="Picture 4">
            <a:extLst>
              <a:ext uri="{FF2B5EF4-FFF2-40B4-BE49-F238E27FC236}">
                <a16:creationId xmlns:a16="http://schemas.microsoft.com/office/drawing/2014/main" id="{4E497BF3-2AF3-4703-B6F8-B25DF2E5D1B4}"/>
              </a:ext>
            </a:extLst>
          </p:cNvPr>
          <p:cNvPicPr>
            <a:picLocks noChangeAspect="1"/>
          </p:cNvPicPr>
          <p:nvPr/>
        </p:nvPicPr>
        <p:blipFill>
          <a:blip r:embed="rId5"/>
          <a:stretch>
            <a:fillRect/>
          </a:stretch>
        </p:blipFill>
        <p:spPr>
          <a:xfrm>
            <a:off x="6666807" y="4701787"/>
            <a:ext cx="3377126" cy="677173"/>
          </a:xfrm>
          <a:prstGeom prst="rect">
            <a:avLst/>
          </a:prstGeom>
        </p:spPr>
      </p:pic>
      <p:pic>
        <p:nvPicPr>
          <p:cNvPr id="7" name="Picture 6">
            <a:extLst>
              <a:ext uri="{FF2B5EF4-FFF2-40B4-BE49-F238E27FC236}">
                <a16:creationId xmlns:a16="http://schemas.microsoft.com/office/drawing/2014/main" id="{D27875FD-9DA3-4D6B-A474-56DC524B39C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248848" y="5676529"/>
            <a:ext cx="4440950" cy="1113619"/>
          </a:xfrm>
          <a:prstGeom prst="rect">
            <a:avLst/>
          </a:prstGeom>
        </p:spPr>
      </p:pic>
    </p:spTree>
    <p:extLst>
      <p:ext uri="{BB962C8B-B14F-4D97-AF65-F5344CB8AC3E}">
        <p14:creationId xmlns:p14="http://schemas.microsoft.com/office/powerpoint/2010/main" val="2215807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p:cNvPicPr>
            <a:picLocks noChangeAspect="1" noChangeArrowheads="1"/>
          </p:cNvPicPr>
          <p:nvPr/>
        </p:nvPicPr>
        <p:blipFill>
          <a:blip r:embed="rId3" cstate="print"/>
          <a:srcRect b="36104"/>
          <a:stretch>
            <a:fillRect/>
          </a:stretch>
        </p:blipFill>
        <p:spPr bwMode="auto">
          <a:xfrm>
            <a:off x="3105150" y="309563"/>
            <a:ext cx="7562850" cy="2343150"/>
          </a:xfrm>
          <a:prstGeom prst="rect">
            <a:avLst/>
          </a:prstGeom>
          <a:noFill/>
          <a:ln w="9525" algn="ctr">
            <a:noFill/>
            <a:miter lim="800000"/>
            <a:headEnd/>
            <a:tailEnd/>
          </a:ln>
        </p:spPr>
      </p:pic>
      <p:sp>
        <p:nvSpPr>
          <p:cNvPr id="68611" name="Rectangle 4"/>
          <p:cNvSpPr>
            <a:spLocks noGrp="1" noChangeArrowheads="1"/>
          </p:cNvSpPr>
          <p:nvPr>
            <p:ph type="title"/>
          </p:nvPr>
        </p:nvSpPr>
        <p:spPr>
          <a:xfrm>
            <a:off x="1631951" y="0"/>
            <a:ext cx="3736975" cy="908050"/>
          </a:xfrm>
          <a:noFill/>
        </p:spPr>
        <p:txBody>
          <a:bodyPr/>
          <a:lstStyle/>
          <a:p>
            <a:pPr eaLnBrk="1" hangingPunct="1"/>
            <a:r>
              <a:rPr lang="en-US" sz="3200"/>
              <a:t>Wilcoxon Rank Sum Test</a:t>
            </a:r>
          </a:p>
        </p:txBody>
      </p:sp>
      <p:sp>
        <p:nvSpPr>
          <p:cNvPr id="68612" name="Footer Placeholder 3"/>
          <p:cNvSpPr>
            <a:spLocks noGrp="1"/>
          </p:cNvSpPr>
          <p:nvPr>
            <p:ph type="ftr" sz="quarter" idx="10"/>
          </p:nvPr>
        </p:nvSpPr>
        <p:spPr>
          <a:noFill/>
        </p:spPr>
        <p:txBody>
          <a:bodyPr/>
          <a:lstStyle/>
          <a:p>
            <a:fld id="{228FEF5C-5D48-4E01-B2B1-51D12F8A7FD4}" type="slidenum">
              <a:rPr lang="en-US" smtClean="0"/>
              <a:pPr/>
              <a:t>65</a:t>
            </a:fld>
            <a:endParaRPr lang="en-US"/>
          </a:p>
        </p:txBody>
      </p:sp>
      <p:pic>
        <p:nvPicPr>
          <p:cNvPr id="2" name="Picture 1"/>
          <p:cNvPicPr>
            <a:picLocks noChangeAspect="1"/>
          </p:cNvPicPr>
          <p:nvPr/>
        </p:nvPicPr>
        <p:blipFill>
          <a:blip r:embed="rId4"/>
          <a:stretch>
            <a:fillRect/>
          </a:stretch>
        </p:blipFill>
        <p:spPr>
          <a:xfrm>
            <a:off x="1527127" y="3053828"/>
            <a:ext cx="9410700" cy="3752850"/>
          </a:xfrm>
          <a:prstGeom prst="rect">
            <a:avLst/>
          </a:prstGeom>
        </p:spPr>
      </p:pic>
    </p:spTree>
    <p:extLst>
      <p:ext uri="{BB962C8B-B14F-4D97-AF65-F5344CB8AC3E}">
        <p14:creationId xmlns:p14="http://schemas.microsoft.com/office/powerpoint/2010/main" val="1458360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fr-CH"/>
              <a:t>Turning Point</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66553" y="729531"/>
                <a:ext cx="8424490" cy="5689600"/>
              </a:xfrm>
            </p:spPr>
            <p:txBody>
              <a:bodyPr/>
              <a:lstStyle/>
              <a:p>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0</m:t>
                        </m:r>
                      </m:sub>
                    </m:sSub>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1</m:t>
                        </m:r>
                      </m:sub>
                    </m:sSub>
                    <m:r>
                      <a:rPr lang="" b="0" i="1" smtClean="0">
                        <a:latin typeface="Cambria Math" panose="02040503050406030204" pitchFamily="18" charset="0"/>
                      </a:rPr>
                      <m:t>,…, </m:t>
                    </m:r>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𝑛</m:t>
                        </m:r>
                      </m:sub>
                    </m:sSub>
                  </m:oMath>
                </a14:m>
                <a:r>
                  <a:rPr lang="" dirty="0"/>
                  <a:t>is real and iid</a:t>
                </a:r>
              </a:p>
              <a:p>
                <a14:m>
                  <m:oMath xmlns:m="http://schemas.openxmlformats.org/officeDocument/2006/math">
                    <m:sSub>
                      <m:sSubPr>
                        <m:ctrlPr>
                          <a:rPr lang="" i="1">
                            <a:latin typeface="Cambria Math" panose="02040503050406030204" pitchFamily="18" charset="0"/>
                          </a:rPr>
                        </m:ctrlPr>
                      </m:sSubPr>
                      <m:e>
                        <m:r>
                          <a:rPr lang="" i="1">
                            <a:latin typeface="Cambria Math" panose="02040503050406030204" pitchFamily="18" charset="0"/>
                          </a:rPr>
                          <m:t>𝐻</m:t>
                        </m:r>
                      </m:e>
                      <m:sub>
                        <m:r>
                          <a:rPr lang="" b="0" i="1" smtClean="0">
                            <a:latin typeface="Cambria Math" panose="02040503050406030204" pitchFamily="18" charset="0"/>
                          </a:rPr>
                          <m:t>1</m:t>
                        </m:r>
                      </m:sub>
                    </m:sSub>
                    <m:r>
                      <a:rPr lang="" i="1">
                        <a:latin typeface="Cambria Math" panose="02040503050406030204" pitchFamily="18" charset="0"/>
                      </a:rPr>
                      <m:t>:</m:t>
                    </m:r>
                    <m:sSub>
                      <m:sSubPr>
                        <m:ctrlPr>
                          <a:rPr lang="" i="1">
                            <a:latin typeface="Cambria Math" panose="02040503050406030204" pitchFamily="18" charset="0"/>
                          </a:rPr>
                        </m:ctrlPr>
                      </m:sSubPr>
                      <m:e>
                        <m:r>
                          <a:rPr lang="" i="1">
                            <a:latin typeface="Cambria Math" panose="02040503050406030204" pitchFamily="18" charset="0"/>
                          </a:rPr>
                          <m:t>𝑋</m:t>
                        </m:r>
                      </m:e>
                      <m:sub>
                        <m:r>
                          <a:rPr lang="" i="1">
                            <a:latin typeface="Cambria Math" panose="02040503050406030204" pitchFamily="18" charset="0"/>
                          </a:rPr>
                          <m:t>1</m:t>
                        </m:r>
                      </m:sub>
                    </m:sSub>
                    <m:r>
                      <a:rPr lang="" i="1">
                        <a:latin typeface="Cambria Math" panose="02040503050406030204" pitchFamily="18" charset="0"/>
                      </a:rPr>
                      <m:t>,…, </m:t>
                    </m:r>
                    <m:sSub>
                      <m:sSubPr>
                        <m:ctrlPr>
                          <a:rPr lang="" i="1">
                            <a:latin typeface="Cambria Math" panose="02040503050406030204" pitchFamily="18" charset="0"/>
                          </a:rPr>
                        </m:ctrlPr>
                      </m:sSubPr>
                      <m:e>
                        <m:r>
                          <a:rPr lang="" i="1">
                            <a:latin typeface="Cambria Math" panose="02040503050406030204" pitchFamily="18" charset="0"/>
                          </a:rPr>
                          <m:t>𝑋</m:t>
                        </m:r>
                      </m:e>
                      <m:sub>
                        <m:r>
                          <a:rPr lang="" i="1">
                            <a:latin typeface="Cambria Math" panose="02040503050406030204" pitchFamily="18" charset="0"/>
                          </a:rPr>
                          <m:t>𝑛</m:t>
                        </m:r>
                      </m:sub>
                    </m:sSub>
                  </m:oMath>
                </a14:m>
                <a:r>
                  <a:rPr lang="" dirty="0"/>
                  <a:t>is real not iid</a:t>
                </a:r>
              </a:p>
              <a:p>
                <a:endParaRPr lang="" dirty="0"/>
              </a:p>
              <a:p>
                <a:r>
                  <a:rPr lang="" dirty="0"/>
                  <a:t>Compare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𝑖</m:t>
                        </m:r>
                        <m:r>
                          <a:rPr lang="" b="0" i="1" smtClean="0">
                            <a:latin typeface="Cambria Math" panose="02040503050406030204" pitchFamily="18" charset="0"/>
                          </a:rPr>
                          <m:t>−1</m:t>
                        </m:r>
                      </m:sub>
                    </m:sSub>
                    <m:r>
                      <a:rPr lang="" b="0" i="1" smtClean="0">
                        <a:latin typeface="Cambria Math" panose="02040503050406030204" pitchFamily="18" charset="0"/>
                      </a:rPr>
                      <m:t>, </m:t>
                    </m:r>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𝑖</m:t>
                        </m:r>
                      </m:sub>
                    </m:sSub>
                    <m:r>
                      <a:rPr lang="" b="0" i="1" smtClean="0">
                        <a:latin typeface="Cambria Math" panose="02040503050406030204" pitchFamily="18" charset="0"/>
                      </a:rPr>
                      <m:t>, </m:t>
                    </m:r>
                    <m:sSub>
                      <m:sSubPr>
                        <m:ctrlPr>
                          <a:rPr lang="" b="0" i="1" smtClean="0">
                            <a:latin typeface="Cambria Math" panose="02040503050406030204" pitchFamily="18" charset="0"/>
                          </a:rPr>
                        </m:ctrlPr>
                      </m:sSubPr>
                      <m:e>
                        <m:r>
                          <a:rPr lang="" b="0" i="1" smtClean="0">
                            <a:latin typeface="Cambria Math" panose="02040503050406030204" pitchFamily="18" charset="0"/>
                          </a:rPr>
                          <m:t>𝑋</m:t>
                        </m:r>
                      </m:e>
                      <m:sub>
                        <m:r>
                          <a:rPr lang="" b="0" i="1" smtClean="0">
                            <a:latin typeface="Cambria Math" panose="02040503050406030204" pitchFamily="18" charset="0"/>
                          </a:rPr>
                          <m:t>𝑖</m:t>
                        </m:r>
                        <m:r>
                          <a:rPr lang="" b="0" i="1" smtClean="0">
                            <a:latin typeface="Cambria Math" panose="02040503050406030204" pitchFamily="18" charset="0"/>
                          </a:rPr>
                          <m:t>+1</m:t>
                        </m:r>
                      </m:sub>
                    </m:sSub>
                  </m:oMath>
                </a14:m>
                <a:r>
                  <a:rPr lang="" dirty="0"/>
                  <a:t>: 6 possible cases</a:t>
                </a:r>
              </a:p>
              <a:p>
                <a:endParaRPr lang="" dirty="0"/>
              </a:p>
              <a:p>
                <a:endParaRPr lang="" dirty="0"/>
              </a:p>
              <a:p>
                <a:endParaRPr lang="" dirty="0"/>
              </a:p>
              <a:p>
                <a:endParaRPr lang="" dirty="0"/>
              </a:p>
              <a:p>
                <a:r>
                  <a:rPr lang="" dirty="0"/>
                  <a:t>			</a:t>
                </a:r>
                <a:r>
                  <a:rPr lang="en-US" dirty="0">
                    <a:solidFill>
                      <a:srgbClr val="FF3300"/>
                    </a:solidFill>
                  </a:rPr>
                  <a:t>T</a:t>
                </a:r>
                <a:r>
                  <a:rPr lang="" dirty="0">
                    <a:solidFill>
                      <a:srgbClr val="FF3300"/>
                    </a:solidFill>
                  </a:rPr>
                  <a:t>urning points</a:t>
                </a:r>
                <a:r>
                  <a:rPr lang="" dirty="0"/>
                  <a:t> in 4 out of 6 cases</a:t>
                </a:r>
              </a:p>
              <a:p>
                <a:r>
                  <a:rPr lang="" dirty="0"/>
                  <a:t>Under </a:t>
                </a:r>
                <a14:m>
                  <m:oMath xmlns:m="http://schemas.openxmlformats.org/officeDocument/2006/math">
                    <m:sSub>
                      <m:sSubPr>
                        <m:ctrlPr>
                          <a:rPr lang="" b="0" i="1" smtClean="0">
                            <a:latin typeface="Cambria Math" panose="02040503050406030204" pitchFamily="18" charset="0"/>
                          </a:rPr>
                        </m:ctrlPr>
                      </m:sSubPr>
                      <m:e>
                        <m:r>
                          <a:rPr lang="" b="0" i="1" smtClean="0">
                            <a:latin typeface="Cambria Math" panose="02040503050406030204" pitchFamily="18" charset="0"/>
                          </a:rPr>
                          <m:t>𝐻</m:t>
                        </m:r>
                      </m:e>
                      <m:sub>
                        <m:r>
                          <a:rPr lang="" b="0" i="1" smtClean="0">
                            <a:latin typeface="Cambria Math" panose="02040503050406030204" pitchFamily="18" charset="0"/>
                          </a:rPr>
                          <m:t>0</m:t>
                        </m:r>
                      </m:sub>
                    </m:sSub>
                  </m:oMath>
                </a14:m>
                <a:r>
                  <a:rPr lang="" dirty="0"/>
                  <a:t>  all 6 cases are equally probable. For large </a:t>
                </a:r>
                <a14:m>
                  <m:oMath xmlns:m="http://schemas.openxmlformats.org/officeDocument/2006/math">
                    <m:r>
                      <a:rPr lang="" b="0" i="1" smtClean="0">
                        <a:latin typeface="Cambria Math" panose="02040503050406030204" pitchFamily="18" charset="0"/>
                      </a:rPr>
                      <m:t>𝑛</m:t>
                    </m:r>
                  </m:oMath>
                </a14:m>
                <a:r>
                  <a:rPr lang="" dirty="0"/>
                  <a:t>, the number of turning points </a:t>
                </a:r>
                <a14:m>
                  <m:oMath xmlns:m="http://schemas.openxmlformats.org/officeDocument/2006/math">
                    <m:r>
                      <a:rPr lang="" b="0" i="1" smtClean="0">
                        <a:latin typeface="Cambria Math" panose="02040503050406030204" pitchFamily="18" charset="0"/>
                      </a:rPr>
                      <m:t>𝑇</m:t>
                    </m:r>
                    <m:r>
                      <a:rPr lang="" b="0" i="1" smtClean="0">
                        <a:latin typeface="Cambria Math" panose="02040503050406030204" pitchFamily="18" charset="0"/>
                      </a:rPr>
                      <m:t>∼</m:t>
                    </m:r>
                    <m:sSub>
                      <m:sSubPr>
                        <m:ctrlPr>
                          <a:rPr lang="" b="0" i="1" smtClean="0">
                            <a:latin typeface="Cambria Math" panose="02040503050406030204" pitchFamily="18" charset="0"/>
                          </a:rPr>
                        </m:ctrlPr>
                      </m:sSubPr>
                      <m:e>
                        <m:r>
                          <a:rPr lang="" b="0" i="1" smtClean="0">
                            <a:latin typeface="Cambria Math" panose="02040503050406030204" pitchFamily="18" charset="0"/>
                          </a:rPr>
                          <m:t>𝑁</m:t>
                        </m:r>
                      </m:e>
                      <m:sub>
                        <m:f>
                          <m:fPr>
                            <m:ctrlPr>
                              <a:rPr lang="" b="0" i="1" smtClean="0">
                                <a:latin typeface="Cambria Math" panose="02040503050406030204" pitchFamily="18" charset="0"/>
                              </a:rPr>
                            </m:ctrlPr>
                          </m:fPr>
                          <m:num>
                            <m:r>
                              <a:rPr lang="" b="0" i="1" smtClean="0">
                                <a:latin typeface="Cambria Math" panose="02040503050406030204" pitchFamily="18" charset="0"/>
                              </a:rPr>
                              <m:t>2</m:t>
                            </m:r>
                            <m:r>
                              <a:rPr lang="" b="0" i="1" smtClean="0">
                                <a:latin typeface="Cambria Math" panose="02040503050406030204" pitchFamily="18" charset="0"/>
                              </a:rPr>
                              <m:t>𝑛</m:t>
                            </m:r>
                            <m:r>
                              <a:rPr lang="" b="0" i="1" smtClean="0">
                                <a:latin typeface="Cambria Math" panose="02040503050406030204" pitchFamily="18" charset="0"/>
                              </a:rPr>
                              <m:t>−4</m:t>
                            </m:r>
                          </m:num>
                          <m:den>
                            <m:r>
                              <a:rPr lang="" b="0" i="1" smtClean="0">
                                <a:latin typeface="Cambria Math" panose="02040503050406030204" pitchFamily="18" charset="0"/>
                              </a:rPr>
                              <m:t>3</m:t>
                            </m:r>
                          </m:den>
                        </m:f>
                        <m:r>
                          <a:rPr lang="" b="0" i="1" smtClean="0">
                            <a:latin typeface="Cambria Math" panose="02040503050406030204" pitchFamily="18" charset="0"/>
                          </a:rPr>
                          <m:t>,</m:t>
                        </m:r>
                        <m:f>
                          <m:fPr>
                            <m:ctrlPr>
                              <a:rPr lang="" b="0" i="1" smtClean="0">
                                <a:latin typeface="Cambria Math" panose="02040503050406030204" pitchFamily="18" charset="0"/>
                              </a:rPr>
                            </m:ctrlPr>
                          </m:fPr>
                          <m:num>
                            <m:r>
                              <a:rPr lang="" b="0" i="1" smtClean="0">
                                <a:latin typeface="Cambria Math" panose="02040503050406030204" pitchFamily="18" charset="0"/>
                              </a:rPr>
                              <m:t>16</m:t>
                            </m:r>
                            <m:r>
                              <a:rPr lang="" b="0" i="1" smtClean="0">
                                <a:latin typeface="Cambria Math" panose="02040503050406030204" pitchFamily="18" charset="0"/>
                              </a:rPr>
                              <m:t>𝑛</m:t>
                            </m:r>
                            <m:r>
                              <a:rPr lang="" b="0" i="1" smtClean="0">
                                <a:latin typeface="Cambria Math" panose="02040503050406030204" pitchFamily="18" charset="0"/>
                              </a:rPr>
                              <m:t>−29</m:t>
                            </m:r>
                          </m:num>
                          <m:den>
                            <m:r>
                              <a:rPr lang="" b="0" i="1" smtClean="0">
                                <a:latin typeface="Cambria Math" panose="02040503050406030204" pitchFamily="18" charset="0"/>
                              </a:rPr>
                              <m:t>90</m:t>
                            </m:r>
                          </m:den>
                        </m:f>
                      </m:sub>
                    </m:sSub>
                  </m:oMath>
                </a14:m>
                <a:r>
                  <a:rPr lang="" dirty="0"/>
                  <a:t> approximately. </a:t>
                </a:r>
                <a:r>
                  <a:rPr lang="en-US" dirty="0"/>
                  <a:t>A</a:t>
                </a:r>
                <a:r>
                  <a:rPr lang="" dirty="0"/>
                  <a:t>pproximate p-value is</a:t>
                </a:r>
              </a:p>
              <a:p>
                <a:endParaRPr lang="" dirty="0"/>
              </a:p>
              <a:p>
                <a:endParaRPr lang="" dirty="0"/>
              </a:p>
              <a:p>
                <a:endParaRPr lang="" dirty="0"/>
              </a:p>
              <a:p>
                <a:endParaRPr lang=""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66553" y="729531"/>
                <a:ext cx="8424490" cy="5689600"/>
              </a:xfrm>
              <a:blipFill>
                <a:blip r:embed="rId2"/>
                <a:stretch>
                  <a:fillRect l="-1085" t="-857" r="-1375"/>
                </a:stretch>
              </a:blipFill>
            </p:spPr>
            <p:txBody>
              <a:bodyPr/>
              <a:lstStyle/>
              <a:p>
                <a:r>
                  <a:rPr lang="fr-CH">
                    <a:noFill/>
                  </a:rPr>
                  <a:t> </a:t>
                </a:r>
              </a:p>
            </p:txBody>
          </p:sp>
        </mc:Fallback>
      </mc:AlternateContent>
      <p:sp>
        <p:nvSpPr>
          <p:cNvPr id="69635" name="Footer Placeholder 3"/>
          <p:cNvSpPr>
            <a:spLocks noGrp="1"/>
          </p:cNvSpPr>
          <p:nvPr>
            <p:ph type="ftr" sz="quarter" idx="10"/>
          </p:nvPr>
        </p:nvSpPr>
        <p:spPr>
          <a:noFill/>
        </p:spPr>
        <p:txBody>
          <a:bodyPr/>
          <a:lstStyle/>
          <a:p>
            <a:fld id="{A0154485-FE4B-424E-8973-7DE333A0B23A}" type="slidenum">
              <a:rPr lang="en-US" smtClean="0"/>
              <a:pPr/>
              <a:t>66</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899540438"/>
                  </p:ext>
                </p:extLst>
              </p:nvPr>
            </p:nvGraphicFramePr>
            <p:xfrm>
              <a:off x="1521946"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pPr/>
                          <a14:m>
                            <m:oMathPara xmlns:m="http://schemas.openxmlformats.org/officeDocument/2006/math">
                              <m:oMathParaPr>
                                <m:jc m:val="centerGroup"/>
                              </m:oMathParaPr>
                              <m:oMath xmlns:m="http://schemas.openxmlformats.org/officeDocument/2006/math">
                                <m:sSub>
                                  <m:sSubPr>
                                    <m:ctrlPr>
                                      <a:rPr lang="" b="0" i="1" smtClean="0">
                                        <a:solidFill>
                                          <a:sysClr val="windowText" lastClr="000000"/>
                                        </a:solidFill>
                                        <a:latin typeface="Cambria Math" panose="02040503050406030204" pitchFamily="18" charset="0"/>
                                      </a:rPr>
                                    </m:ctrlPr>
                                  </m:sSubPr>
                                  <m:e>
                                    <m:r>
                                      <a:rPr lang="" b="0" i="1" smtClean="0">
                                        <a:solidFill>
                                          <a:sysClr val="windowText" lastClr="000000"/>
                                        </a:solidFill>
                                        <a:latin typeface="Cambria Math" panose="02040503050406030204" pitchFamily="18" charset="0"/>
                                      </a:rPr>
                                      <m:t>𝑋</m:t>
                                    </m:r>
                                  </m:e>
                                  <m:sub>
                                    <m:r>
                                      <a:rPr lang="" b="0" i="1" smtClean="0">
                                        <a:solidFill>
                                          <a:sysClr val="windowText" lastClr="000000"/>
                                        </a:solidFill>
                                        <a:latin typeface="Cambria Math" panose="02040503050406030204" pitchFamily="18" charset="0"/>
                                      </a:rPr>
                                      <m:t>𝑖</m:t>
                                    </m:r>
                                    <m:r>
                                      <a:rPr lang=""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𝑋</m:t>
                                    </m:r>
                                  </m:e>
                                  <m:sub>
                                    <m:r>
                                      <a:rPr lang="" b="0" i="1" dirty="0" smtClean="0">
                                        <a:latin typeface="Cambria Math" panose="02040503050406030204" pitchFamily="18" charset="0"/>
                                      </a:rPr>
                                      <m:t>𝑖</m:t>
                                    </m:r>
                                  </m:sub>
                                </m:sSub>
                              </m:oMath>
                            </m:oMathPara>
                          </a14:m>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14:m>
                            <m:oMath xmlns:m="http://schemas.openxmlformats.org/officeDocument/2006/math">
                              <m:sSub>
                                <m:sSubPr>
                                  <m:ctrlPr>
                                    <a:rPr lang="" i="1" dirty="0" smtClean="0">
                                      <a:latin typeface="Cambria Math" panose="02040503050406030204" pitchFamily="18" charset="0"/>
                                    </a:rPr>
                                  </m:ctrlPr>
                                </m:sSubPr>
                                <m:e>
                                  <m:r>
                                    <a:rPr lang="" i="1" dirty="0" smtClean="0">
                                      <a:latin typeface="Cambria Math" panose="02040503050406030204" pitchFamily="18" charset="0"/>
                                    </a:rPr>
                                    <m:t>𝑋</m:t>
                                  </m:r>
                                </m:e>
                                <m:sub>
                                  <m:r>
                                    <a:rPr lang="" i="1" dirty="0" smtClean="0">
                                      <a:latin typeface="Cambria Math" panose="02040503050406030204" pitchFamily="18" charset="0"/>
                                    </a:rPr>
                                    <m:t>𝑖</m:t>
                                  </m:r>
                                  <m:r>
                                    <a:rPr lang="" b="0" i="1" dirty="0" smtClean="0">
                                      <a:latin typeface="Cambria Math" panose="02040503050406030204" pitchFamily="18" charset="0"/>
                                    </a:rPr>
                                    <m:t>+1 </m:t>
                                  </m:r>
                                </m:sub>
                              </m:sSub>
                            </m:oMath>
                          </a14:m>
                          <a:r>
                            <a:rPr lang="" dirty="0"/>
                            <a:t> </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899540438"/>
                  </p:ext>
                </p:extLst>
              </p:nvPr>
            </p:nvGraphicFramePr>
            <p:xfrm>
              <a:off x="1521946"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fr-F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3"/>
                          <a:stretch>
                            <a:fillRect l="-1250" t="-1754" r="-202500" b="-201754"/>
                          </a:stretch>
                        </a:blip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01250" t="-103571" r="-102500" b="-105357"/>
                          </a:stretch>
                        </a:blip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1250" t="-200000" r="-2500" b="-3509"/>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138434449"/>
                  </p:ext>
                </p:extLst>
              </p:nvPr>
            </p:nvGraphicFramePr>
            <p:xfrm>
              <a:off x="2985791"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pPr/>
                          <a14:m>
                            <m:oMathPara xmlns:m="http://schemas.openxmlformats.org/officeDocument/2006/math">
                              <m:oMathParaPr>
                                <m:jc m:val="centerGroup"/>
                              </m:oMathParaPr>
                              <m:oMath xmlns:m="http://schemas.openxmlformats.org/officeDocument/2006/math">
                                <m:sSub>
                                  <m:sSubPr>
                                    <m:ctrlPr>
                                      <a:rPr lang="" b="0" i="1" smtClean="0">
                                        <a:solidFill>
                                          <a:sysClr val="windowText" lastClr="000000"/>
                                        </a:solidFill>
                                        <a:latin typeface="Cambria Math" panose="02040503050406030204" pitchFamily="18" charset="0"/>
                                      </a:rPr>
                                    </m:ctrlPr>
                                  </m:sSubPr>
                                  <m:e>
                                    <m:r>
                                      <a:rPr lang="" b="0" i="1" smtClean="0">
                                        <a:solidFill>
                                          <a:sysClr val="windowText" lastClr="000000"/>
                                        </a:solidFill>
                                        <a:latin typeface="Cambria Math" panose="02040503050406030204" pitchFamily="18" charset="0"/>
                                      </a:rPr>
                                      <m:t>𝑋</m:t>
                                    </m:r>
                                  </m:e>
                                  <m:sub>
                                    <m:r>
                                      <a:rPr lang="" b="0" i="1" smtClean="0">
                                        <a:solidFill>
                                          <a:sysClr val="windowText" lastClr="000000"/>
                                        </a:solidFill>
                                        <a:latin typeface="Cambria Math" panose="02040503050406030204" pitchFamily="18" charset="0"/>
                                      </a:rPr>
                                      <m:t>𝑖</m:t>
                                    </m:r>
                                    <m:r>
                                      <a:rPr lang=""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i="1" dirty="0" smtClean="0">
                                        <a:latin typeface="Cambria Math" panose="02040503050406030204" pitchFamily="18" charset="0"/>
                                      </a:rPr>
                                    </m:ctrlPr>
                                  </m:sSubPr>
                                  <m:e>
                                    <m:r>
                                      <a:rPr lang="" i="1" dirty="0" smtClean="0">
                                        <a:latin typeface="Cambria Math" panose="02040503050406030204" pitchFamily="18" charset="0"/>
                                      </a:rPr>
                                      <m:t>𝑋</m:t>
                                    </m:r>
                                  </m:e>
                                  <m:sub>
                                    <m:r>
                                      <a:rPr lang="" i="1" dirty="0" smtClean="0">
                                        <a:latin typeface="Cambria Math" panose="02040503050406030204" pitchFamily="18" charset="0"/>
                                      </a:rPr>
                                      <m:t>𝑖</m:t>
                                    </m:r>
                                    <m:r>
                                      <a:rPr lang="" b="0" i="1" dirty="0" smtClean="0">
                                        <a:latin typeface="Cambria Math" panose="02040503050406030204" pitchFamily="18" charset="0"/>
                                      </a:rPr>
                                      <m:t>+1 </m:t>
                                    </m:r>
                                  </m:sub>
                                </m:sSub>
                              </m:oMath>
                            </m:oMathPara>
                          </a14:m>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𝑋</m:t>
                                    </m:r>
                                  </m:e>
                                  <m:sub>
                                    <m:r>
                                      <a:rPr lang="" b="0" i="1" dirty="0" smtClean="0">
                                        <a:latin typeface="Cambria Math" panose="02040503050406030204" pitchFamily="18" charset="0"/>
                                      </a:rPr>
                                      <m:t>𝑖</m:t>
                                    </m:r>
                                  </m:sub>
                                </m:sSub>
                              </m:oMath>
                            </m:oMathPara>
                          </a14:m>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 dirty="0"/>
                            <a:t> </a:t>
                          </a: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38434449"/>
                  </p:ext>
                </p:extLst>
              </p:nvPr>
            </p:nvGraphicFramePr>
            <p:xfrm>
              <a:off x="2985791"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fr-F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4"/>
                          <a:stretch>
                            <a:fillRect l="-1250" t="-1754" r="-203750" b="-201754"/>
                          </a:stretch>
                        </a:blip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201250" t="-103571" r="-3750" b="-105357"/>
                          </a:stretch>
                        </a:blip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1250" t="-200000" r="-103750" b="-3509"/>
                          </a:stretch>
                        </a:blipFill>
                      </a:tcPr>
                    </a:tc>
                    <a:tc>
                      <a:txBody>
                        <a:bodyPr/>
                        <a:lstStyle/>
                        <a:p>
                          <a:r>
                            <a:rPr lang="" dirty="0"/>
                            <a:t> </a:t>
                          </a:r>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2628571584"/>
                  </p:ext>
                </p:extLst>
              </p:nvPr>
            </p:nvGraphicFramePr>
            <p:xfrm>
              <a:off x="4449636"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𝑋</m:t>
                                    </m:r>
                                  </m:e>
                                  <m:sub>
                                    <m:r>
                                      <a:rPr lang="" b="0" i="1" dirty="0" smtClean="0">
                                        <a:latin typeface="Cambria Math" panose="02040503050406030204" pitchFamily="18" charset="0"/>
                                      </a:rPr>
                                      <m:t>𝑖</m:t>
                                    </m:r>
                                  </m:sub>
                                </m:sSub>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 b="0" i="1" smtClean="0">
                                        <a:solidFill>
                                          <a:sysClr val="windowText" lastClr="000000"/>
                                        </a:solidFill>
                                        <a:latin typeface="Cambria Math" panose="02040503050406030204" pitchFamily="18" charset="0"/>
                                      </a:rPr>
                                    </m:ctrlPr>
                                  </m:sSubPr>
                                  <m:e>
                                    <m:r>
                                      <a:rPr lang="" b="0" i="1" smtClean="0">
                                        <a:solidFill>
                                          <a:sysClr val="windowText" lastClr="000000"/>
                                        </a:solidFill>
                                        <a:latin typeface="Cambria Math" panose="02040503050406030204" pitchFamily="18" charset="0"/>
                                      </a:rPr>
                                      <m:t>𝑋</m:t>
                                    </m:r>
                                  </m:e>
                                  <m:sub>
                                    <m:r>
                                      <a:rPr lang="" b="0" i="1" smtClean="0">
                                        <a:solidFill>
                                          <a:sysClr val="windowText" lastClr="000000"/>
                                        </a:solidFill>
                                        <a:latin typeface="Cambria Math" panose="02040503050406030204" pitchFamily="18" charset="0"/>
                                      </a:rPr>
                                      <m:t>𝑖</m:t>
                                    </m:r>
                                    <m:r>
                                      <a:rPr lang=""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 i="1" dirty="0" smtClean="0">
                                      <a:latin typeface="Cambria Math" panose="02040503050406030204" pitchFamily="18" charset="0"/>
                                    </a:rPr>
                                  </m:ctrlPr>
                                </m:sSubPr>
                                <m:e>
                                  <m:r>
                                    <a:rPr lang="" i="1" dirty="0" smtClean="0">
                                      <a:latin typeface="Cambria Math" panose="02040503050406030204" pitchFamily="18" charset="0"/>
                                    </a:rPr>
                                    <m:t>𝑋</m:t>
                                  </m:r>
                                </m:e>
                                <m:sub>
                                  <m:r>
                                    <a:rPr lang="" i="1" dirty="0" smtClean="0">
                                      <a:latin typeface="Cambria Math" panose="02040503050406030204" pitchFamily="18" charset="0"/>
                                    </a:rPr>
                                    <m:t>𝑖</m:t>
                                  </m:r>
                                  <m:r>
                                    <a:rPr lang="" b="0" i="1" dirty="0" smtClean="0">
                                      <a:latin typeface="Cambria Math" panose="02040503050406030204" pitchFamily="18" charset="0"/>
                                    </a:rPr>
                                    <m:t>+1 </m:t>
                                  </m:r>
                                </m:sub>
                              </m:sSub>
                            </m:oMath>
                          </a14:m>
                          <a:r>
                            <a:rPr lang="" dirty="0"/>
                            <a:t> </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2628571584"/>
                  </p:ext>
                </p:extLst>
              </p:nvPr>
            </p:nvGraphicFramePr>
            <p:xfrm>
              <a:off x="4449636"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100000" t="-1754" r="-101235" b="-201754"/>
                          </a:stretch>
                        </a:blipFill>
                      </a:tcPr>
                    </a:tc>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fr-F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1250" t="-103571" r="-203750" b="-105357"/>
                          </a:stretch>
                        </a:blip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02500" t="-200000" r="-2500" b="-3509"/>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extLst>
                  <p:ext uri="{D42A27DB-BD31-4B8C-83A1-F6EECF244321}">
                    <p14:modId xmlns:p14="http://schemas.microsoft.com/office/powerpoint/2010/main" val="2005726087"/>
                  </p:ext>
                </p:extLst>
              </p:nvPr>
            </p:nvGraphicFramePr>
            <p:xfrm>
              <a:off x="5913481"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𝑋</m:t>
                                    </m:r>
                                  </m:e>
                                  <m:sub>
                                    <m:r>
                                      <a:rPr lang="" b="0" i="1" dirty="0" smtClean="0">
                                        <a:latin typeface="Cambria Math" panose="02040503050406030204" pitchFamily="18" charset="0"/>
                                      </a:rPr>
                                      <m:t>𝑖</m:t>
                                    </m:r>
                                  </m:sub>
                                </m:sSub>
                              </m:oMath>
                            </m:oMathPara>
                          </a14:m>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 i="1" dirty="0" smtClean="0">
                                      <a:latin typeface="Cambria Math" panose="02040503050406030204" pitchFamily="18" charset="0"/>
                                    </a:rPr>
                                  </m:ctrlPr>
                                </m:sSubPr>
                                <m:e>
                                  <m:r>
                                    <a:rPr lang="" i="1" dirty="0" smtClean="0">
                                      <a:latin typeface="Cambria Math" panose="02040503050406030204" pitchFamily="18" charset="0"/>
                                    </a:rPr>
                                    <m:t>𝑋</m:t>
                                  </m:r>
                                </m:e>
                                <m:sub>
                                  <m:r>
                                    <a:rPr lang="" i="1" dirty="0" smtClean="0">
                                      <a:latin typeface="Cambria Math" panose="02040503050406030204" pitchFamily="18" charset="0"/>
                                    </a:rPr>
                                    <m:t>𝑖</m:t>
                                  </m:r>
                                  <m:r>
                                    <a:rPr lang="" b="0" i="1" dirty="0" smtClean="0">
                                      <a:latin typeface="Cambria Math" panose="02040503050406030204" pitchFamily="18" charset="0"/>
                                    </a:rPr>
                                    <m:t>+1 </m:t>
                                  </m:r>
                                </m:sub>
                              </m:sSub>
                            </m:oMath>
                          </a14:m>
                          <a:r>
                            <a:rPr lang="" dirty="0"/>
                            <a:t> </a:t>
                          </a:r>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 b="0" i="1" smtClean="0">
                                        <a:solidFill>
                                          <a:sysClr val="windowText" lastClr="000000"/>
                                        </a:solidFill>
                                        <a:latin typeface="Cambria Math" panose="02040503050406030204" pitchFamily="18" charset="0"/>
                                      </a:rPr>
                                    </m:ctrlPr>
                                  </m:sSubPr>
                                  <m:e>
                                    <m:r>
                                      <a:rPr lang="" b="0" i="1" smtClean="0">
                                        <a:solidFill>
                                          <a:sysClr val="windowText" lastClr="000000"/>
                                        </a:solidFill>
                                        <a:latin typeface="Cambria Math" panose="02040503050406030204" pitchFamily="18" charset="0"/>
                                      </a:rPr>
                                      <m:t>𝑋</m:t>
                                    </m:r>
                                  </m:e>
                                  <m:sub>
                                    <m:r>
                                      <a:rPr lang="" b="0" i="1" smtClean="0">
                                        <a:solidFill>
                                          <a:sysClr val="windowText" lastClr="000000"/>
                                        </a:solidFill>
                                        <a:latin typeface="Cambria Math" panose="02040503050406030204" pitchFamily="18" charset="0"/>
                                      </a:rPr>
                                      <m:t>𝑖</m:t>
                                    </m:r>
                                    <m:r>
                                      <a:rPr lang=""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2005726087"/>
                  </p:ext>
                </p:extLst>
              </p:nvPr>
            </p:nvGraphicFramePr>
            <p:xfrm>
              <a:off x="5913481"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6"/>
                          <a:stretch>
                            <a:fillRect l="-101250" t="-1754" r="-102500" b="-201754"/>
                          </a:stretch>
                        </a:blip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6"/>
                          <a:stretch>
                            <a:fillRect l="-201250" t="-103571" r="-2500" b="-105357"/>
                          </a:stretch>
                        </a:blipFill>
                      </a:tcPr>
                    </a:tc>
                    <a:extLst>
                      <a:ext uri="{0D108BD9-81ED-4DB2-BD59-A6C34878D82A}">
                        <a16:rowId xmlns:a16="http://schemas.microsoft.com/office/drawing/2014/main" val="10001"/>
                      </a:ext>
                    </a:extLst>
                  </a:tr>
                  <a:tr h="342984">
                    <a:tc>
                      <a:txBody>
                        <a:bodyPr/>
                        <a:lstStyle/>
                        <a:p>
                          <a:endParaRPr lang="fr-F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250" t="-200000" r="-202500" b="-3509"/>
                          </a:stretch>
                        </a:blipFill>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3294119878"/>
                  </p:ext>
                </p:extLst>
              </p:nvPr>
            </p:nvGraphicFramePr>
            <p:xfrm>
              <a:off x="7377326"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14:m>
                            <m:oMath xmlns:m="http://schemas.openxmlformats.org/officeDocument/2006/math">
                              <m:sSub>
                                <m:sSubPr>
                                  <m:ctrlPr>
                                    <a:rPr lang="" i="1" dirty="0" smtClean="0">
                                      <a:latin typeface="Cambria Math" panose="02040503050406030204" pitchFamily="18" charset="0"/>
                                    </a:rPr>
                                  </m:ctrlPr>
                                </m:sSubPr>
                                <m:e>
                                  <m:r>
                                    <a:rPr lang="" i="1" dirty="0" smtClean="0">
                                      <a:latin typeface="Cambria Math" panose="02040503050406030204" pitchFamily="18" charset="0"/>
                                    </a:rPr>
                                    <m:t>𝑋</m:t>
                                  </m:r>
                                </m:e>
                                <m:sub>
                                  <m:r>
                                    <a:rPr lang="" i="1" dirty="0" smtClean="0">
                                      <a:latin typeface="Cambria Math" panose="02040503050406030204" pitchFamily="18" charset="0"/>
                                    </a:rPr>
                                    <m:t>𝑖</m:t>
                                  </m:r>
                                  <m:r>
                                    <a:rPr lang="" b="0" i="1" dirty="0" smtClean="0">
                                      <a:latin typeface="Cambria Math" panose="02040503050406030204" pitchFamily="18" charset="0"/>
                                    </a:rPr>
                                    <m:t>+1 </m:t>
                                  </m:r>
                                </m:sub>
                              </m:sSub>
                            </m:oMath>
                          </a14:m>
                          <a:r>
                            <a:rPr lang="" dirty="0"/>
                            <a:t> </a:t>
                          </a:r>
                          <a:endParaRPr 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pPr/>
                          <a14:m>
                            <m:oMathPara xmlns:m="http://schemas.openxmlformats.org/officeDocument/2006/math">
                              <m:oMathParaPr>
                                <m:jc m:val="centerGroup"/>
                              </m:oMathParaPr>
                              <m:oMath xmlns:m="http://schemas.openxmlformats.org/officeDocument/2006/math">
                                <m:sSub>
                                  <m:sSubPr>
                                    <m:ctrlPr>
                                      <a:rPr lang="" b="0" i="1" smtClean="0">
                                        <a:solidFill>
                                          <a:sysClr val="windowText" lastClr="000000"/>
                                        </a:solidFill>
                                        <a:latin typeface="Cambria Math" panose="02040503050406030204" pitchFamily="18" charset="0"/>
                                      </a:rPr>
                                    </m:ctrlPr>
                                  </m:sSubPr>
                                  <m:e>
                                    <m:r>
                                      <a:rPr lang="" b="0" i="1" smtClean="0">
                                        <a:solidFill>
                                          <a:sysClr val="windowText" lastClr="000000"/>
                                        </a:solidFill>
                                        <a:latin typeface="Cambria Math" panose="02040503050406030204" pitchFamily="18" charset="0"/>
                                      </a:rPr>
                                      <m:t>𝑋</m:t>
                                    </m:r>
                                  </m:e>
                                  <m:sub>
                                    <m:r>
                                      <a:rPr lang="" b="0" i="1" smtClean="0">
                                        <a:solidFill>
                                          <a:sysClr val="windowText" lastClr="000000"/>
                                        </a:solidFill>
                                        <a:latin typeface="Cambria Math" panose="02040503050406030204" pitchFamily="18" charset="0"/>
                                      </a:rPr>
                                      <m:t>𝑖</m:t>
                                    </m:r>
                                    <m:r>
                                      <a:rPr lang="" b="0" i="1" smtClean="0">
                                        <a:solidFill>
                                          <a:sysClr val="windowText" lastClr="000000"/>
                                        </a:solidFill>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𝑋</m:t>
                                    </m:r>
                                  </m:e>
                                  <m:sub>
                                    <m:r>
                                      <a:rPr lang="" b="0" i="1" dirty="0" smtClean="0">
                                        <a:latin typeface="Cambria Math" panose="02040503050406030204" pitchFamily="18" charset="0"/>
                                      </a:rPr>
                                      <m:t>𝑖</m:t>
                                    </m:r>
                                  </m:sub>
                                </m:sSub>
                              </m:oMath>
                            </m:oMathPara>
                          </a14:m>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3294119878"/>
                  </p:ext>
                </p:extLst>
              </p:nvPr>
            </p:nvGraphicFramePr>
            <p:xfrm>
              <a:off x="7377326"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7"/>
                          <a:stretch>
                            <a:fillRect l="-201250" t="-1754" r="-2500" b="-201754"/>
                          </a:stretch>
                        </a:blipFill>
                      </a:tcPr>
                    </a:tc>
                    <a:extLst>
                      <a:ext uri="{0D108BD9-81ED-4DB2-BD59-A6C34878D82A}">
                        <a16:rowId xmlns:a16="http://schemas.microsoft.com/office/drawing/2014/main" val="10000"/>
                      </a:ext>
                    </a:extLst>
                  </a:tr>
                  <a:tr h="342984">
                    <a:tc>
                      <a:txBody>
                        <a:bodyPr/>
                        <a:lstStyle/>
                        <a:p>
                          <a:endParaRPr lang="fr-F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7"/>
                          <a:stretch>
                            <a:fillRect l="-1250" t="-103571" r="-202500" b="-105357"/>
                          </a:stretch>
                        </a:blip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1250" t="-200000" r="-102500" b="-3509"/>
                          </a:stretch>
                        </a:blip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2656136286"/>
                  </p:ext>
                </p:extLst>
              </p:nvPr>
            </p:nvGraphicFramePr>
            <p:xfrm>
              <a:off x="8841171"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14:m>
                            <m:oMath xmlns:m="http://schemas.openxmlformats.org/officeDocument/2006/math">
                              <m:sSub>
                                <m:sSubPr>
                                  <m:ctrlPr>
                                    <a:rPr lang="" i="1" dirty="0" smtClean="0">
                                      <a:latin typeface="Cambria Math" panose="02040503050406030204" pitchFamily="18" charset="0"/>
                                    </a:rPr>
                                  </m:ctrlPr>
                                </m:sSubPr>
                                <m:e>
                                  <m:r>
                                    <a:rPr lang="" i="1" dirty="0" smtClean="0">
                                      <a:latin typeface="Cambria Math" panose="02040503050406030204" pitchFamily="18" charset="0"/>
                                    </a:rPr>
                                    <m:t>𝑋</m:t>
                                  </m:r>
                                </m:e>
                                <m:sub>
                                  <m:r>
                                    <a:rPr lang="" i="1" dirty="0" smtClean="0">
                                      <a:latin typeface="Cambria Math" panose="02040503050406030204" pitchFamily="18" charset="0"/>
                                    </a:rPr>
                                    <m:t>𝑖</m:t>
                                  </m:r>
                                  <m:r>
                                    <a:rPr lang="" b="0" i="1" dirty="0" smtClean="0">
                                      <a:latin typeface="Cambria Math" panose="02040503050406030204" pitchFamily="18" charset="0"/>
                                    </a:rPr>
                                    <m:t>+1 </m:t>
                                  </m:r>
                                </m:sub>
                              </m:sSub>
                            </m:oMath>
                          </a14:m>
                          <a:r>
                            <a:rPr lang="" dirty="0"/>
                            <a:t> </a:t>
                          </a:r>
                          <a:endParaRPr 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 b="0" i="1" dirty="0" smtClean="0">
                                        <a:latin typeface="Cambria Math" panose="02040503050406030204" pitchFamily="18" charset="0"/>
                                      </a:rPr>
                                    </m:ctrlPr>
                                  </m:sSubPr>
                                  <m:e>
                                    <m:r>
                                      <a:rPr lang="" b="0" i="1" dirty="0" smtClean="0">
                                        <a:latin typeface="Cambria Math" panose="02040503050406030204" pitchFamily="18" charset="0"/>
                                      </a:rPr>
                                      <m:t>𝑋</m:t>
                                    </m:r>
                                  </m:e>
                                  <m:sub>
                                    <m:r>
                                      <a:rPr lang="" b="0" i="1" dirty="0" smtClean="0">
                                        <a:latin typeface="Cambria Math" panose="02040503050406030204" pitchFamily="18" charset="0"/>
                                      </a:rPr>
                                      <m:t>𝑖</m:t>
                                    </m:r>
                                  </m:sub>
                                </m:sSub>
                              </m:oMath>
                            </m:oMathPara>
                          </a14:m>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pPr/>
                          <a14:m>
                            <m:oMathPara xmlns:m="http://schemas.openxmlformats.org/officeDocument/2006/math">
                              <m:oMathParaPr>
                                <m:jc m:val="centerGroup"/>
                              </m:oMathParaPr>
                              <m:oMath xmlns:m="http://schemas.openxmlformats.org/officeDocument/2006/math">
                                <m:sSub>
                                  <m:sSubPr>
                                    <m:ctrlPr>
                                      <a:rPr lang="" b="0" i="1" smtClean="0">
                                        <a:solidFill>
                                          <a:sysClr val="windowText" lastClr="000000"/>
                                        </a:solidFill>
                                        <a:latin typeface="Cambria Math" panose="02040503050406030204" pitchFamily="18" charset="0"/>
                                      </a:rPr>
                                    </m:ctrlPr>
                                  </m:sSubPr>
                                  <m:e>
                                    <m:r>
                                      <a:rPr lang="" b="0" i="1" smtClean="0">
                                        <a:solidFill>
                                          <a:sysClr val="windowText" lastClr="000000"/>
                                        </a:solidFill>
                                        <a:latin typeface="Cambria Math" panose="02040503050406030204" pitchFamily="18" charset="0"/>
                                      </a:rPr>
                                      <m:t>𝑋</m:t>
                                    </m:r>
                                  </m:e>
                                  <m:sub>
                                    <m:r>
                                      <a:rPr lang="" b="0" i="1" smtClean="0">
                                        <a:solidFill>
                                          <a:sysClr val="windowText" lastClr="000000"/>
                                        </a:solidFill>
                                        <a:latin typeface="Cambria Math" panose="02040503050406030204" pitchFamily="18" charset="0"/>
                                      </a:rPr>
                                      <m:t>𝑖</m:t>
                                    </m:r>
                                    <m:r>
                                      <a:rPr lang="" b="0" i="1" smtClean="0">
                                        <a:solidFill>
                                          <a:sysClr val="windowText" lastClr="000000"/>
                                        </a:solidFill>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2656136286"/>
                  </p:ext>
                </p:extLst>
              </p:nvPr>
            </p:nvGraphicFramePr>
            <p:xfrm>
              <a:off x="8841171" y="2515328"/>
              <a:ext cx="1457874" cy="1028952"/>
            </p:xfrm>
            <a:graphic>
              <a:graphicData uri="http://schemas.openxmlformats.org/drawingml/2006/table">
                <a:tbl>
                  <a:tblPr bandRow="1">
                    <a:tableStyleId>{5C22544A-7EE6-4342-B048-85BDC9FD1C3A}</a:tableStyleId>
                  </a:tblPr>
                  <a:tblGrid>
                    <a:gridCol w="485958">
                      <a:extLst>
                        <a:ext uri="{9D8B030D-6E8A-4147-A177-3AD203B41FA5}">
                          <a16:colId xmlns:a16="http://schemas.microsoft.com/office/drawing/2014/main" val="20000"/>
                        </a:ext>
                      </a:extLst>
                    </a:gridCol>
                    <a:gridCol w="485958">
                      <a:extLst>
                        <a:ext uri="{9D8B030D-6E8A-4147-A177-3AD203B41FA5}">
                          <a16:colId xmlns:a16="http://schemas.microsoft.com/office/drawing/2014/main" val="20001"/>
                        </a:ext>
                      </a:extLst>
                    </a:gridCol>
                    <a:gridCol w="485958">
                      <a:extLst>
                        <a:ext uri="{9D8B030D-6E8A-4147-A177-3AD203B41FA5}">
                          <a16:colId xmlns:a16="http://schemas.microsoft.com/office/drawing/2014/main" val="20002"/>
                        </a:ext>
                      </a:extLst>
                    </a:gridCol>
                  </a:tblGrid>
                  <a:tr h="342984">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8"/>
                          <a:stretch>
                            <a:fillRect l="-201250" t="-1754" r="-2500" b="-201754"/>
                          </a:stretch>
                        </a:blipFill>
                      </a:tcPr>
                    </a:tc>
                    <a:extLst>
                      <a:ext uri="{0D108BD9-81ED-4DB2-BD59-A6C34878D82A}">
                        <a16:rowId xmlns:a16="http://schemas.microsoft.com/office/drawing/2014/main" val="10000"/>
                      </a:ext>
                    </a:extLst>
                  </a:tr>
                  <a:tr h="342984">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fr-FR"/>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8"/>
                          <a:stretch>
                            <a:fillRect l="-101250" t="-103571" r="-102500" b="-105357"/>
                          </a:stretch>
                        </a:blip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84">
                    <a:tc>
                      <a:txBody>
                        <a:bodyPr/>
                        <a:lstStyle/>
                        <a:p>
                          <a:endParaRPr lang="fr-F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250" t="-200000" r="-202500" b="-3509"/>
                          </a:stretch>
                        </a:blipFill>
                      </a:tcPr>
                    </a:tc>
                    <a:tc>
                      <a:txBody>
                        <a:bodyPr/>
                        <a:lstStyle/>
                        <a:p>
                          <a:endParaRPr 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p:cxnSp>
        <p:nvCxnSpPr>
          <p:cNvPr id="6" name="Straight Arrow Connector 5"/>
          <p:cNvCxnSpPr/>
          <p:nvPr/>
        </p:nvCxnSpPr>
        <p:spPr bwMode="auto">
          <a:xfrm flipH="1" flipV="1">
            <a:off x="4002505" y="3607791"/>
            <a:ext cx="926432" cy="589547"/>
          </a:xfrm>
          <a:prstGeom prst="straightConnector1">
            <a:avLst/>
          </a:prstGeom>
          <a:noFill/>
          <a:ln w="38100" cap="flat" cmpd="sng" algn="ctr">
            <a:solidFill>
              <a:schemeClr val="bg2">
                <a:lumMod val="75000"/>
              </a:schemeClr>
            </a:solidFill>
            <a:prstDash val="solid"/>
            <a:round/>
            <a:headEnd type="none" w="med" len="med"/>
            <a:tailEnd type="triangle"/>
          </a:ln>
          <a:effectLst/>
        </p:spPr>
      </p:cxnSp>
      <p:cxnSp>
        <p:nvCxnSpPr>
          <p:cNvPr id="19" name="Straight Arrow Connector 18"/>
          <p:cNvCxnSpPr>
            <a:endCxn id="15" idx="2"/>
          </p:cNvCxnSpPr>
          <p:nvPr/>
        </p:nvCxnSpPr>
        <p:spPr bwMode="auto">
          <a:xfrm flipH="1" flipV="1">
            <a:off x="5178573" y="3544280"/>
            <a:ext cx="63187" cy="745959"/>
          </a:xfrm>
          <a:prstGeom prst="straightConnector1">
            <a:avLst/>
          </a:prstGeom>
          <a:noFill/>
          <a:ln w="38100" cap="flat" cmpd="sng" algn="ctr">
            <a:solidFill>
              <a:schemeClr val="bg2">
                <a:lumMod val="75000"/>
              </a:schemeClr>
            </a:solidFill>
            <a:prstDash val="solid"/>
            <a:round/>
            <a:headEnd type="none" w="med" len="med"/>
            <a:tailEnd type="triangle"/>
          </a:ln>
          <a:effectLst/>
        </p:spPr>
      </p:cxnSp>
      <p:cxnSp>
        <p:nvCxnSpPr>
          <p:cNvPr id="21" name="Straight Arrow Connector 20"/>
          <p:cNvCxnSpPr/>
          <p:nvPr/>
        </p:nvCxnSpPr>
        <p:spPr bwMode="auto">
          <a:xfrm flipV="1">
            <a:off x="5907511" y="3607791"/>
            <a:ext cx="549437" cy="589547"/>
          </a:xfrm>
          <a:prstGeom prst="straightConnector1">
            <a:avLst/>
          </a:prstGeom>
          <a:noFill/>
          <a:ln w="38100" cap="flat" cmpd="sng" algn="ctr">
            <a:solidFill>
              <a:schemeClr val="bg2">
                <a:lumMod val="75000"/>
              </a:schemeClr>
            </a:solidFill>
            <a:prstDash val="solid"/>
            <a:round/>
            <a:headEnd type="none" w="med" len="med"/>
            <a:tailEnd type="triangle"/>
          </a:ln>
          <a:effectLst/>
        </p:spPr>
      </p:cxnSp>
      <p:cxnSp>
        <p:nvCxnSpPr>
          <p:cNvPr id="23" name="Straight Arrow Connector 22"/>
          <p:cNvCxnSpPr/>
          <p:nvPr/>
        </p:nvCxnSpPr>
        <p:spPr bwMode="auto">
          <a:xfrm flipV="1">
            <a:off x="6144126" y="3607791"/>
            <a:ext cx="1720516" cy="589547"/>
          </a:xfrm>
          <a:prstGeom prst="straightConnector1">
            <a:avLst/>
          </a:prstGeom>
          <a:noFill/>
          <a:ln w="38100" cap="flat" cmpd="sng" algn="ctr">
            <a:solidFill>
              <a:schemeClr val="bg2">
                <a:lumMod val="75000"/>
              </a:schemeClr>
            </a:solidFill>
            <a:prstDash val="solid"/>
            <a:round/>
            <a:headEnd type="none" w="med" len="med"/>
            <a:tailEnd type="triangle"/>
          </a:ln>
          <a:effectLst/>
        </p:spPr>
      </p:cxnSp>
      <p:pic>
        <p:nvPicPr>
          <p:cNvPr id="24" name="Picture 23"/>
          <p:cNvPicPr>
            <a:picLocks noChangeAspect="1"/>
          </p:cNvPicPr>
          <p:nvPr/>
        </p:nvPicPr>
        <p:blipFill rotWithShape="1">
          <a:blip r:embed="rId9"/>
          <a:srcRect l="30314" t="79845" r="31953" b="583"/>
          <a:stretch/>
        </p:blipFill>
        <p:spPr>
          <a:xfrm>
            <a:off x="4299099" y="5613453"/>
            <a:ext cx="3812787" cy="1283625"/>
          </a:xfrm>
          <a:prstGeom prst="rect">
            <a:avLst/>
          </a:prstGeom>
        </p:spPr>
      </p:pic>
    </p:spTree>
    <p:extLst>
      <p:ext uri="{BB962C8B-B14F-4D97-AF65-F5344CB8AC3E}">
        <p14:creationId xmlns:p14="http://schemas.microsoft.com/office/powerpoint/2010/main" val="3634249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Tests are useful to quantify whether a (small ) difference is significant or not</a:t>
            </a:r>
          </a:p>
          <a:p>
            <a:endParaRPr lang="en-US" dirty="0"/>
          </a:p>
          <a:p>
            <a:r>
              <a:rPr lang="en-US" dirty="0"/>
              <a:t>The size of a test should ideally suit the resolution of the data</a:t>
            </a:r>
          </a:p>
          <a:p>
            <a:endParaRPr lang="en-US" dirty="0"/>
          </a:p>
          <a:p>
            <a:r>
              <a:rPr lang="en-US" dirty="0"/>
              <a:t>Tests are only tests, they all contain assumptions (in the model) that must be discussed</a:t>
            </a:r>
          </a:p>
          <a:p>
            <a:endParaRPr lang="en-US" dirty="0"/>
          </a:p>
          <a:p>
            <a:r>
              <a:rPr lang="en-US" dirty="0"/>
              <a:t>Don’t abuse tests; providing confidence intervals may be more sufficient and more robust</a:t>
            </a:r>
          </a:p>
          <a:p>
            <a:endParaRPr lang="en-US" dirty="0"/>
          </a:p>
          <a:p>
            <a:r>
              <a:rPr lang="en-US" dirty="0">
                <a:hlinkClick r:id="rId2"/>
              </a:rPr>
              <a:t>https://www.horizons-mag.ch/2019/03/07/do-we-still-need-the-statistical-threshold-value-p/</a:t>
            </a:r>
            <a:endParaRPr lang="en-US" dirty="0"/>
          </a:p>
        </p:txBody>
      </p:sp>
      <p:sp>
        <p:nvSpPr>
          <p:cNvPr id="4" name="Footer Placeholder 3"/>
          <p:cNvSpPr>
            <a:spLocks noGrp="1"/>
          </p:cNvSpPr>
          <p:nvPr>
            <p:ph type="ftr" sz="quarter" idx="10"/>
          </p:nvPr>
        </p:nvSpPr>
        <p:spPr/>
        <p:txBody>
          <a:bodyPr/>
          <a:lstStyle/>
          <a:p>
            <a:pPr>
              <a:defRPr/>
            </a:pPr>
            <a:fld id="{C3A5A597-CA98-43DC-8E18-EB322DDCE446}" type="slidenum">
              <a:rPr lang="en-US" smtClean="0"/>
              <a:pPr>
                <a:defRPr/>
              </a:pPr>
              <a:t>67</a:t>
            </a:fld>
            <a:endParaRPr lang="en-US" dirty="0"/>
          </a:p>
        </p:txBody>
      </p:sp>
    </p:spTree>
    <p:extLst>
      <p:ext uri="{BB962C8B-B14F-4D97-AF65-F5344CB8AC3E}">
        <p14:creationId xmlns:p14="http://schemas.microsoft.com/office/powerpoint/2010/main" val="300168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p>
            <a:pPr eaLnBrk="1" hangingPunct="1"/>
            <a:r>
              <a:rPr lang="en-US" dirty="0"/>
              <a:t>Example: Non Paired Data; Is Red better than Blue ?</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703388" y="4146698"/>
                <a:ext cx="5764212" cy="2595415"/>
              </a:xfrm>
            </p:spPr>
            <p:txBody>
              <a:bodyPr/>
              <a:lstStyle/>
              <a:p>
                <a:pPr/>
                <a:r>
                  <a:rPr lang="en-US" dirty="0"/>
                  <a:t>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oMath>
                </a14:m>
                <a:r>
                  <a:rPr lang="en-US" dirty="0"/>
                  <a:t> are two independent </a:t>
                </a:r>
                <a:r>
                  <a:rPr lang="en-US" dirty="0" err="1"/>
                  <a:t>iid</a:t>
                </a:r>
                <a:r>
                  <a:rPr lang="en-US" dirty="0"/>
                  <a:t> samples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0</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1</m:t>
                        </m:r>
                      </m:sub>
                    </m:sSub>
                  </m:oMath>
                </a14:m>
                <a:br>
                  <a:rPr lang="en-US" dirty="0"/>
                </a:br>
                <a14:m>
                  <m:oMathPara xmlns:m="http://schemas.openxmlformats.org/officeDocument/2006/math">
                    <m:oMathParaPr>
                      <m:jc m:val="centerGroup"/>
                    </m:oMathParaPr>
                    <m:oMath xmlns:m="http://schemas.openxmlformats.org/officeDocument/2006/math">
                      <m:r>
                        <m:rPr>
                          <m:sty m:val="p"/>
                        </m:rPr>
                        <a:rPr lang="en-US" b="0" i="0" smtClean="0">
                          <a:latin typeface="Cambria Math"/>
                        </a:rPr>
                        <m:t>Θ</m:t>
                      </m:r>
                      <m:r>
                        <a:rPr lang="en-US" b="0" i="1" smtClean="0">
                          <a:latin typeface="Cambria Math"/>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1</m:t>
                              </m:r>
                            </m:sub>
                          </m:sSub>
                        </m:e>
                      </m:d>
                      <m:r>
                        <a:rPr lang="en-US" b="0" i="1" smtClean="0">
                          <a:latin typeface="Cambria Math"/>
                        </a:rPr>
                        <m:t>,</m:t>
                      </m:r>
                      <m:sSub>
                        <m:sSubPr>
                          <m:ctrlPr>
                            <a:rPr lang="en-US" i="1">
                              <a:latin typeface="Cambria Math" panose="02040503050406030204" pitchFamily="18" charset="0"/>
                            </a:rPr>
                          </m:ctrlPr>
                        </m:sSubPr>
                        <m:e>
                          <m:r>
                            <a:rPr lang="en-US" i="1">
                              <a:latin typeface="Cambria Math"/>
                            </a:rPr>
                            <m:t>𝐹</m:t>
                          </m:r>
                        </m:e>
                        <m:sub>
                          <m:r>
                            <a:rPr lang="en-US" i="1">
                              <a:latin typeface="Cambria Math"/>
                            </a:rPr>
                            <m:t>0</m:t>
                          </m:r>
                        </m:sub>
                      </m:sSub>
                      <m:r>
                        <a:rPr lang="en-US" b="0" i="0" smtClean="0">
                          <a:latin typeface="Cambria Math"/>
                        </a:rPr>
                        <m:t> </m:t>
                      </m:r>
                      <m:r>
                        <m:rPr>
                          <m:sty m:val="p"/>
                        </m:rPr>
                        <a:rPr lang="en-US" b="0" i="0" smtClean="0">
                          <a:latin typeface="Cambria Math"/>
                        </a:rPr>
                        <m:t>and</m:t>
                      </m:r>
                      <m:r>
                        <a:rPr lang="en-US" b="0" i="0" smtClean="0">
                          <a:latin typeface="Cambria Math"/>
                        </a:rPr>
                        <m:t> </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1</m:t>
                          </m:r>
                        </m:sub>
                      </m:sSub>
                      <m:r>
                        <a:rPr lang="en-CA" b="0" i="0" smtClean="0">
                          <a:latin typeface="Cambria Math" panose="02040503050406030204" pitchFamily="18" charset="0"/>
                        </a:rPr>
                        <m:t> </m:t>
                      </m:r>
                      <m:r>
                        <m:rPr>
                          <m:sty m:val="p"/>
                        </m:rPr>
                        <a:rPr lang="en-US" b="0" i="0" smtClean="0">
                          <a:latin typeface="Cambria Math"/>
                        </a:rPr>
                        <m:t>are</m:t>
                      </m:r>
                      <m:r>
                        <a:rPr lang="en-US">
                          <a:latin typeface="Cambria Math"/>
                        </a:rPr>
                        <m:t> </m:t>
                      </m:r>
                      <m:r>
                        <m:rPr>
                          <m:sty m:val="p"/>
                        </m:rPr>
                        <a:rPr lang="en-US">
                          <a:latin typeface="Cambria Math"/>
                        </a:rPr>
                        <m:t>CDF</m:t>
                      </m:r>
                      <m:r>
                        <a:rPr lang="en-US" b="0" i="1" smtClean="0">
                          <a:latin typeface="Cambria Math"/>
                        </a:rPr>
                        <m:t>𝑠</m:t>
                      </m:r>
                      <m:r>
                        <a:rPr lang="en-US" b="0" i="1" smtClean="0">
                          <a:latin typeface="Cambria Math"/>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703388" y="4146698"/>
                <a:ext cx="5764212" cy="2595415"/>
              </a:xfrm>
              <a:blipFill>
                <a:blip r:embed="rId3"/>
                <a:stretch>
                  <a:fillRect l="-1586" t="-187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341089" y="1052513"/>
                <a:ext cx="5218962" cy="2466864"/>
              </a:xfrm>
            </p:spPr>
            <p:txBody>
              <a:bodyPr/>
              <a:lstStyle/>
              <a:p>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a:rPr>
                          <m:t>𝐻</m:t>
                        </m:r>
                      </m:e>
                      <m:sub>
                        <m:r>
                          <a:rPr lang="fr-CH" b="0" i="1" smtClean="0">
                            <a:latin typeface="Cambria Math"/>
                          </a:rPr>
                          <m:t>0</m:t>
                        </m:r>
                      </m:sub>
                    </m:sSub>
                    <m:r>
                      <a:rPr lang="fr-CH" b="0" i="1" smtClean="0">
                        <a:latin typeface="Cambria Math"/>
                      </a:rPr>
                      <m:t>:</m:t>
                    </m:r>
                  </m:oMath>
                </a14:m>
                <a:r>
                  <a:rPr lang="fr-CH" dirty="0"/>
                  <a:t> </a:t>
                </a:r>
                <a14:m>
                  <m:oMath xmlns:m="http://schemas.openxmlformats.org/officeDocument/2006/math">
                    <m:sSub>
                      <m:sSubPr>
                        <m:ctrlPr>
                          <a:rPr lang="fr-CH" b="0" i="1" dirty="0" smtClean="0">
                            <a:latin typeface="Cambria Math" panose="02040503050406030204" pitchFamily="18" charset="0"/>
                          </a:rPr>
                        </m:ctrlPr>
                      </m:sSubPr>
                      <m:e>
                        <m:r>
                          <a:rPr lang="fr-CH" b="0" i="1" dirty="0" smtClean="0">
                            <a:latin typeface="Cambria Math"/>
                          </a:rPr>
                          <m:t>𝐹</m:t>
                        </m:r>
                      </m:e>
                      <m:sub>
                        <m:r>
                          <a:rPr lang="fr-CH" b="0" i="1" dirty="0" smtClean="0">
                            <a:latin typeface="Cambria Math"/>
                          </a:rPr>
                          <m:t>0</m:t>
                        </m:r>
                      </m:sub>
                    </m:sSub>
                    <m:r>
                      <a:rPr lang="fr-CH" b="0" i="1" dirty="0" smtClean="0">
                        <a:latin typeface="Cambria Math"/>
                      </a:rPr>
                      <m:t>=</m:t>
                    </m:r>
                    <m:sSub>
                      <m:sSubPr>
                        <m:ctrlPr>
                          <a:rPr lang="fr-CH" b="0" i="1" dirty="0" smtClean="0">
                            <a:latin typeface="Cambria Math" panose="02040503050406030204" pitchFamily="18" charset="0"/>
                          </a:rPr>
                        </m:ctrlPr>
                      </m:sSubPr>
                      <m:e>
                        <m:r>
                          <a:rPr lang="fr-CH" b="0" i="1" dirty="0" smtClean="0">
                            <a:latin typeface="Cambria Math"/>
                          </a:rPr>
                          <m:t>𝐹</m:t>
                        </m:r>
                      </m:e>
                      <m:sub>
                        <m:r>
                          <a:rPr lang="fr-CH" b="0" i="1" dirty="0" smtClean="0">
                            <a:latin typeface="Cambria Math"/>
                          </a:rPr>
                          <m:t>1</m:t>
                        </m:r>
                      </m:sub>
                    </m:sSub>
                  </m:oMath>
                </a14:m>
                <a:endParaRPr lang="fr-CH" dirty="0"/>
              </a:p>
              <a:p>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a:rPr>
                          <m:t>𝐻</m:t>
                        </m:r>
                      </m:e>
                      <m:sub>
                        <m:r>
                          <a:rPr lang="fr-CH" b="0" i="1" smtClean="0">
                            <a:latin typeface="Cambria Math"/>
                          </a:rPr>
                          <m:t>1</m:t>
                        </m:r>
                      </m:sub>
                    </m:sSub>
                    <m:r>
                      <a:rPr lang="fr-CH" b="0" i="1" smtClean="0">
                        <a:latin typeface="Cambria Math"/>
                      </a:rPr>
                      <m:t>: </m:t>
                    </m:r>
                  </m:oMath>
                </a14:m>
                <a:r>
                  <a:rPr lang="fr-CH" dirty="0"/>
                  <a:t> </a:t>
                </a:r>
                <a14:m>
                  <m:oMath xmlns:m="http://schemas.openxmlformats.org/officeDocument/2006/math">
                    <m:sSub>
                      <m:sSubPr>
                        <m:ctrlPr>
                          <a:rPr lang="fr-CH" b="0" i="1" dirty="0" smtClean="0">
                            <a:latin typeface="Cambria Math" panose="02040503050406030204" pitchFamily="18" charset="0"/>
                          </a:rPr>
                        </m:ctrlPr>
                      </m:sSubPr>
                      <m:e>
                        <m:r>
                          <a:rPr lang="fr-CH" b="0" i="1" dirty="0" smtClean="0">
                            <a:latin typeface="Cambria Math"/>
                          </a:rPr>
                          <m:t>𝐹</m:t>
                        </m:r>
                      </m:e>
                      <m:sub>
                        <m:r>
                          <a:rPr lang="fr-CH" b="0" i="1" dirty="0" smtClean="0">
                            <a:latin typeface="Cambria Math"/>
                          </a:rPr>
                          <m:t>0</m:t>
                        </m:r>
                      </m:sub>
                    </m:sSub>
                    <m:r>
                      <a:rPr lang="fr-CH" b="0" i="1" dirty="0" smtClean="0">
                        <a:latin typeface="Cambria Math"/>
                      </a:rPr>
                      <m:t>≠</m:t>
                    </m:r>
                    <m:sSub>
                      <m:sSubPr>
                        <m:ctrlPr>
                          <a:rPr lang="fr-CH" b="0" i="1" dirty="0" smtClean="0">
                            <a:latin typeface="Cambria Math" panose="02040503050406030204" pitchFamily="18" charset="0"/>
                          </a:rPr>
                        </m:ctrlPr>
                      </m:sSubPr>
                      <m:e>
                        <m:r>
                          <a:rPr lang="fr-CH" b="0" i="1" dirty="0" smtClean="0">
                            <a:latin typeface="Cambria Math"/>
                          </a:rPr>
                          <m:t>𝐹</m:t>
                        </m:r>
                      </m:e>
                      <m:sub>
                        <m:r>
                          <a:rPr lang="fr-CH" b="0" i="1" dirty="0" smtClean="0">
                            <a:latin typeface="Cambria Math"/>
                          </a:rPr>
                          <m:t>1</m:t>
                        </m:r>
                      </m:sub>
                    </m:sSub>
                  </m:oMath>
                </a14:m>
                <a:br>
                  <a:rPr lang="fr-CH" dirty="0"/>
                </a:br>
                <a:endParaRPr lang="fr-CH" dirty="0"/>
              </a:p>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m:rPr>
                              <m:sty m:val="p"/>
                            </m:rPr>
                            <a:rPr lang="fr-CH" b="0" i="0" smtClean="0">
                              <a:latin typeface="Cambria Math"/>
                            </a:rPr>
                            <m:t>Θ</m:t>
                          </m:r>
                        </m:e>
                        <m:sub>
                          <m:r>
                            <a:rPr lang="fr-CH" b="0" i="1" smtClean="0">
                              <a:latin typeface="Cambria Math"/>
                            </a:rPr>
                            <m:t>0</m:t>
                          </m:r>
                        </m:sub>
                      </m:sSub>
                      <m:r>
                        <a:rPr lang="fr-CH" b="0" i="1" smtClean="0">
                          <a:latin typeface="Cambria Math"/>
                        </a:rPr>
                        <m:t>=</m:t>
                      </m:r>
                      <m:d>
                        <m:dPr>
                          <m:begChr m:val="{"/>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a:rPr>
                                <m:t>(</m:t>
                              </m:r>
                              <m:r>
                                <a:rPr lang="fr-CH" b="0" i="1" smtClean="0">
                                  <a:latin typeface="Cambria Math"/>
                                </a:rPr>
                                <m:t>𝐹</m:t>
                              </m:r>
                            </m:e>
                            <m:sub>
                              <m:r>
                                <a:rPr lang="fr-CH" b="0" i="1" smtClean="0">
                                  <a:latin typeface="Cambria Math"/>
                                </a:rPr>
                                <m:t>0</m:t>
                              </m:r>
                            </m:sub>
                          </m:sSub>
                          <m:r>
                            <a:rPr lang="fr-CH" b="0" i="1" smtClean="0">
                              <a:latin typeface="Cambria Math"/>
                            </a:rPr>
                            <m:t>,</m:t>
                          </m:r>
                          <m:sSub>
                            <m:sSubPr>
                              <m:ctrlPr>
                                <a:rPr lang="fr-CH" b="0" i="1" smtClean="0">
                                  <a:latin typeface="Cambria Math" panose="02040503050406030204" pitchFamily="18" charset="0"/>
                                </a:rPr>
                              </m:ctrlPr>
                            </m:sSubPr>
                            <m:e>
                              <m:r>
                                <a:rPr lang="fr-CH" b="0" i="1" smtClean="0">
                                  <a:latin typeface="Cambria Math"/>
                                </a:rPr>
                                <m:t>𝐹</m:t>
                              </m:r>
                            </m:e>
                            <m:sub>
                              <m:r>
                                <a:rPr lang="fr-CH" b="0" i="1" smtClean="0">
                                  <a:latin typeface="Cambria Math"/>
                                </a:rPr>
                                <m:t>0</m:t>
                              </m:r>
                            </m:sub>
                          </m:sSub>
                        </m:e>
                      </m:d>
                      <m:r>
                        <a:rPr lang="fr-CH" b="0" i="1" smtClean="0">
                          <a:latin typeface="Cambria Math"/>
                        </a:rPr>
                        <m:t>, </m:t>
                      </m:r>
                      <m:sSub>
                        <m:sSubPr>
                          <m:ctrlPr>
                            <a:rPr lang="fr-CH" b="0" i="1" smtClean="0">
                              <a:latin typeface="Cambria Math" panose="02040503050406030204" pitchFamily="18" charset="0"/>
                            </a:rPr>
                          </m:ctrlPr>
                        </m:sSubPr>
                        <m:e>
                          <m:r>
                            <a:rPr lang="fr-CH" b="0" i="1" smtClean="0">
                              <a:latin typeface="Cambria Math"/>
                            </a:rPr>
                            <m:t>𝐹</m:t>
                          </m:r>
                        </m:e>
                        <m:sub>
                          <m:r>
                            <a:rPr lang="fr-CH" b="0" i="1" smtClean="0">
                              <a:latin typeface="Cambria Math"/>
                            </a:rPr>
                            <m:t>0</m:t>
                          </m:r>
                        </m:sub>
                      </m:sSub>
                      <m:r>
                        <m:rPr>
                          <m:sty m:val="p"/>
                        </m:rPr>
                        <a:rPr lang="fr-CH" b="0" i="0" smtClean="0">
                          <a:latin typeface="Cambria Math"/>
                        </a:rPr>
                        <m:t>is</m:t>
                      </m:r>
                      <m:r>
                        <a:rPr lang="fr-CH" b="0" i="0" smtClean="0">
                          <a:latin typeface="Cambria Math"/>
                        </a:rPr>
                        <m:t> </m:t>
                      </m:r>
                      <m:r>
                        <m:rPr>
                          <m:sty m:val="p"/>
                        </m:rPr>
                        <a:rPr lang="fr-CH" b="0" i="0" smtClean="0">
                          <a:latin typeface="Cambria Math"/>
                        </a:rPr>
                        <m:t>a</m:t>
                      </m:r>
                      <m:r>
                        <a:rPr lang="fr-CH" b="0" i="0" smtClean="0">
                          <a:latin typeface="Cambria Math"/>
                        </a:rPr>
                        <m:t> </m:t>
                      </m:r>
                      <m:r>
                        <m:rPr>
                          <m:sty m:val="p"/>
                        </m:rPr>
                        <a:rPr lang="fr-CH" b="0" i="0" smtClean="0">
                          <a:latin typeface="Cambria Math"/>
                        </a:rPr>
                        <m:t>CDF</m:t>
                      </m:r>
                      <m:r>
                        <a:rPr lang="fr-CH" b="0" i="0" smtClean="0">
                          <a:latin typeface="Cambria Math"/>
                        </a:rPr>
                        <m:t>}</m:t>
                      </m:r>
                    </m:oMath>
                  </m:oMathPara>
                </a14:m>
                <a:endParaRPr lang="fr-CH"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341089" y="1052513"/>
                <a:ext cx="5218962" cy="2466864"/>
              </a:xfrm>
              <a:blipFill>
                <a:blip r:embed="rId4"/>
                <a:stretch>
                  <a:fillRect l="-234"/>
                </a:stretch>
              </a:blipFill>
            </p:spPr>
            <p:txBody>
              <a:bodyPr/>
              <a:lstStyle/>
              <a:p>
                <a:r>
                  <a:rPr lang="fr-CH">
                    <a:noFill/>
                  </a:rPr>
                  <a:t> </a:t>
                </a:r>
              </a:p>
            </p:txBody>
          </p:sp>
        </mc:Fallback>
      </mc:AlternateContent>
      <p:sp>
        <p:nvSpPr>
          <p:cNvPr id="8197" name="Footer Placeholder 2"/>
          <p:cNvSpPr>
            <a:spLocks noGrp="1"/>
          </p:cNvSpPr>
          <p:nvPr>
            <p:ph type="ftr" sz="quarter" idx="10"/>
          </p:nvPr>
        </p:nvSpPr>
        <p:spPr>
          <a:noFill/>
        </p:spPr>
        <p:txBody>
          <a:bodyPr/>
          <a:lstStyle/>
          <a:p>
            <a:fld id="{D8141DD4-63BD-4D62-B248-6B254E0719DB}" type="slidenum">
              <a:rPr lang="en-US" smtClean="0"/>
              <a:pPr/>
              <a:t>7</a:t>
            </a:fld>
            <a:endParaRPr lang="en-US"/>
          </a:p>
        </p:txBody>
      </p:sp>
      <p:pic>
        <p:nvPicPr>
          <p:cNvPr id="8199" name="Picture 9"/>
          <p:cNvPicPr>
            <a:picLocks noChangeAspect="1" noChangeArrowheads="1"/>
          </p:cNvPicPr>
          <p:nvPr/>
        </p:nvPicPr>
        <p:blipFill rotWithShape="1">
          <a:blip r:embed="rId5" cstate="print">
            <a:clrChange>
              <a:clrFrom>
                <a:srgbClr val="FFFFFF"/>
              </a:clrFrom>
              <a:clrTo>
                <a:srgbClr val="FFFFFF">
                  <a:alpha val="0"/>
                </a:srgbClr>
              </a:clrTo>
            </a:clrChange>
          </a:blip>
          <a:srcRect r="65960"/>
          <a:stretch/>
        </p:blipFill>
        <p:spPr bwMode="auto">
          <a:xfrm>
            <a:off x="2052639" y="1200150"/>
            <a:ext cx="2746190" cy="2457450"/>
          </a:xfrm>
          <a:prstGeom prst="rect">
            <a:avLst/>
          </a:prstGeom>
          <a:noFill/>
          <a:ln w="9525" algn="ctr">
            <a:noFill/>
            <a:miter lim="800000"/>
            <a:headEnd/>
            <a:tailEnd/>
          </a:ln>
        </p:spPr>
      </p:pic>
    </p:spTree>
    <p:extLst>
      <p:ext uri="{BB962C8B-B14F-4D97-AF65-F5344CB8AC3E}">
        <p14:creationId xmlns:p14="http://schemas.microsoft.com/office/powerpoint/2010/main" val="30641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p>
            <a:pPr eaLnBrk="1" hangingPunct="1"/>
            <a:r>
              <a:rPr lang="en-US" dirty="0"/>
              <a:t>Example: Non Paired Data; Is Red better than Blue ? ANOVA Model</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703388" y="4146698"/>
                <a:ext cx="5764212" cy="2595415"/>
              </a:xfrm>
            </p:spPr>
            <p:txBody>
              <a:bodyPr/>
              <a:lstStyle/>
              <a:p>
                <a:r>
                  <a:rPr lang="en-US" dirty="0"/>
                  <a:t>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oMath>
                </a14:m>
                <a:r>
                  <a:rPr lang="en-US" dirty="0"/>
                  <a:t> are two independent </a:t>
                </a:r>
                <a:r>
                  <a:rPr lang="en-US" dirty="0" err="1"/>
                  <a:t>iid</a:t>
                </a:r>
                <a:r>
                  <a:rPr lang="en-US" dirty="0"/>
                  <a:t> samples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0</m:t>
                            </m:r>
                          </m:sub>
                        </m:sSub>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𝑖</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sSub>
                          <m:sSubPr>
                            <m:ctrlPr>
                              <a:rPr lang="en-US" i="1">
                                <a:latin typeface="Cambria Math" panose="02040503050406030204" pitchFamily="18" charset="0"/>
                              </a:rPr>
                            </m:ctrlPr>
                          </m:sSubPr>
                          <m:e>
                            <m:r>
                              <a:rPr lang="en-US" i="1">
                                <a:latin typeface="Cambria Math"/>
                              </a:rPr>
                              <m:t>𝜇</m:t>
                            </m:r>
                          </m:e>
                          <m:sub>
                            <m:r>
                              <a:rPr lang="en-US" b="0" i="1" smtClean="0">
                                <a:latin typeface="Cambria Math"/>
                              </a:rPr>
                              <m:t>1</m:t>
                            </m:r>
                          </m:sub>
                        </m:sSub>
                        <m:r>
                          <a:rPr lang="en-US" i="1">
                            <a:latin typeface="Cambria Math"/>
                          </a:rPr>
                          <m:t>,</m:t>
                        </m:r>
                        <m:sSup>
                          <m:sSupPr>
                            <m:ctrlPr>
                              <a:rPr lang="en-US" i="1">
                                <a:latin typeface="Cambria Math" panose="02040503050406030204" pitchFamily="18" charset="0"/>
                              </a:rPr>
                            </m:ctrlPr>
                          </m:sSupPr>
                          <m:e>
                            <m:r>
                              <a:rPr lang="en-US" i="1">
                                <a:latin typeface="Cambria Math"/>
                              </a:rPr>
                              <m:t>𝜎</m:t>
                            </m:r>
                          </m:e>
                          <m:sup>
                            <m:r>
                              <a:rPr lang="en-US" i="1">
                                <a:latin typeface="Cambria Math"/>
                              </a:rPr>
                              <m:t>2</m:t>
                            </m:r>
                          </m:sup>
                        </m:sSup>
                      </m:sub>
                    </m:sSub>
                  </m:oMath>
                </a14:m>
                <a:br>
                  <a:rPr lang="en-US" dirty="0"/>
                </a:br>
                <a14:m>
                  <m:oMath xmlns:m="http://schemas.openxmlformats.org/officeDocument/2006/math">
                    <m:r>
                      <m:rPr>
                        <m:sty m:val="p"/>
                      </m:rPr>
                      <a:rPr lang="en-US" b="0" i="0" smtClean="0">
                        <a:latin typeface="Cambria Math"/>
                      </a:rPr>
                      <m:t>Θ</m:t>
                    </m:r>
                    <m:r>
                      <a:rPr lang="en-US" b="0" i="1" smtClean="0">
                        <a:latin typeface="Cambria Math"/>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1</m:t>
                            </m:r>
                          </m:sub>
                        </m:sSub>
                        <m:r>
                          <a:rPr lang="en-US" b="0" i="1" smtClean="0">
                            <a:latin typeface="Cambria Math"/>
                          </a:rPr>
                          <m:t>,</m:t>
                        </m:r>
                        <m:r>
                          <a:rPr lang="en-US" b="0" i="1" smtClean="0">
                            <a:latin typeface="Cambria Math"/>
                          </a:rPr>
                          <m:t>𝜎</m:t>
                        </m:r>
                      </m:e>
                    </m:d>
                    <m:r>
                      <a:rPr lang="en-US" b="0" i="1" smtClean="0">
                        <a:latin typeface="Cambria Math"/>
                      </a:rPr>
                      <m:t> ,</m:t>
                    </m:r>
                    <m:r>
                      <a:rPr lang="en-US" b="0" i="1" smtClean="0">
                        <a:latin typeface="Cambria Math"/>
                      </a:rPr>
                      <m:t>𝜎</m:t>
                    </m:r>
                    <m:r>
                      <a:rPr lang="en-US" b="0" i="1" smtClean="0">
                        <a:latin typeface="Cambria Math"/>
                      </a:rPr>
                      <m:t>&gt;0}</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703388" y="4146698"/>
                <a:ext cx="5764212" cy="2595415"/>
              </a:xfrm>
              <a:blipFill>
                <a:blip r:embed="rId3"/>
                <a:stretch>
                  <a:fillRect l="-1586" t="-1878"/>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341089" y="1052513"/>
                <a:ext cx="5218962" cy="2466864"/>
              </a:xfrm>
            </p:spPr>
            <p:txBody>
              <a:bodyPr/>
              <a:lstStyle/>
              <a:p>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a:rPr>
                          <m:t>𝐻</m:t>
                        </m:r>
                      </m:e>
                      <m:sub>
                        <m:r>
                          <a:rPr lang="fr-CH" b="0" i="1" smtClean="0">
                            <a:latin typeface="Cambria Math"/>
                          </a:rPr>
                          <m:t>0</m:t>
                        </m:r>
                      </m:sub>
                    </m:sSub>
                    <m:r>
                      <a:rPr lang="fr-CH" b="0" i="1" smtClean="0">
                        <a:latin typeface="Cambria Math"/>
                      </a:rPr>
                      <m:t>:</m:t>
                    </m:r>
                  </m:oMath>
                </a14:m>
                <a:r>
                  <a:rPr lang="fr-CH" dirty="0"/>
                  <a:t> </a:t>
                </a:r>
                <a14:m>
                  <m:oMath xmlns:m="http://schemas.openxmlformats.org/officeDocument/2006/math">
                    <m:sSub>
                      <m:sSubPr>
                        <m:ctrlPr>
                          <a:rPr lang="fr-CH" b="0" i="1" dirty="0" smtClean="0">
                            <a:latin typeface="Cambria Math" panose="02040503050406030204" pitchFamily="18" charset="0"/>
                          </a:rPr>
                        </m:ctrlPr>
                      </m:sSubPr>
                      <m:e>
                        <m:r>
                          <a:rPr lang="fr-CH" b="0" i="1" dirty="0" smtClean="0">
                            <a:latin typeface="Cambria Math"/>
                          </a:rPr>
                          <m:t>𝜇</m:t>
                        </m:r>
                      </m:e>
                      <m:sub>
                        <m:r>
                          <a:rPr lang="fr-CH" b="0" i="1" dirty="0" smtClean="0">
                            <a:latin typeface="Cambria Math"/>
                          </a:rPr>
                          <m:t>0</m:t>
                        </m:r>
                      </m:sub>
                    </m:sSub>
                    <m:r>
                      <a:rPr lang="fr-CH" b="0" i="1" dirty="0" smtClean="0">
                        <a:latin typeface="Cambria Math"/>
                      </a:rPr>
                      <m:t>=</m:t>
                    </m:r>
                    <m:sSub>
                      <m:sSubPr>
                        <m:ctrlPr>
                          <a:rPr lang="fr-CH" b="0" i="1" dirty="0" smtClean="0">
                            <a:latin typeface="Cambria Math" panose="02040503050406030204" pitchFamily="18" charset="0"/>
                          </a:rPr>
                        </m:ctrlPr>
                      </m:sSubPr>
                      <m:e>
                        <m:r>
                          <a:rPr lang="fr-CH" b="0" i="1" dirty="0" smtClean="0">
                            <a:latin typeface="Cambria Math"/>
                          </a:rPr>
                          <m:t>𝜇</m:t>
                        </m:r>
                      </m:e>
                      <m:sub>
                        <m:r>
                          <a:rPr lang="fr-CH" b="0" i="1" dirty="0" smtClean="0">
                            <a:latin typeface="Cambria Math"/>
                          </a:rPr>
                          <m:t>1</m:t>
                        </m:r>
                      </m:sub>
                    </m:sSub>
                  </m:oMath>
                </a14:m>
                <a:endParaRPr lang="fr-CH" dirty="0"/>
              </a:p>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a:rPr>
                            <m:t>𝐻</m:t>
                          </m:r>
                        </m:e>
                        <m:sub>
                          <m:r>
                            <a:rPr lang="fr-CH" b="0" i="1" smtClean="0">
                              <a:latin typeface="Cambria Math"/>
                            </a:rPr>
                            <m:t>1</m:t>
                          </m:r>
                        </m:sub>
                      </m:sSub>
                      <m:r>
                        <a:rPr lang="fr-CH" b="0" i="1" smtClean="0">
                          <a:latin typeface="Cambria Math"/>
                        </a:rPr>
                        <m:t>:</m:t>
                      </m:r>
                      <m:sSub>
                        <m:sSubPr>
                          <m:ctrlPr>
                            <a:rPr lang="fr-CH" i="1" dirty="0">
                              <a:latin typeface="Cambria Math" panose="02040503050406030204" pitchFamily="18" charset="0"/>
                            </a:rPr>
                          </m:ctrlPr>
                        </m:sSubPr>
                        <m:e>
                          <m:r>
                            <a:rPr lang="fr-CH" i="1" dirty="0">
                              <a:latin typeface="Cambria Math"/>
                            </a:rPr>
                            <m:t>𝜇</m:t>
                          </m:r>
                        </m:e>
                        <m:sub>
                          <m:r>
                            <a:rPr lang="fr-CH" i="1" dirty="0">
                              <a:latin typeface="Cambria Math"/>
                            </a:rPr>
                            <m:t>0</m:t>
                          </m:r>
                        </m:sub>
                      </m:sSub>
                      <m:r>
                        <a:rPr lang="fr-CH" b="0" i="1" dirty="0" smtClean="0">
                          <a:latin typeface="Cambria Math"/>
                        </a:rPr>
                        <m:t>≠</m:t>
                      </m:r>
                      <m:sSub>
                        <m:sSubPr>
                          <m:ctrlPr>
                            <a:rPr lang="fr-CH" i="1" dirty="0">
                              <a:latin typeface="Cambria Math" panose="02040503050406030204" pitchFamily="18" charset="0"/>
                            </a:rPr>
                          </m:ctrlPr>
                        </m:sSubPr>
                        <m:e>
                          <m:r>
                            <a:rPr lang="fr-CH" i="1" dirty="0">
                              <a:latin typeface="Cambria Math"/>
                            </a:rPr>
                            <m:t>𝜇</m:t>
                          </m:r>
                        </m:e>
                        <m:sub>
                          <m:r>
                            <a:rPr lang="fr-CH" i="1" dirty="0">
                              <a:latin typeface="Cambria Math"/>
                            </a:rPr>
                            <m:t>1</m:t>
                          </m:r>
                        </m:sub>
                      </m:sSub>
                    </m:oMath>
                  </m:oMathPara>
                </a14:m>
                <a:br>
                  <a:rPr lang="fr-CH" dirty="0"/>
                </a:br>
                <a:endParaRPr lang="fr-CH" dirty="0"/>
              </a:p>
              <a:p>
                <a:pPr/>
                <a14:m>
                  <m:oMathPara xmlns:m="http://schemas.openxmlformats.org/officeDocument/2006/math">
                    <m:oMathParaPr>
                      <m:jc m:val="centerGroup"/>
                    </m:oMathParaPr>
                    <m:oMath xmlns:m="http://schemas.openxmlformats.org/officeDocument/2006/math">
                      <m:sSub>
                        <m:sSubPr>
                          <m:ctrlPr>
                            <a:rPr lang="fr-CH" b="0" i="1" smtClean="0">
                              <a:latin typeface="Cambria Math" panose="02040503050406030204" pitchFamily="18" charset="0"/>
                            </a:rPr>
                          </m:ctrlPr>
                        </m:sSubPr>
                        <m:e>
                          <m:r>
                            <m:rPr>
                              <m:sty m:val="p"/>
                            </m:rPr>
                            <a:rPr lang="fr-CH" b="0" i="0" smtClean="0">
                              <a:latin typeface="Cambria Math"/>
                            </a:rPr>
                            <m:t>Θ</m:t>
                          </m:r>
                        </m:e>
                        <m:sub>
                          <m:r>
                            <a:rPr lang="fr-CH" b="0" i="1" smtClean="0">
                              <a:latin typeface="Cambria Math"/>
                            </a:rPr>
                            <m:t>0</m:t>
                          </m:r>
                        </m:sub>
                      </m:sSub>
                      <m:r>
                        <a:rPr lang="fr-CH" i="1">
                          <a:latin typeface="Cambria Math"/>
                        </a:rPr>
                        <m:t>={</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a:rPr>
                                <m:t>𝜇</m:t>
                              </m:r>
                            </m:e>
                            <m:sub>
                              <m:r>
                                <a:rPr lang="fr-CH" i="1">
                                  <a:latin typeface="Cambria Math"/>
                                </a:rPr>
                                <m:t>0</m:t>
                              </m:r>
                            </m:sub>
                          </m:sSub>
                          <m:r>
                            <a:rPr lang="fr-CH" i="1">
                              <a:latin typeface="Cambria Math"/>
                            </a:rPr>
                            <m:t>,</m:t>
                          </m:r>
                          <m:sSub>
                            <m:sSubPr>
                              <m:ctrlPr>
                                <a:rPr lang="fr-CH" i="1">
                                  <a:latin typeface="Cambria Math" panose="02040503050406030204" pitchFamily="18" charset="0"/>
                                </a:rPr>
                              </m:ctrlPr>
                            </m:sSubPr>
                            <m:e>
                              <m:r>
                                <a:rPr lang="fr-CH" i="1">
                                  <a:latin typeface="Cambria Math"/>
                                </a:rPr>
                                <m:t>𝜇</m:t>
                              </m:r>
                            </m:e>
                            <m:sub>
                              <m:r>
                                <a:rPr lang="fr-CH" b="0" i="1" smtClean="0">
                                  <a:latin typeface="Cambria Math"/>
                                </a:rPr>
                                <m:t>0</m:t>
                              </m:r>
                            </m:sub>
                          </m:sSub>
                          <m:r>
                            <a:rPr lang="fr-CH" i="1">
                              <a:latin typeface="Cambria Math"/>
                            </a:rPr>
                            <m:t>,</m:t>
                          </m:r>
                          <m:r>
                            <a:rPr lang="fr-CH" i="1">
                              <a:latin typeface="Cambria Math"/>
                            </a:rPr>
                            <m:t>𝜎</m:t>
                          </m:r>
                        </m:e>
                      </m:d>
                      <m:r>
                        <a:rPr lang="fr-CH" i="1">
                          <a:latin typeface="Cambria Math"/>
                        </a:rPr>
                        <m:t> ,</m:t>
                      </m:r>
                      <m:r>
                        <a:rPr lang="fr-CH" i="1">
                          <a:latin typeface="Cambria Math"/>
                        </a:rPr>
                        <m:t>𝜎</m:t>
                      </m:r>
                      <m:r>
                        <a:rPr lang="fr-CH" i="1">
                          <a:latin typeface="Cambria Math"/>
                        </a:rPr>
                        <m:t>&gt;0}</m:t>
                      </m:r>
                    </m:oMath>
                  </m:oMathPara>
                </a14:m>
                <a:endParaRPr lang="fr-CH"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341089" y="1052513"/>
                <a:ext cx="5218962" cy="2466864"/>
              </a:xfrm>
              <a:blipFill>
                <a:blip r:embed="rId4"/>
                <a:stretch>
                  <a:fillRect l="-234"/>
                </a:stretch>
              </a:blipFill>
            </p:spPr>
            <p:txBody>
              <a:bodyPr/>
              <a:lstStyle/>
              <a:p>
                <a:r>
                  <a:rPr lang="fr-CH">
                    <a:noFill/>
                  </a:rPr>
                  <a:t> </a:t>
                </a:r>
              </a:p>
            </p:txBody>
          </p:sp>
        </mc:Fallback>
      </mc:AlternateContent>
      <p:sp>
        <p:nvSpPr>
          <p:cNvPr id="8197" name="Footer Placeholder 2"/>
          <p:cNvSpPr>
            <a:spLocks noGrp="1"/>
          </p:cNvSpPr>
          <p:nvPr>
            <p:ph type="ftr" sz="quarter" idx="10"/>
          </p:nvPr>
        </p:nvSpPr>
        <p:spPr>
          <a:noFill/>
        </p:spPr>
        <p:txBody>
          <a:bodyPr/>
          <a:lstStyle/>
          <a:p>
            <a:fld id="{D8141DD4-63BD-4D62-B248-6B254E0719DB}" type="slidenum">
              <a:rPr lang="en-US" smtClean="0"/>
              <a:pPr/>
              <a:t>8</a:t>
            </a:fld>
            <a:endParaRPr lang="en-US"/>
          </a:p>
        </p:txBody>
      </p:sp>
      <p:pic>
        <p:nvPicPr>
          <p:cNvPr id="8199" name="Picture 9"/>
          <p:cNvPicPr>
            <a:picLocks noChangeAspect="1" noChangeArrowheads="1"/>
          </p:cNvPicPr>
          <p:nvPr/>
        </p:nvPicPr>
        <p:blipFill rotWithShape="1">
          <a:blip r:embed="rId5" cstate="print">
            <a:clrChange>
              <a:clrFrom>
                <a:srgbClr val="FFFFFF"/>
              </a:clrFrom>
              <a:clrTo>
                <a:srgbClr val="FFFFFF">
                  <a:alpha val="0"/>
                </a:srgbClr>
              </a:clrTo>
            </a:clrChange>
          </a:blip>
          <a:srcRect r="65960"/>
          <a:stretch/>
        </p:blipFill>
        <p:spPr bwMode="auto">
          <a:xfrm>
            <a:off x="2052639" y="1200150"/>
            <a:ext cx="2746190" cy="2457450"/>
          </a:xfrm>
          <a:prstGeom prst="rect">
            <a:avLst/>
          </a:prstGeom>
          <a:noFill/>
          <a:ln w="9525" algn="ctr">
            <a:noFill/>
            <a:miter lim="800000"/>
            <a:headEnd/>
            <a:tailEnd/>
          </a:ln>
        </p:spPr>
      </p:pic>
    </p:spTree>
    <p:extLst>
      <p:ext uri="{BB962C8B-B14F-4D97-AF65-F5344CB8AC3E}">
        <p14:creationId xmlns:p14="http://schemas.microsoft.com/office/powerpoint/2010/main" val="677136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A Test is defined by its Critical Region </a:t>
            </a:r>
            <a:br>
              <a:rPr lang="en-US" dirty="0"/>
            </a:br>
            <a:r>
              <a:rPr lang="en-US" dirty="0"/>
              <a:t>and has a Size and Power</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solidFill>
                      <a:srgbClr val="FF0000"/>
                    </a:solidFill>
                  </a:rPr>
                  <a:t>Critical Region</a:t>
                </a:r>
                <a:r>
                  <a:rPr lang="en-US" dirty="0"/>
                  <a:t>:  as set </a:t>
                </a:r>
                <a14:m>
                  <m:oMath xmlns:m="http://schemas.openxmlformats.org/officeDocument/2006/math">
                    <m:r>
                      <a:rPr lang="en-US" b="0" i="1" smtClean="0">
                        <a:latin typeface="Cambria Math"/>
                      </a:rPr>
                      <m:t>𝐶</m:t>
                    </m:r>
                  </m:oMath>
                </a14:m>
                <a:r>
                  <a:rPr lang="en-US" dirty="0"/>
                  <a:t> of possible data values </a:t>
                </a:r>
                <a14:m>
                  <m:oMath xmlns:m="http://schemas.openxmlformats.org/officeDocument/2006/math">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𝑛</m:t>
                        </m:r>
                      </m:sub>
                    </m:sSub>
                    <m:r>
                      <a:rPr lang="en-US" b="0" i="1" smtClean="0">
                        <a:latin typeface="Cambria Math"/>
                      </a:rPr>
                      <m:t>)</m:t>
                    </m:r>
                  </m:oMath>
                </a14:m>
                <a:r>
                  <a:rPr lang="en-US" dirty="0"/>
                  <a:t> such that</a:t>
                </a:r>
                <a:br>
                  <a:rPr lang="en-US" dirty="0"/>
                </a:br>
                <a:br>
                  <a:rPr lang="en-US" dirty="0"/>
                </a:br>
                <a:r>
                  <a:rPr lang="en-US" dirty="0"/>
                  <a:t>if  data </a:t>
                </a:r>
                <a14:m>
                  <m:oMath xmlns:m="http://schemas.openxmlformats.org/officeDocument/2006/math">
                    <m:r>
                      <a:rPr lang="en-US" b="0" i="1" smtClean="0">
                        <a:latin typeface="Cambria Math"/>
                      </a:rPr>
                      <m:t>∈</m:t>
                    </m:r>
                    <m:r>
                      <a:rPr lang="en-US" b="0" i="1" smtClean="0">
                        <a:latin typeface="Cambria Math"/>
                      </a:rPr>
                      <m:t>𝐶</m:t>
                    </m:r>
                  </m:oMath>
                </a14:m>
                <a:r>
                  <a:rPr lang="en-US" dirty="0"/>
                  <a:t>  then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a14:m>
                <a:endParaRPr lang="en-US" dirty="0"/>
              </a:p>
              <a:p>
                <a:endParaRPr lang="en-US" dirty="0"/>
              </a:p>
              <a:p>
                <a:r>
                  <a:rPr lang="en-US" b="1" dirty="0">
                    <a:solidFill>
                      <a:srgbClr val="FF0000"/>
                    </a:solidFill>
                  </a:rPr>
                  <a:t>Type 1 error</a:t>
                </a:r>
                <a:r>
                  <a:rPr lang="en-US" dirty="0"/>
                  <a:t>: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a14:m>
                <a:r>
                  <a:rPr lang="en-US" dirty="0"/>
                  <a:t>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a14:m>
                <a:r>
                  <a:rPr lang="en-US" dirty="0"/>
                  <a:t> is true</a:t>
                </a:r>
                <a:br>
                  <a:rPr lang="en-US" dirty="0"/>
                </a:br>
                <a:r>
                  <a:rPr lang="en-US" b="1" dirty="0">
                    <a:solidFill>
                      <a:srgbClr val="FF0000"/>
                    </a:solidFill>
                  </a:rPr>
                  <a:t>Size</a:t>
                </a:r>
                <a:r>
                  <a:rPr lang="en-US" dirty="0">
                    <a:solidFill>
                      <a:srgbClr val="FF0000"/>
                    </a:solidFill>
                  </a:rPr>
                  <a:t> </a:t>
                </a:r>
                <a:r>
                  <a:rPr lang="en-US" dirty="0"/>
                  <a:t>of a test = maximum </a:t>
                </a:r>
                <a:r>
                  <a:rPr lang="en-US" dirty="0" err="1"/>
                  <a:t>proba</a:t>
                </a:r>
                <a:r>
                  <a:rPr lang="en-US" dirty="0"/>
                  <a:t> of type 1 error</a:t>
                </a:r>
                <a:br>
                  <a:rPr lang="en-US" dirty="0"/>
                </a:br>
                <a:r>
                  <a:rPr lang="en-US" dirty="0"/>
                  <a:t>Size =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a:rPr>
                          <m:t>sup</m:t>
                        </m:r>
                      </m:e>
                      <m:lim>
                        <m:r>
                          <a:rPr lang="en-US" b="0" i="1" smtClean="0">
                            <a:latin typeface="Cambria Math"/>
                          </a:rPr>
                          <m:t>𝜃</m:t>
                        </m:r>
                        <m:r>
                          <a:rPr lang="en-US" b="0" i="1"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Θ</m:t>
                            </m:r>
                          </m:e>
                          <m:sub>
                            <m:r>
                              <a:rPr lang="en-US" b="0" i="1" smtClean="0">
                                <a:latin typeface="Cambria Math"/>
                              </a:rPr>
                              <m:t>0</m:t>
                            </m:r>
                          </m:sub>
                        </m:sSub>
                      </m:lim>
                    </m:limLow>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𝜃</m:t>
                        </m:r>
                      </m:sub>
                    </m:sSub>
                    <m:r>
                      <a:rPr lang="en-US" b="0" i="1" smtClean="0">
                        <a:latin typeface="Cambria Math"/>
                      </a:rPr>
                      <m:t>(</m:t>
                    </m:r>
                    <m:r>
                      <m:rPr>
                        <m:sty m:val="p"/>
                      </m:rPr>
                      <a:rPr lang="en-US" b="0" i="0" smtClean="0">
                        <a:latin typeface="Cambria Math"/>
                      </a:rPr>
                      <m:t>data</m:t>
                    </m:r>
                    <m:r>
                      <a:rPr lang="en-US" b="0" i="1" smtClean="0">
                        <a:latin typeface="Cambria Math"/>
                      </a:rPr>
                      <m:t>∈</m:t>
                    </m:r>
                    <m:r>
                      <a:rPr lang="en-US" b="0" i="1" smtClean="0">
                        <a:latin typeface="Cambria Math"/>
                      </a:rPr>
                      <m:t>𝐶</m:t>
                    </m:r>
                    <m:r>
                      <a:rPr lang="en-US" b="0" i="1" smtClean="0">
                        <a:latin typeface="Cambria Math"/>
                      </a:rPr>
                      <m:t>)</m:t>
                    </m:r>
                  </m:oMath>
                </a14:m>
                <a:r>
                  <a:rPr lang="en-US" dirty="0"/>
                  <a:t> should be small</a:t>
                </a:r>
              </a:p>
              <a:p>
                <a:r>
                  <a:rPr lang="en-US" b="1" dirty="0">
                    <a:solidFill>
                      <a:srgbClr val="FF0000"/>
                    </a:solidFill>
                  </a:rPr>
                  <a:t>Type 2 error</a:t>
                </a:r>
                <a:r>
                  <a:rPr lang="en-US" dirty="0"/>
                  <a:t>: accept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a14:m>
                <a:r>
                  <a:rPr lang="en-US" dirty="0"/>
                  <a:t> when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1</m:t>
                        </m:r>
                      </m:sub>
                    </m:sSub>
                  </m:oMath>
                </a14:m>
                <a:r>
                  <a:rPr lang="en-US" dirty="0"/>
                  <a:t> is true</a:t>
                </a:r>
                <a:br>
                  <a:rPr lang="en-US" dirty="0"/>
                </a:br>
                <a:r>
                  <a:rPr lang="en-US" b="1" dirty="0">
                    <a:solidFill>
                      <a:srgbClr val="FF0000"/>
                    </a:solidFill>
                  </a:rPr>
                  <a:t>Power function</a:t>
                </a:r>
                <a:r>
                  <a:rPr lang="en-US" dirty="0"/>
                  <a:t>: </a:t>
                </a:r>
                <a14:m>
                  <m:oMath xmlns:m="http://schemas.openxmlformats.org/officeDocument/2006/math">
                    <m:r>
                      <a:rPr lang="en-US" b="0" i="1" smtClean="0">
                        <a:latin typeface="Cambria Math"/>
                      </a:rPr>
                      <m:t>𝜃</m:t>
                    </m:r>
                    <m:r>
                      <a:rPr lang="en-US" b="0" i="1" smtClean="0">
                        <a:latin typeface="Cambria Math"/>
                      </a:rPr>
                      <m:t>∈</m:t>
                    </m:r>
                    <m:r>
                      <m:rPr>
                        <m:sty m:val="p"/>
                      </m:rPr>
                      <a:rPr lang="en-US" b="0" i="0" smtClean="0">
                        <a:latin typeface="Cambria Math"/>
                      </a:rPr>
                      <m:t>Θ</m:t>
                    </m:r>
                    <m:r>
                      <a:rPr lang="en-US" b="0" i="1"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Θ</m:t>
                        </m:r>
                      </m:e>
                      <m:sub>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𝑃</m:t>
                        </m:r>
                      </m:e>
                      <m:sub>
                        <m:r>
                          <a:rPr lang="en-US" i="1">
                            <a:latin typeface="Cambria Math"/>
                          </a:rPr>
                          <m:t>𝜃</m:t>
                        </m:r>
                      </m:sub>
                    </m:sSub>
                    <m:r>
                      <a:rPr lang="en-US" i="1">
                        <a:latin typeface="Cambria Math"/>
                      </a:rPr>
                      <m:t>(</m:t>
                    </m:r>
                    <m:r>
                      <m:rPr>
                        <m:sty m:val="p"/>
                      </m:rPr>
                      <a:rPr lang="en-US">
                        <a:latin typeface="Cambria Math"/>
                      </a:rPr>
                      <m:t>data</m:t>
                    </m:r>
                    <m:r>
                      <a:rPr lang="en-US" i="1">
                        <a:latin typeface="Cambria Math"/>
                      </a:rPr>
                      <m:t>∈</m:t>
                    </m:r>
                    <m:r>
                      <a:rPr lang="en-US" i="1">
                        <a:latin typeface="Cambria Math"/>
                      </a:rPr>
                      <m:t>𝐶</m:t>
                    </m:r>
                    <m:r>
                      <a:rPr lang="en-US" i="1">
                        <a:latin typeface="Cambria Math"/>
                      </a:rPr>
                      <m:t>)</m:t>
                    </m:r>
                  </m:oMath>
                </a14:m>
                <a:r>
                  <a:rPr lang="en-US" dirty="0"/>
                  <a:t> should be large</a:t>
                </a:r>
              </a:p>
              <a:p>
                <a:endParaRPr lang="en-US" dirty="0"/>
              </a:p>
              <a:p>
                <a:r>
                  <a:rPr lang="en-US" dirty="0" err="1"/>
                  <a:t>Neyman</a:t>
                </a:r>
                <a:r>
                  <a:rPr lang="en-US" dirty="0"/>
                  <a:t> Pearson framework: </a:t>
                </a:r>
                <a:br>
                  <a:rPr lang="en-US" dirty="0"/>
                </a:br>
                <a:r>
                  <a:rPr lang="en-US" dirty="0"/>
                  <a:t>Design a test that maximizes power subject to size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𝛼</m:t>
                    </m:r>
                    <m:r>
                      <a:rPr lang="en-US">
                        <a:latin typeface="Cambria Math" panose="02040503050406030204" pitchFamily="18" charset="0"/>
                      </a:rPr>
                      <m:t> (=0.05</m:t>
                    </m:r>
                  </m:oMath>
                </a14:m>
                <a:r>
                  <a:rPr lang="en-US" dirty="0"/>
                  <a:t> e.g.)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032" t="-857"/>
                </a:stretch>
              </a:blipFill>
            </p:spPr>
            <p:txBody>
              <a:bodyPr/>
              <a:lstStyle/>
              <a:p>
                <a:r>
                  <a:rPr lang="en-CA">
                    <a:noFill/>
                  </a:rPr>
                  <a:t> </a:t>
                </a:r>
              </a:p>
            </p:txBody>
          </p:sp>
        </mc:Fallback>
      </mc:AlternateContent>
      <p:sp>
        <p:nvSpPr>
          <p:cNvPr id="9219" name="Footer Placeholder 3"/>
          <p:cNvSpPr>
            <a:spLocks noGrp="1"/>
          </p:cNvSpPr>
          <p:nvPr>
            <p:ph type="ftr" sz="quarter" idx="10"/>
          </p:nvPr>
        </p:nvSpPr>
        <p:spPr>
          <a:noFill/>
        </p:spPr>
        <p:txBody>
          <a:bodyPr/>
          <a:lstStyle/>
          <a:p>
            <a:fld id="{4EE3514D-F255-4B86-9CCE-4D67CE91C824}" type="slidenum">
              <a:rPr lang="en-US" smtClean="0"/>
              <a:pPr/>
              <a:t>9</a:t>
            </a:fld>
            <a:endParaRPr lang="en-US"/>
          </a:p>
        </p:txBody>
      </p:sp>
    </p:spTree>
    <p:extLst>
      <p:ext uri="{BB962C8B-B14F-4D97-AF65-F5344CB8AC3E}">
        <p14:creationId xmlns:p14="http://schemas.microsoft.com/office/powerpoint/2010/main" val="3052113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BARVISIBLE" val="True"/>
  <p:tag name="CSVFORMAT" val="0"/>
  <p:tag name="COUNTDOWNSTYLE" val="-1"/>
  <p:tag name="COUNTDOWNSECONDS" val="10"/>
  <p:tag name="BACKUPSESSIONS" val="True"/>
  <p:tag name="REVIEWONLY" val="False"/>
  <p:tag name="RACEENDPOINTS" val="100"/>
  <p:tag name="PARTICIPANTSINLEADERBOARD" val="5"/>
  <p:tag name="BUBBLESIZEVISIBLE" val="True"/>
  <p:tag name="CUSTOMGRIDBACKCOLOR" val="-722948"/>
  <p:tag name="CUSTOMCELLBACKCOLOR3" val="-268652"/>
  <p:tag name="DISPLAYDEVICENUMBER" val="True"/>
  <p:tag name="AUTOSIZEGRID" val="True"/>
  <p:tag name="POLLINGCYCLE" val="2"/>
  <p:tag name="INCLUDENONRESPONDERS" val="False"/>
  <p:tag name="CORRECTPOINTVALUE" val="1"/>
  <p:tag name="ZEROBASED" val="False"/>
  <p:tag name="FIBDISPLAYRESULTS" val="True"/>
  <p:tag name="PRRESPONSE1" val="10"/>
  <p:tag name="PRRESPONSE5" val="6"/>
  <p:tag name="PRRESPONSE9" val="2"/>
  <p:tag name="USESECONDARYMONITOR" val="True"/>
  <p:tag name="ANSWERNOWTEXT" val="Answer Now"/>
  <p:tag name="INPUTSOURCE" val="1"/>
  <p:tag name="CHARTVALUEFORMAT" val="0%"/>
  <p:tag name="STDCHART" val="1"/>
  <p:tag name="TEAMSINLEADERBOARD" val="5"/>
  <p:tag name="BUBBLEGROUPING" val="3"/>
  <p:tag name="CUSTOMCELLBACKCOLOR2" val="-13395457"/>
  <p:tag name="DISPLAYDEVICEID" val="True"/>
  <p:tag name="GRIDPOSITION" val="1"/>
  <p:tag name="RESETCHARTS" val="True"/>
  <p:tag name="INCORRECTPOINTVALUE" val="0"/>
  <p:tag name="CHARTSCALE" val="True"/>
  <p:tag name="FIBDISPLAYKEYWORDS" val="True"/>
  <p:tag name="PRRESPONSE6" val="5"/>
  <p:tag name="SHOWFLASHWARNING" val="True"/>
  <p:tag name="EXPANDSHOWBAR" val="True"/>
  <p:tag name="RESPCOUNTERSTYLE" val="-1"/>
  <p:tag name="ALLOWDUPLICATES" val="False"/>
  <p:tag name="AUTOUPDATEALIASES" val="True"/>
  <p:tag name="MAXRESPONDERS" val="5"/>
  <p:tag name="CUSTOMCELLFORECOLOR" val="-16777216"/>
  <p:tag name="DISPLAYNAME" val="True"/>
  <p:tag name="GRIDFONTSIZE" val="12"/>
  <p:tag name="INCLUDEPPT" val="True"/>
  <p:tag name="AUTOADJUSTPARTRANGE" val="True"/>
  <p:tag name="PRRESPONSE2" val="9"/>
  <p:tag name="PRRESPONSE8" val="3"/>
  <p:tag name="POWERPOINTVERSION" val="14.0"/>
  <p:tag name="RESPCOUNTERFORMAT" val="0"/>
  <p:tag name="AUTOADVANCE" val="False"/>
  <p:tag name="SKIPREMAININGRACESLIDES" val="True"/>
  <p:tag name="CUSTOMCELLBACKCOLOR1" val="-657956"/>
  <p:tag name="GRIDROTATIONINTERVAL" val="2"/>
  <p:tag name="MULTIRESPDIVISOR" val="1"/>
  <p:tag name="ADVANCEDSETTINGSVIEW" val="False"/>
  <p:tag name="PRRESPONSE4" val="7"/>
  <p:tag name="RESPTABLESTYLE" val="-1"/>
  <p:tag name="RACERSMAXDISPLAYED" val="5"/>
  <p:tag name="DEFAULTNUMTEAMS" val="5"/>
  <p:tag name="GRIDSIZE" val="{Width=800, Height=600}"/>
  <p:tag name="REALTIMEBACKUP" val="False"/>
  <p:tag name="PRRESPONSE3" val="8"/>
  <p:tag name="SAVECSVWITHSESSION" val="True"/>
  <p:tag name="BACKUPMAINTENANCE" val="7"/>
  <p:tag name="BUBBLEVALUEFORMAT" val="0.0"/>
  <p:tag name="CHARTCOLORS" val="0"/>
  <p:tag name="FIBNUMRESULTS" val="5"/>
  <p:tag name="ALWAYSOPENPOLL" val="False"/>
  <p:tag name="ROTATIONINTERVAL" val="2"/>
  <p:tag name="USESCHEMECOLORS" val="True"/>
  <p:tag name="REALTIMEBACKUPPATH" val="(None)"/>
  <p:tag name="BULLETTYPE" val="3"/>
  <p:tag name="BUBBLENAMEVISIBLE" val="True"/>
  <p:tag name="ALLOWUSERFEEDBACK" val="True"/>
  <p:tag name="ANSWERNOWSTYLE" val="-1"/>
  <p:tag name="GRIDOPACITY" val="90"/>
  <p:tag name="PRRESPONSE10" val="1"/>
  <p:tag name="CHARTLABELS" val="1"/>
  <p:tag name="RACEANIMATIONSPEED" val="3"/>
  <p:tag name="NUMRESPONSES" val="1"/>
  <p:tag name="CUSTOMCELLBACKCOLOR4" val="-8355712"/>
  <p:tag name="PRRESPONSE7" val="4"/>
  <p:tag name="FIBINCLUDEOTHER" val="True"/>
  <p:tag name="DELIMITERS" val="3.1"/>
  <p:tag name="TASKPANEKEY" val="76910c7b-ac61-4687-8d99-4e479acb8bde"/>
  <p:tag name="WASPOLLED" val="7A4C4C0F99064801BAAE0991E6CE73BB"/>
  <p:tag name="TPVERSION" val="5"/>
  <p:tag name="TPFULLVERSION" val="5.3.1.3337"/>
  <p:tag name="PPTVERSION" val="15"/>
  <p:tag name="TPOS" val="2"/>
</p:tagLst>
</file>

<file path=ppt/tags/tag10.xml><?xml version="1.0" encoding="utf-8"?>
<p:tagLst xmlns:a="http://schemas.openxmlformats.org/drawingml/2006/main" xmlns:r="http://schemas.openxmlformats.org/officeDocument/2006/relationships" xmlns:p="http://schemas.openxmlformats.org/presentationml/2006/main">
  <p:tag name="TYPE" val="MultiChoiceSlide"/>
  <p:tag name="RESULTS" val=" $$ ∗ ≈1− $$ $$ 2 (2 $$$$$$) : what is the order $$ ? [;crlf;]14[;]20[;]14[;]False[;]0[;][;crlf;]4,92857142857143[;]5[;]2,6039608762226[;]6,78061224489796[;crlf;]2[;]0[;]11[;]1[;][;crlf;]0[;]0[;]$$2[;]$$[;][;crlf;]3[;]0[;]$$− $$ 0 −13[;]$$− $$ 0 −1[;][;crlf;]1[;]0[;]$$− $$ 0 4[;]$$− $$ 0 [;][;crlf;]3[;]0[;]$$− $$ 0 +15[;]$$− $$ 0 +1[;][;crlf;]2[;]0[;]2 $$− $$ 0  −16[;]2 $$− $$ 0  −1[;][;crlf;]0[;]0[;]2 $$− $$ 0  7[;]2 $$− $$ 0  [;][;crlf;]0[;]0[;]2 $$− $$ 0  +18[;]2 $$− $$ 0  +1[;][;crlf;]3[;]0[;]I don’t know9[;]I don’t know[;]"/>
  <p:tag name="HASRESULTS" val="True"/>
  <p:tag name="TPQUESTIONXML" val="﻿&lt;?xml version=&quot;1.0&quot; encoding=&quot;utf-8&quot;?&gt;&#10;&lt;questionlist&gt;&#10;    &lt;properties&gt;&#10;        &lt;guid&gt;E18671CBBB7F4E449C16906CCF5824C4&lt;/guid&gt;&#10;        &lt;description /&gt;&#10;        &lt;date&gt;4/15/2015 6:13:1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CCAF830864334853983865C6F96FDD0A&lt;/guid&gt;&#10;            &lt;repollguid&gt;F91DCDE2612D47C5A3974725FFB92716&lt;/repollguid&gt;&#10;            &lt;sourceid&gt;91FCEED6EACF40E9BBBAFF4F3C7D8CDB&lt;/sourceid&gt;&#10;            &lt;questiontext&gt; $$ ∗ ≈1− $$ $$ 2 (2 $$$$$$) : what is the order $$ ?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D8C3E890D6E542459621D3C04F50AC48&lt;/guid&gt;&#10;                    &lt;answertext&gt;1&lt;/answertext&gt;&#10;                    &lt;valuetype&gt;0&lt;/valuetype&gt;&#10;                &lt;/answer&gt;&#10;                &lt;answer&gt;&#10;                    &lt;guid&gt;2C523C624D4A4027B0FA43CA21047396&lt;/guid&gt;&#10;                    &lt;answertext&gt;$$&lt;/answertext&gt;&#10;                    &lt;valuetype&gt;0&lt;/valuetype&gt;&#10;                &lt;/answer&gt;&#10;                &lt;answer&gt;&#10;                    &lt;guid&gt;4F237C1FA9BE4B4182367FDE3603C0C1&lt;/guid&gt;&#10;                    &lt;answertext&gt;$$− $$ 0 −1&lt;/answertext&gt;&#10;                    &lt;valuetype&gt;0&lt;/valuetype&gt;&#10;                &lt;/answer&gt;&#10;                &lt;answer&gt;&#10;                    &lt;guid&gt;9FB01A2ED14648DE8F1E4E499A528829&lt;/guid&gt;&#10;                    &lt;answertext&gt;$$− $$ 0 &lt;/answertext&gt;&#10;                    &lt;valuetype&gt;0&lt;/valuetype&gt;&#10;                &lt;/answer&gt;&#10;                &lt;answer&gt;&#10;                    &lt;guid&gt;4EC864AE99A643039EE27362A2E4748A&lt;/guid&gt;&#10;                    &lt;answertext&gt;$$− $$ 0 +1&lt;/answertext&gt;&#10;                    &lt;valuetype&gt;0&lt;/valuetype&gt;&#10;                &lt;/answer&gt;&#10;                &lt;answer&gt;&#10;                    &lt;guid&gt;8A42CB42EE1D4E0391DD9F3E66E2E498&lt;/guid&gt;&#10;                    &lt;answertext&gt;2 $$− $$ 0  −1&lt;/answertext&gt;&#10;                    &lt;valuetype&gt;0&lt;/valuetype&gt;&#10;                &lt;/answer&gt;&#10;                &lt;answer&gt;&#10;                    &lt;guid&gt;CF793FE46B384759BB8F1A339411B8DC&lt;/guid&gt;&#10;                    &lt;answertext&gt;2 $$− $$ 0  &lt;/answertext&gt;&#10;                    &lt;valuetype&gt;0&lt;/valuetype&gt;&#10;                &lt;/answer&gt;&#10;                &lt;answer&gt;&#10;                    &lt;guid&gt;EFD4FDF292334235B2620BDAB4877392&lt;/guid&gt;&#10;                    &lt;answertext&gt;2 $$− $$ 0  +1&lt;/answertext&gt;&#10;                    &lt;valuetype&gt;0&lt;/valuetype&gt;&#10;                &lt;/answer&gt;&#10;                &lt;answer&gt;&#10;                    &lt;guid&gt;035FBBB591E94C2E823A5117A41B6DE5&lt;/guid&gt;&#10;                    &lt;answertext&gt;I don’t know&lt;/answertext&gt;&#10;                    &lt;valuetype&gt;0&lt;/valuetype&gt;&#10;                &lt;/answer&gt;&#10;            &lt;/answers&gt;&#10;        &lt;/multichoice&gt;&#10;    &lt;/questions&gt;&#10;&lt;/questionlist&gt;"/>
  <p:tag name="AUTOOPENPOLL" val="True"/>
  <p:tag name="AUTOFORMATCHART" val="True"/>
  <p:tag name="LIVECHARTING" val="False"/>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RESULTS" val="What value of $$ should we choose for a test of size 5% ?[;crlf;]14[;]14[;]14[;]False[;]0[;][;crlf;]3,28571428571429[;]3[;]1,53197218496623[;]2,3469387755102[;crlf;]1[;]0[;] 1.2816    1[;] 1.2816    [;][;crlf;]3[;]0[;]1.6449    2[;]1.6449    [;][;crlf;]7[;]0[;]1.9600    3[;]1.9600    [;][;crlf;]0[;]0[;]2.326324[;]2.32632[;][;crlf;]0[;]0[;]None of the above5[;]None of the above[;][;crlf;]3[;]0[;]I don’t know6[;]I don’t know[;]"/>
  <p:tag name="HASRESULTS" val="True"/>
  <p:tag name="LIVECHARTING" val="False"/>
  <p:tag name="AUTOOPENPOLL" val="True"/>
  <p:tag name="AUTOFORMATCHART" val="True"/>
  <p:tag name="TPQUESTIONXML" val="﻿&lt;?xml version=&quot;1.0&quot; encoding=&quot;utf-8&quot;?&gt;&#10;&lt;questionlist&gt;&#10;    &lt;properties&gt;&#10;        &lt;guid&gt;BB718431F39746EA9AED5D95E2A3D1BD&lt;/guid&gt;&#10;        &lt;description /&gt;&#10;        &lt;date&gt;4/15/2015 6:09:37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00AF3148D61460BB055F0ED5BDF739F&lt;/guid&gt;&#10;            &lt;repollguid&gt;EA783213C89D41C9BFB30129214186DA&lt;/repollguid&gt;&#10;            &lt;sourceid&gt;149338C2248C4327985F8BA348928217&lt;/sourceid&gt;&#10;            &lt;questiontext&gt;What value of $$ should we choose for a test of size 5%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0FDD801AF2304892A874223716794011&lt;/guid&gt;&#10;                    &lt;answertext&gt; 1.2816     &lt;/answertext&gt;&#10;                    &lt;valuetype&gt;0&lt;/valuetype&gt;&#10;                &lt;/answer&gt;&#10;                &lt;answer&gt;&#10;                    &lt;guid&gt;7E3383EA3B2B4BCFB616177AE7D05352&lt;/guid&gt;&#10;                    &lt;answertext&gt;1.6449     &lt;/answertext&gt;&#10;                    &lt;valuetype&gt;0&lt;/valuetype&gt;&#10;                &lt;/answer&gt;&#10;                &lt;answer&gt;&#10;                    &lt;guid&gt;75409AD3F41249F78B43AF83F010A81B&lt;/guid&gt;&#10;                    &lt;answertext&gt;1.9600     &lt;/answertext&gt;&#10;                    &lt;valuetype&gt;0&lt;/valuetype&gt;&#10;                &lt;/answer&gt;&#10;                &lt;answer&gt;&#10;                    &lt;guid&gt;A8E4610652EF4E79A839EC4DD8223B07&lt;/guid&gt;&#10;                    &lt;answertext&gt;2.32632 &lt;/answertext&gt;&#10;                    &lt;valuetype&gt;0&lt;/valuetype&gt;&#10;                &lt;/answer&gt;&#10;                &lt;answer&gt;&#10;                    &lt;guid&gt;E806D8512D224B66BAFFB201701F4B9F&lt;/guid&gt;&#10;                    &lt;answertext&gt;None of the above &lt;/answertext&gt;&#10;                    &lt;valuetype&gt;0&lt;/valuetype&gt;&#10;                &lt;/answer&gt;&#10;                &lt;answer&gt;&#10;                    &lt;guid&gt;B49B3BBEE2CB48258920C6B59ABF1C8E&lt;/guid&gt;&#10;                    &lt;answertext&gt;I don’t know&lt;/answertext&gt;&#10;                    &lt;valuetype&gt;0&lt;/valuetype&gt;&#10;                &lt;/answer&gt;&#10;            &lt;/answers&gt;&#10;        &lt;/multichoice&gt;&#10;    &lt;/questions&gt;&#10;&lt;/questionlist&gt;"/>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A91E6D7F28B64783A44729530B2DE8D8&lt;/guid&gt;&#10;        &lt;description /&gt;&#10;        &lt;date&gt;4/16/2015 11:35:1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22F79D1A372463CB4DD7B6E7C4BAF0A&lt;/guid&gt;&#10;            &lt;repollguid&gt;099F472B52C649848343932B7AFFF091&lt;/repollguid&gt;&#10;            &lt;sourceid&gt;B6863D2BCC194F2FBC38D1093ED07BC6&lt;/sourceid&gt;&#10;            &lt;questiontext&gt;The critical region of a test has the form {$$ $$ &amp;gt;$$} where $$() is a pivot. $$ is the data. $$ is a random vector having the same distribution as the data. The p-value is given by…&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6588C71E61E64F3E972F98285A6C113E&lt;/guid&gt;&#10;                    &lt;answertext&gt;  $$ ∗ = sup $$∈ Θ 0    $$ $$ ($$ $$ &amp;gt;$$ $$ ) &lt;/answertext&gt;&#10;                    &lt;valuetype&gt;0&lt;/valuetype&gt;&#10;                &lt;/answer&gt;&#10;                &lt;answer&gt;&#10;                    &lt;guid&gt;FCF34EBF81E745D8825160FD944CF588&lt;/guid&gt;&#10;                    &lt;answertext&gt;  $$ ∗ =  $$ $$ ($$ $$ &amp;gt;$$ $$ )  for one specific $$∈ Θ 0 &lt;/answertext&gt;&#10;                    &lt;valuetype&gt;0&lt;/valuetype&gt;&#10;                &lt;/answer&gt;&#10;                &lt;answer&gt;&#10;                    &lt;guid&gt;890F27F8F76E437799014C63409932BD&lt;/guid&gt;&#10;                    &lt;answertext&gt;A and B&lt;/answertext&gt;&#10;                    &lt;valuetype&gt;0&lt;/valuetype&gt;&#10;                &lt;/answer&gt;&#10;                &lt;answer&gt;&#10;                    &lt;guid&gt;0F58C245536648BC821968CF55CB775E&lt;/guid&gt;&#10;                    &lt;answertext&gt;None of the above&lt;/answertext&gt;&#10;                    &lt;valuetype&gt;0&lt;/valuetype&gt;&#10;                &lt;/answer&gt;&#10;                &lt;answer&gt;&#10;                    &lt;guid&gt;7F8B23F0F19248FFB4890D0588A874E5&lt;/guid&gt;&#10;                    &lt;answertext&gt;I don’t know&lt;/answertext&gt;&#10;                    &lt;valuetype&gt;0&lt;/valuetype&gt;&#10;                &lt;/answer&gt;&#10;            &lt;/answers&gt;&#10;        &lt;/multichoice&gt;&#10;    &lt;/questions&gt;&#10;&lt;/questionlist&gt;"/>
  <p:tag name="AUTOOPENPOLL" val="True"/>
  <p:tag name="AUTOFORMATCHART" val="True"/>
  <p:tag name="RESULTS" val="The critical region of a test has the form {$$ $$ &gt;$$} where $$() is a pivot. $$ is the data. $$ is a random vector having the same distribution as the data. The p-value is given by…[;crlf;]17[;]18[;]17[;]False[;]0[;][;crlf;]1,94117647058824[;]2[;]1,10988013318313[;]1,2318339100346[;crlf;]8[;]0[;]  $$ ∗ = sup $$∈ Θ 0    $$ $$ ($$ $$ &gt;$$ $$ ) 1[;]  $$ ∗ = sup $$∈ Θ 0    $$ $$ ($$ $$ &gt;$$ $$ ) [;][;crlf;]4[;]0[;]  $$ ∗ =  $$ $$ ($$ $$ &gt;$$ $$ )  for one specific $$∈ Θ 0 2[;]  $$ ∗ =  $$ $$ ($$ $$ &gt;$$ $$ )  for one specific $$∈ Θ 0 [;][;crlf;]4[;]0[;]A and B3[;]A and B[;][;crlf;]0[;]0[;]None of the above4[;]None of the above[;][;crlf;]1[;]0[;]I don’t know5[;]I don’t know[;]"/>
  <p:tag name="HASRESULTS" val="True"/>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72265EAAFDF94FBF93C5B46B8333415A&lt;/guid&gt;&#10;        &lt;description /&gt;&#10;        &lt;date&gt;4/16/2015 11:34:27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6C55DFCFCC340299818E0812812BC60&lt;/guid&gt;&#10;            &lt;repollguid&gt;C0B6ACA6903B4B528CB5C33BC74CD036&lt;/repollguid&gt;&#10;            &lt;sourceid&gt;0F33C551F8484B6282AD85C48CB342B7&lt;/sourceid&gt;&#10;            &lt;questiontext&gt;We design a likelihood ratio test with  $$ $$ :$$= $$ $$ ,  $$ $$ :$$∈$$∖{ $$ $$ }. The data is x. The p-value is equal to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5AAB42D3E7DE4CB08EE7AE28FB94D78C&lt;/guid&gt;&#10;                    &lt;answertext&gt; $$  $$ 0  ($$$$$$ $$ &amp;gt;$$$$$$($$)) where X is a replay experiment&lt;/answertext&gt;&#10;                    &lt;valuetype&gt;0&lt;/valuetype&gt;&#10;                &lt;/answer&gt;&#10;                &lt;answer&gt;&#10;                    &lt;guid&gt;E99E5BFE4F644CACB6AB4CA4FF7EF0E7&lt;/guid&gt;&#10;                    &lt;answertext&gt; $$  $$ 0  ($$$$$$ $$ &amp;lt;$$$$$$($$)) where X is a replay experiment&lt;/answertext&gt;&#10;                    &lt;valuetype&gt;0&lt;/valuetype&gt;&#10;                &lt;/answer&gt;&#10;                &lt;answer&gt;&#10;                    &lt;guid&gt;BD7E543DD027490FAD73EDBCC5DFDAA8&lt;/guid&gt;&#10;                    &lt;answertext&gt;  sup $$∈Θ   $$  $$ 0  ($$$$$$ $$ &amp;gt;$$$$$$($$))  where X is a replay experiment&lt;/answertext&gt;&#10;                    &lt;valuetype&gt;0&lt;/valuetype&gt;&#10;                &lt;/answer&gt;&#10;                &lt;answer&gt;&#10;                    &lt;guid&gt;87755B72EFCF4FFFBD2F2C20490EC627&lt;/guid&gt;&#10;                    &lt;answertext&gt;None of the above&lt;/answertext&gt;&#10;                    &lt;valuetype&gt;0&lt;/valuetype&gt;&#10;                &lt;/answer&gt;&#10;                &lt;answer&gt;&#10;                    &lt;guid&gt;083F3B21063346C193CB85092A54B1EA&lt;/guid&gt;&#10;                    &lt;answertext&gt;I don’t know&lt;/answertext&gt;&#10;                    &lt;valuetype&gt;0&lt;/valuetype&gt;&#10;                &lt;/answer&gt;&#10;            &lt;/answers&gt;&#10;        &lt;/multichoice&gt;&#10;    &lt;/questions&gt;&#10;&lt;/questionlist&gt;"/>
  <p:tag name="AUTOOPENPOLL" val="True"/>
  <p:tag name="AUTOFORMATCHART" val="True"/>
  <p:tag name="RESULTS" val="We design a likelihood ratio test with  $$ $$ :$$= $$ $$ ,  $$ $$ :$$∈$$∖{ $$ $$ }. The data is x. The p-value is equal to …[;crlf;]17[;]19[;]17[;]False[;]0[;][;crlf;]2,29411764705882[;]3[;]0,89210299341783[;]0,795847750865052[;crlf;]5[;]0[;] $$  $$ 0  ($$$$$$ $$ &gt;$$$$$$($$)) where X is a replay experiment1[;] $$  $$ 0  ($$$$$$ $$ &gt;$$$$$$($$)) where X is a replay experiment[;][;crlf;]2[;]0[;] $$  $$ 0  ($$$$$$ $$ &lt;$$$$$$($$)) where X is a replay experiment2[;] $$  $$ 0  ($$$$$$ $$ &lt;$$$$$$($$)) where X is a replay experiment[;][;crlf;]10[;]0[;]  sup $$∈Θ   $$  $$ 0  ($$$$$$ $$ &gt;$$$$$$($$))  where X is a replay experiment3[;]  sup $$∈Θ   $$  $$ 0  ($$$$$$ $$ &gt;$$$$$$($$))  where X is a replay experiment[;][;crlf;]0[;]0[;]None of the above4[;]None of the above[;][;crlf;]0[;]0[;]I don’t know5[;]I don’t know[;]"/>
  <p:tag name="HASRESULTS" val="Tru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35AA398040A44C7791A903A197A8B4FA&lt;/guid&gt;&#10;        &lt;description /&gt;&#10;        &lt;date&gt;4/15/2015 6:12:5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920BCCB06524D64859653F4FCFCA42F&lt;/guid&gt;&#10;            &lt;repollguid&gt;C86ABEDE173442A7910D77166521FEAA&lt;/repollguid&gt;&#10;            &lt;sourceid&gt;440BBE78CEBD454CAEB6B0E3838266BD&lt;/sourceid&gt;&#10;            &lt;questiontext&gt; For which parameter sets do we conclude that there is a significant difference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729BE7B9A590402E8249F8E953BEB726&lt;/guid&gt;&#10;                    &lt;answertext&gt;1 &lt;/answertext&gt;&#10;                    &lt;valuetype&gt;0&lt;/valuetype&gt;&#10;                &lt;/answer&gt;&#10;                &lt;answer&gt;&#10;                    &lt;guid&gt;9B693ABE312A4FABA8210608F7670A51&lt;/guid&gt;&#10;                    &lt;answertext&gt;2 &lt;/answertext&gt;&#10;                    &lt;valuetype&gt;0&lt;/valuetype&gt;&#10;                &lt;/answer&gt;&#10;                &lt;answer&gt;&#10;                    &lt;guid&gt;CC18FD710B0740838CA89588483FDF5A&lt;/guid&gt;&#10;                    &lt;answertext&gt;3 &lt;/answertext&gt;&#10;                    &lt;valuetype&gt;0&lt;/valuetype&gt;&#10;                &lt;/answer&gt;&#10;                &lt;answer&gt;&#10;                    &lt;guid&gt;54D54ADA8B51495BBA7516DD10809CB0&lt;/guid&gt;&#10;                    &lt;answertext&gt;1 and 2 &lt;/answertext&gt;&#10;                    &lt;valuetype&gt;0&lt;/valuetype&gt;&#10;                &lt;/answer&gt;&#10;                &lt;answer&gt;&#10;                    &lt;guid&gt;BA93BE42A9EF4E8FB3AD970E278C4D1E&lt;/guid&gt;&#10;                    &lt;answertext&gt;1 and 3 &lt;/answertext&gt;&#10;                    &lt;valuetype&gt;0&lt;/valuetype&gt;&#10;                &lt;/answer&gt;&#10;                &lt;answer&gt;&#10;                    &lt;guid&gt;E369675CA35F4F88B7AC2A0A828F6DD8&lt;/guid&gt;&#10;                    &lt;answertext&gt;2 and 3 &lt;/answertext&gt;&#10;                    &lt;valuetype&gt;0&lt;/valuetype&gt;&#10;                &lt;/answer&gt;&#10;                &lt;answer&gt;&#10;                    &lt;guid&gt;238628D5C3EB45028BCFB3BD862B614A&lt;/guid&gt;&#10;                    &lt;answertext&gt;All &lt;/answertext&gt;&#10;                    &lt;valuetype&gt;0&lt;/valuetype&gt;&#10;                &lt;/answer&gt;&#10;                &lt;answer&gt;&#10;                    &lt;guid&gt;F40C359E446F4E2590B178DFBC0DB305&lt;/guid&gt;&#10;                    &lt;answertext&gt;None &lt;/answertext&gt;&#10;                    &lt;valuetype&gt;0&lt;/valuetype&gt;&#10;                &lt;/answer&gt;&#10;                &lt;answer&gt;&#10;                    &lt;guid&gt;9D63CAC6B1724386A1C5AC1972B0C3DF&lt;/guid&gt;&#10;                    &lt;answertext&gt;I don’t know&lt;/answertext&gt;&#10;                    &lt;valuetype&gt;0&lt;/valuetype&gt;&#10;                &lt;/answer&gt;&#10;            &lt;/answers&gt;&#10;        &lt;/multichoice&gt;&#10;    &lt;/questions&gt;&#10;&lt;/questionlist&gt;"/>
  <p:tag name="AUTOOPENPOLL" val="True"/>
  <p:tag name="AUTOFORMATCHART" val="True"/>
  <p:tag name="RESULTS" val=" For which parameter sets do we conclude that there is a significant difference ?[;crlf;]15[;]20[;]15[;]False[;]0[;][;crlf;]4[;]4[;]2[;]4[;crlf;]2[;]0[;]11[;]1[;][;crlf;]0[;]0[;]22[;]2[;][;crlf;]4[;]0[;]33[;]3[;][;crlf;]6[;]0[;]1 and 24[;]1 and 2[;][;crlf;]0[;]0[;]1 and 35[;]1 and 3[;][;crlf;]1[;]0[;]2 and 36[;]2 and 3[;][;crlf;]1[;]0[;]All7[;]All[;][;crlf;]0[;]0[;]None8[;]None[;][;crlf;]1[;]0[;]I don’t know9[;]I don’t know[;]"/>
  <p:tag name="HASRESULTS" val="Tru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tcp">
  <a:themeElements>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cp">
      <a:majorFont>
        <a:latin typeface="Calibri"/>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chemeClr val="bg2">
              <a:lumMod val="75000"/>
            </a:schemeClr>
          </a:solidFill>
          <a:prstDash val="solid"/>
          <a:round/>
          <a:headEnd type="none" w="med" len="med"/>
          <a:tailEnd type="none" w="med" len="med"/>
        </a:ln>
        <a:effectLst/>
      </a:spPr>
      <a:bodyPr vert="horz" wrap="none" lIns="91440" tIns="45720" rIns="91440" bIns="45720" numCol="1" rtlCol="0" anchor="t" anchorCtr="0" compatLnSpc="1">
        <a:prstTxWarp prst="textNoShape">
          <a:avLst/>
        </a:prstTxWarp>
        <a:spAutoFit/>
      </a:bodyPr>
      <a:lstStyle>
        <a:defPPr marL="0" marR="0" indent="0"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1"/>
            </a:solidFill>
            <a:effectLst/>
            <a:latin typeface="+mj-lt"/>
          </a:defRPr>
        </a:defPPr>
      </a:lstStyle>
    </a:spDef>
    <a:lnDef>
      <a:spPr bwMode="auto">
        <a:noFill/>
        <a:ln w="38100" cap="flat" cmpd="sng" algn="ctr">
          <a:solidFill>
            <a:schemeClr val="bg2">
              <a:lumMod val="75000"/>
            </a:schemeClr>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mj-lt"/>
          </a:defRPr>
        </a:defPPr>
      </a:lstStyle>
    </a:txDef>
  </a:objectDefaults>
  <a:extraClrSchemeLst>
    <a:extraClrScheme>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c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c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c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c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c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c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c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c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c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c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c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forecast2</Template>
  <TotalTime>6170</TotalTime>
  <Words>4482</Words>
  <Application>Microsoft Office PowerPoint</Application>
  <PresentationFormat>Widescreen</PresentationFormat>
  <Paragraphs>539</Paragraphs>
  <Slides>67</Slides>
  <Notes>33</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Calibri Light</vt:lpstr>
      <vt:lpstr>Cambria</vt:lpstr>
      <vt:lpstr>Cambria Math</vt:lpstr>
      <vt:lpstr>cmsy10</vt:lpstr>
      <vt:lpstr>Times New Roman</vt:lpstr>
      <vt:lpstr>Wingdings</vt:lpstr>
      <vt:lpstr>tcp</vt:lpstr>
      <vt:lpstr>Tests</vt:lpstr>
      <vt:lpstr>Contents</vt:lpstr>
      <vt:lpstr>Tests</vt:lpstr>
      <vt:lpstr>Example: Non Paired Data</vt:lpstr>
      <vt:lpstr>Is this data normal ?</vt:lpstr>
      <vt:lpstr>1. The Neyman-Pearson Framework</vt:lpstr>
      <vt:lpstr>Example: Non Paired Data; Is Red better than Blue ?</vt:lpstr>
      <vt:lpstr>Example: Non Paired Data; Is Red better than Blue ? ANOVA Model</vt:lpstr>
      <vt:lpstr>A Test is defined by its Critical Region  and has a Size and Power</vt:lpstr>
      <vt:lpstr>Example : Paired Data --  Is A better than B ? </vt:lpstr>
      <vt:lpstr>Example : Paired Data --  Is A better than B ? </vt:lpstr>
      <vt:lpstr>What value of c should we choose for a test of size 5% ?</vt:lpstr>
      <vt:lpstr>Solution</vt:lpstr>
      <vt:lpstr>Power function</vt:lpstr>
      <vt:lpstr>PowerPoint Presentation</vt:lpstr>
      <vt:lpstr>PowerPoint Presentation</vt:lpstr>
      <vt:lpstr>PowerPoint Presentation</vt:lpstr>
      <vt:lpstr>p-value of a Test</vt:lpstr>
      <vt:lpstr>PowerPoint Presentation</vt:lpstr>
      <vt:lpstr>The critical region of a test has the form {T(x)&gt;c} where T() is a pivot. x is the data. X is a random vector having the same distribution as the data. The p-value is given by…</vt:lpstr>
      <vt:lpstr>Solution</vt:lpstr>
      <vt:lpstr>PowerPoint Presentation</vt:lpstr>
      <vt:lpstr>2. Likelihood Ratio Test</vt:lpstr>
      <vt:lpstr>Solution</vt:lpstr>
      <vt:lpstr>Example : Paired Data Is A better than B ?</vt:lpstr>
      <vt:lpstr>PowerPoint Presentation</vt:lpstr>
      <vt:lpstr>PowerPoint Presentation</vt:lpstr>
      <vt:lpstr>A Two-Sided Variant of the Previous Test</vt:lpstr>
      <vt:lpstr>PowerPoint Presentation</vt:lpstr>
      <vt:lpstr>What is the p-value of this test ?</vt:lpstr>
      <vt:lpstr>Solution</vt:lpstr>
      <vt:lpstr>The Two-Sided Test</vt:lpstr>
      <vt:lpstr>Here, the two-sided test is the same as a Conf. Interval</vt:lpstr>
      <vt:lpstr>Test versus Confidence Intervals</vt:lpstr>
      <vt:lpstr>The “Simple Goodness of Fit” Test</vt:lpstr>
      <vt:lpstr>Compute likelihood ratio statistic</vt:lpstr>
      <vt:lpstr>Compute p-value</vt:lpstr>
      <vt:lpstr>Mendel’s Peas</vt:lpstr>
      <vt:lpstr>We design a likelihood ratio test with H_0:θ=θ_0, H_1:θ∈Θ∖{θ_0}. The data is x. The p-value is equal to …</vt:lpstr>
      <vt:lpstr>Solution</vt:lpstr>
      <vt:lpstr>3. Asymptotic Result</vt:lpstr>
      <vt:lpstr>PowerPoint Presentation</vt:lpstr>
      <vt:lpstr>Non Paired Data Example</vt:lpstr>
      <vt:lpstr>PowerPoint Presentation</vt:lpstr>
      <vt:lpstr>PowerPoint Presentation</vt:lpstr>
      <vt:lpstr>For which parameter sets do we conclude that there is a significant difference ?</vt:lpstr>
      <vt:lpstr>Solution</vt:lpstr>
      <vt:lpstr>Compare Test to Confidence Intervals</vt:lpstr>
      <vt:lpstr>The chi-square distribution</vt:lpstr>
      <vt:lpstr>Composite Goodness of Fit Test</vt:lpstr>
      <vt:lpstr>PowerPoint Presentation</vt:lpstr>
      <vt:lpstr>Mendel’s Peas</vt:lpstr>
      <vt:lpstr>p^∗≈1-χ_p^2 (2 lrs) : what is the order p ? </vt:lpstr>
      <vt:lpstr>Solution</vt:lpstr>
      <vt:lpstr>Is it Normal ?</vt:lpstr>
      <vt:lpstr>PowerPoint Presentation</vt:lpstr>
      <vt:lpstr>PowerPoint Presentation</vt:lpstr>
      <vt:lpstr>PowerPoint Presentation</vt:lpstr>
      <vt:lpstr>4 Other Tests Simple Goodness of Fit</vt:lpstr>
      <vt:lpstr>PowerPoint Presentation</vt:lpstr>
      <vt:lpstr>PowerPoint Presentation</vt:lpstr>
      <vt:lpstr> Robust Tests : Median Test</vt:lpstr>
      <vt:lpstr>Median Test</vt:lpstr>
      <vt:lpstr>Wilcoxon Rank Sum Test</vt:lpstr>
      <vt:lpstr>Wilcoxon Rank Sum Test</vt:lpstr>
      <vt:lpstr>Turning Point</vt:lpstr>
      <vt:lpstr>Conclusions</vt:lpstr>
    </vt:vector>
  </TitlesOfParts>
  <Company>EPFL I&amp;C-LCA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Confidence Intervals</dc:title>
  <dc:creator>Jean-Yves Le Boudec</dc:creator>
  <cp:lastModifiedBy>Jean-Yves Le Boudec</cp:lastModifiedBy>
  <cp:revision>798</cp:revision>
  <cp:lastPrinted>2021-04-12T10:12:50Z</cp:lastPrinted>
  <dcterms:created xsi:type="dcterms:W3CDTF">2005-02-23T18:59:41Z</dcterms:created>
  <dcterms:modified xsi:type="dcterms:W3CDTF">2021-04-14T14:53:09Z</dcterms:modified>
</cp:coreProperties>
</file>